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charts/chart1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2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howSpecialPlsOnTitleSld="0" strictFirstAndLastChars="0" saveSubsetFonts="1" autoCompressPictures="0">
  <p:sldMasterIdLst>
    <p:sldMasterId id="2147483686" r:id="rId1"/>
    <p:sldMasterId id="2147483695" r:id="rId2"/>
    <p:sldMasterId id="2147483708" r:id="rId3"/>
  </p:sldMasterIdLst>
  <p:notesMasterIdLst>
    <p:notesMasterId r:id="rId15"/>
  </p:notesMasterIdLst>
  <p:handoutMasterIdLst>
    <p:handoutMasterId r:id="rId16"/>
  </p:handoutMasterIdLst>
  <p:sldIdLst>
    <p:sldId id="257" r:id="rId4"/>
    <p:sldId id="391" r:id="rId5"/>
    <p:sldId id="396" r:id="rId6"/>
    <p:sldId id="395" r:id="rId7"/>
    <p:sldId id="392" r:id="rId8"/>
    <p:sldId id="393" r:id="rId9"/>
    <p:sldId id="394" r:id="rId10"/>
    <p:sldId id="358" r:id="rId11"/>
    <p:sldId id="373" r:id="rId12"/>
    <p:sldId id="375" r:id="rId13"/>
    <p:sldId id="270" r:id="rId14"/>
  </p:sldIdLst>
  <p:sldSz cx="13004800" cy="9753600"/>
  <p:notesSz cx="9928225" cy="6797675"/>
  <p:defaultTextStyle>
    <a:defPPr>
      <a:defRPr lang="fr-FR"/>
    </a:defPPr>
    <a:lvl1pPr algn="l" defTabSz="456679" rtl="0" fontAlgn="base" hangingPunct="0">
      <a:spcBef>
        <a:spcPct val="0"/>
      </a:spcBef>
      <a:spcAft>
        <a:spcPct val="0"/>
      </a:spcAft>
      <a:defRPr sz="2400" kern="1200">
        <a:solidFill>
          <a:srgbClr val="000000"/>
        </a:solidFill>
        <a:latin typeface="Calibri" charset="0"/>
        <a:ea typeface="ＭＳ Ｐゴシック" charset="0"/>
        <a:cs typeface="Calibri" charset="0"/>
        <a:sym typeface="Calibri" charset="0"/>
      </a:defRPr>
    </a:lvl1pPr>
    <a:lvl2pPr indent="456679" algn="l" defTabSz="456679" rtl="0" fontAlgn="base" hangingPunct="0">
      <a:spcBef>
        <a:spcPct val="0"/>
      </a:spcBef>
      <a:spcAft>
        <a:spcPct val="0"/>
      </a:spcAft>
      <a:defRPr sz="2400" kern="1200">
        <a:solidFill>
          <a:srgbClr val="000000"/>
        </a:solidFill>
        <a:latin typeface="Calibri" charset="0"/>
        <a:ea typeface="ＭＳ Ｐゴシック" charset="0"/>
        <a:cs typeface="Calibri" charset="0"/>
        <a:sym typeface="Calibri" charset="0"/>
      </a:defRPr>
    </a:lvl2pPr>
    <a:lvl3pPr indent="913364" algn="l" defTabSz="456679" rtl="0" fontAlgn="base" hangingPunct="0">
      <a:spcBef>
        <a:spcPct val="0"/>
      </a:spcBef>
      <a:spcAft>
        <a:spcPct val="0"/>
      </a:spcAft>
      <a:defRPr sz="2400" kern="1200">
        <a:solidFill>
          <a:srgbClr val="000000"/>
        </a:solidFill>
        <a:latin typeface="Calibri" charset="0"/>
        <a:ea typeface="ＭＳ Ｐゴシック" charset="0"/>
        <a:cs typeface="Calibri" charset="0"/>
        <a:sym typeface="Calibri" charset="0"/>
      </a:defRPr>
    </a:lvl3pPr>
    <a:lvl4pPr indent="1370045" algn="l" defTabSz="456679" rtl="0" fontAlgn="base" hangingPunct="0">
      <a:spcBef>
        <a:spcPct val="0"/>
      </a:spcBef>
      <a:spcAft>
        <a:spcPct val="0"/>
      </a:spcAft>
      <a:defRPr sz="2400" kern="1200">
        <a:solidFill>
          <a:srgbClr val="000000"/>
        </a:solidFill>
        <a:latin typeface="Calibri" charset="0"/>
        <a:ea typeface="ＭＳ Ｐゴシック" charset="0"/>
        <a:cs typeface="Calibri" charset="0"/>
        <a:sym typeface="Calibri" charset="0"/>
      </a:defRPr>
    </a:lvl4pPr>
    <a:lvl5pPr indent="1826729" algn="l" defTabSz="456679" rtl="0" fontAlgn="base" hangingPunct="0">
      <a:spcBef>
        <a:spcPct val="0"/>
      </a:spcBef>
      <a:spcAft>
        <a:spcPct val="0"/>
      </a:spcAft>
      <a:defRPr sz="2400" kern="1200">
        <a:solidFill>
          <a:srgbClr val="000000"/>
        </a:solidFill>
        <a:latin typeface="Calibri" charset="0"/>
        <a:ea typeface="ＭＳ Ｐゴシック" charset="0"/>
        <a:cs typeface="Calibri" charset="0"/>
        <a:sym typeface="Calibri" charset="0"/>
      </a:defRPr>
    </a:lvl5pPr>
    <a:lvl6pPr marL="2283414" algn="l" defTabSz="456679" rtl="0" eaLnBrk="1" latinLnBrk="0" hangingPunct="1">
      <a:defRPr sz="2400" kern="1200">
        <a:solidFill>
          <a:srgbClr val="000000"/>
        </a:solidFill>
        <a:latin typeface="Calibri" charset="0"/>
        <a:ea typeface="ＭＳ Ｐゴシック" charset="0"/>
        <a:cs typeface="Calibri" charset="0"/>
        <a:sym typeface="Calibri" charset="0"/>
      </a:defRPr>
    </a:lvl6pPr>
    <a:lvl7pPr marL="2740095" algn="l" defTabSz="456679" rtl="0" eaLnBrk="1" latinLnBrk="0" hangingPunct="1">
      <a:defRPr sz="2400" kern="1200">
        <a:solidFill>
          <a:srgbClr val="000000"/>
        </a:solidFill>
        <a:latin typeface="Calibri" charset="0"/>
        <a:ea typeface="ＭＳ Ｐゴシック" charset="0"/>
        <a:cs typeface="Calibri" charset="0"/>
        <a:sym typeface="Calibri" charset="0"/>
      </a:defRPr>
    </a:lvl7pPr>
    <a:lvl8pPr marL="3196781" algn="l" defTabSz="456679" rtl="0" eaLnBrk="1" latinLnBrk="0" hangingPunct="1">
      <a:defRPr sz="2400" kern="1200">
        <a:solidFill>
          <a:srgbClr val="000000"/>
        </a:solidFill>
        <a:latin typeface="Calibri" charset="0"/>
        <a:ea typeface="ＭＳ Ｐゴシック" charset="0"/>
        <a:cs typeface="Calibri" charset="0"/>
        <a:sym typeface="Calibri" charset="0"/>
      </a:defRPr>
    </a:lvl8pPr>
    <a:lvl9pPr marL="3653464" algn="l" defTabSz="456679" rtl="0" eaLnBrk="1" latinLnBrk="0" hangingPunct="1">
      <a:defRPr sz="2400" kern="1200">
        <a:solidFill>
          <a:srgbClr val="000000"/>
        </a:solidFill>
        <a:latin typeface="Calibri" charset="0"/>
        <a:ea typeface="ＭＳ Ｐゴシック" charset="0"/>
        <a:cs typeface="Calibri" charset="0"/>
        <a:sym typeface="Calibri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347">
          <p15:clr>
            <a:srgbClr val="A4A3A4"/>
          </p15:clr>
        </p15:guide>
        <p15:guide id="2" orient="horz" pos="3300">
          <p15:clr>
            <a:srgbClr val="A4A3A4"/>
          </p15:clr>
        </p15:guide>
        <p15:guide id="3" orient="horz" pos="1692">
          <p15:clr>
            <a:srgbClr val="A4A3A4"/>
          </p15:clr>
        </p15:guide>
        <p15:guide id="4" orient="horz" pos="940">
          <p15:clr>
            <a:srgbClr val="A4A3A4"/>
          </p15:clr>
        </p15:guide>
        <p15:guide id="5" pos="4096">
          <p15:clr>
            <a:srgbClr val="A4A3A4"/>
          </p15:clr>
        </p15:guide>
        <p15:guide id="6" pos="1031">
          <p15:clr>
            <a:srgbClr val="A4A3A4"/>
          </p15:clr>
        </p15:guide>
        <p15:guide id="7" pos="240">
          <p15:clr>
            <a:srgbClr val="A4A3A4"/>
          </p15:clr>
        </p15:guide>
        <p15:guide id="8" pos="790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 scaleToFitPaper="1"/>
  <p:clrMru>
    <a:srgbClr val="494A4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764" autoAdjust="0"/>
    <p:restoredTop sz="97863" autoAdjust="0"/>
  </p:normalViewPr>
  <p:slideViewPr>
    <p:cSldViewPr>
      <p:cViewPr varScale="1">
        <p:scale>
          <a:sx n="79" d="100"/>
          <a:sy n="79" d="100"/>
        </p:scale>
        <p:origin x="864" y="232"/>
      </p:cViewPr>
      <p:guideLst>
        <p:guide orient="horz" pos="2347"/>
        <p:guide orient="horz" pos="3300"/>
        <p:guide orient="horz" pos="1692"/>
        <p:guide orient="horz" pos="940"/>
        <p:guide pos="4096"/>
        <p:guide pos="1031"/>
        <p:guide pos="240"/>
        <p:guide pos="790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federicomagalini/Dropbox%20(Sofies_Team)/Projects/AM_EACO_Fundraising/EACO_Activitie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federicomagalini/Dropbox%20(Sofies_Team)/Projects/AM_EACO_Fundraising/EACO_Activitie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file:////Users/federicomagalini/Dropbox%20(Sofies_Team)/Projects/AM_EACO_Fundraising/EACO_Activiti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A23-3F40-AB47-705AC501D10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A23-3F40-AB47-705AC501D10A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A23-3F40-AB47-705AC501D10A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A23-3F40-AB47-705AC501D10A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6A23-3F40-AB47-705AC501D10A}"/>
              </c:ext>
            </c:extLst>
          </c:dPt>
          <c:val>
            <c:numRef>
              <c:f>Pivot!$G$14:$G$18</c:f>
              <c:numCache>
                <c:formatCode>_-[$$-409]* #,##0_ ;_-[$$-409]* \-#,##0\ ;_-[$$-409]* "-"??_ ;_-@_ </c:formatCode>
                <c:ptCount val="5"/>
                <c:pt idx="0">
                  <c:v>395000</c:v>
                </c:pt>
                <c:pt idx="1">
                  <c:v>660000</c:v>
                </c:pt>
                <c:pt idx="2">
                  <c:v>295000</c:v>
                </c:pt>
                <c:pt idx="3">
                  <c:v>140000</c:v>
                </c:pt>
                <c:pt idx="4">
                  <c:v>190000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B0-C148-9121-C99C43182B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84532608"/>
        <c:axId val="584534304"/>
      </c:barChart>
      <c:catAx>
        <c:axId val="58453260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84534304"/>
        <c:crosses val="autoZero"/>
        <c:auto val="1"/>
        <c:lblAlgn val="ctr"/>
        <c:lblOffset val="100"/>
        <c:noMultiLvlLbl val="0"/>
      </c:catAx>
      <c:valAx>
        <c:axId val="584534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[$$-409]* #,##0_ ;_-[$$-409]* \-#,##0\ ;_-[$$-409]* &quot;-&quot;??_ ;_-@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84532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Pivot!$G$14</c:f>
              <c:numCache>
                <c:formatCode>_-[$$-409]* #,##0_ ;_-[$$-409]* \-#,##0\ ;_-[$$-409]* "-"??_ ;_-@_ </c:formatCode>
                <c:ptCount val="1"/>
                <c:pt idx="0">
                  <c:v>395000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A9-A840-92EC-88115A4843EB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Pivot!$G$15</c:f>
              <c:numCache>
                <c:formatCode>_-[$$-409]* #,##0_ ;_-[$$-409]* \-#,##0\ ;_-[$$-409]* "-"??_ ;_-@_ </c:formatCode>
                <c:ptCount val="1"/>
                <c:pt idx="0">
                  <c:v>660000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CA9-A840-92EC-88115A4843EB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val>
            <c:numRef>
              <c:f>Pivot!$G$16</c:f>
              <c:numCache>
                <c:formatCode>_-[$$-409]* #,##0_ ;_-[$$-409]* \-#,##0\ ;_-[$$-409]* "-"??_ ;_-@_ </c:formatCode>
                <c:ptCount val="1"/>
                <c:pt idx="0">
                  <c:v>295000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CA9-A840-92EC-88115A4843EB}"/>
            </c:ext>
          </c:extLst>
        </c:ser>
        <c:ser>
          <c:idx val="3"/>
          <c:order val="3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val>
            <c:numRef>
              <c:f>Pivot!$G$17</c:f>
              <c:numCache>
                <c:formatCode>_-[$$-409]* #,##0_ ;_-[$$-409]* \-#,##0\ ;_-[$$-409]* "-"??_ ;_-@_ </c:formatCode>
                <c:ptCount val="1"/>
                <c:pt idx="0">
                  <c:v>140000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CA9-A840-92EC-88115A4843EB}"/>
            </c:ext>
          </c:extLst>
        </c:ser>
        <c:ser>
          <c:idx val="4"/>
          <c:order val="4"/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val>
            <c:numRef>
              <c:f>Pivot!$G$18</c:f>
              <c:numCache>
                <c:formatCode>_-[$$-409]* #,##0_ ;_-[$$-409]* \-#,##0\ ;_-[$$-409]* "-"??_ ;_-@_ </c:formatCode>
                <c:ptCount val="1"/>
                <c:pt idx="0">
                  <c:v>190000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CA9-A840-92EC-88115A4843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84864976"/>
        <c:axId val="612607536"/>
      </c:barChart>
      <c:catAx>
        <c:axId val="584864976"/>
        <c:scaling>
          <c:orientation val="minMax"/>
        </c:scaling>
        <c:delete val="1"/>
        <c:axPos val="b"/>
        <c:majorTickMark val="none"/>
        <c:minorTickMark val="none"/>
        <c:tickLblPos val="nextTo"/>
        <c:crossAx val="612607536"/>
        <c:crosses val="autoZero"/>
        <c:auto val="1"/>
        <c:lblAlgn val="ctr"/>
        <c:lblOffset val="100"/>
        <c:noMultiLvlLbl val="0"/>
      </c:catAx>
      <c:valAx>
        <c:axId val="612607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84864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Pivot!$F$4:$F$8</cx:f>
        <cx:lvl ptCount="5">
          <cx:pt idx="0">Infrastructure for E-waste Management</cx:pt>
          <cx:pt idx="1">Institutional coordination and alignment</cx:pt>
          <cx:pt idx="2">Policy, Legal and regulatory frameworks</cx:pt>
          <cx:pt idx="3">Research, Monitoring and Evaluation and Capacity building </cx:pt>
          <cx:pt idx="4">Resource mobilization</cx:pt>
        </cx:lvl>
      </cx:strDim>
      <cx:numDim type="size">
        <cx:f>Pivot!$G$4:$G$8</cx:f>
        <cx:lvl ptCount="5" formatCode="_-[$$-en-US]* #.##0_ ;_-[$$-en-US]* \-#.##0\ ;_-[$$-en-US]* &quot;-&quot;??_ ;_-@_ ">
          <cx:pt idx="0">350000</cx:pt>
          <cx:pt idx="1">205000</cx:pt>
          <cx:pt idx="2">350000</cx:pt>
          <cx:pt idx="3">615000</cx:pt>
          <cx:pt idx="4">160000</cx:pt>
        </cx:lvl>
      </cx:numDim>
    </cx:data>
  </cx:chartData>
  <cx:chart>
    <cx:plotArea>
      <cx:plotAreaRegion>
        <cx:series layoutId="treemap" uniqueId="{9CB9BA9B-6BDE-9548-B0AE-81DF435821DA}">
          <cx:dataLabels pos="ctr"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2000"/>
                </a:pPr>
                <a:endParaRPr lang="it-IT" sz="2000" b="1" i="0" u="none" strike="noStrike" baseline="0">
                  <a:solidFill>
                    <a:prstClr val="white"/>
                  </a:solidFill>
                  <a:latin typeface="Arial"/>
                </a:endParaRPr>
              </a:p>
            </cx:txPr>
            <cx:visibility seriesName="0" categoryName="1" value="0"/>
            <cx:separator>, </cx:separator>
          </cx:dataLabels>
          <cx:dataId val="0"/>
          <cx:layoutPr>
            <cx:parentLabelLayout val="overlapping"/>
          </cx:layoutPr>
        </cx:series>
      </cx:plotAreaRegion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416">
  <cs:axisTitle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>
          <a:lumMod val="65000"/>
        </a:schemeClr>
      </a:solidFill>
      <a:ln>
        <a:solidFill>
          <a:schemeClr val="bg1"/>
        </a:solidFill>
      </a:ln>
    </cs:spPr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lt1"/>
    </cs:fontRef>
    <cs:defRPr sz="1330" b="1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cap="all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623697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3BE4E7-1756-4435-9C56-0FA5411402D7}" type="datetimeFigureOut">
              <a:rPr lang="fr-CH" smtClean="0"/>
              <a:t>14.05.18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623697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15BC51-D60B-4510-B9FF-5A413CE765EA}" type="slidenum">
              <a:rPr lang="fr-CH" smtClean="0"/>
              <a:t>‹N›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8741759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263900" y="509588"/>
            <a:ext cx="3400425" cy="25495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>
                <a:solidFill>
                  <a:srgbClr val="000000"/>
                </a:solidFill>
                <a:prstDash val="solid"/>
                <a:bevel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8194" name="Rectangle 2"/>
          <p:cNvSpPr>
            <a:spLocks noGrp="1"/>
          </p:cNvSpPr>
          <p:nvPr>
            <p:ph type="body" sz="quarter" idx="1"/>
          </p:nvPr>
        </p:nvSpPr>
        <p:spPr bwMode="auto">
          <a:xfrm>
            <a:off x="1323764" y="3228896"/>
            <a:ext cx="7280698" cy="3058954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>
                <a:solidFill>
                  <a:srgbClr val="000000"/>
                </a:solidFill>
                <a:prstDash val="solid"/>
                <a:bevel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>
                <a:sym typeface="Avenir Roman" charset="0"/>
              </a:rPr>
              <a:t>Click to edit Master text styles</a:t>
            </a:r>
          </a:p>
          <a:p>
            <a:pPr lvl="1"/>
            <a:r>
              <a:rPr lang="fr-FR">
                <a:sym typeface="Avenir Roman" charset="0"/>
              </a:rPr>
              <a:t>Second level</a:t>
            </a:r>
          </a:p>
          <a:p>
            <a:pPr lvl="2"/>
            <a:r>
              <a:rPr lang="fr-FR">
                <a:sym typeface="Avenir Roman" charset="0"/>
              </a:rPr>
              <a:t>Third level</a:t>
            </a:r>
          </a:p>
          <a:p>
            <a:pPr lvl="3"/>
            <a:r>
              <a:rPr lang="fr-FR">
                <a:sym typeface="Avenir Roman" charset="0"/>
              </a:rPr>
              <a:t>Fourth level</a:t>
            </a:r>
          </a:p>
          <a:p>
            <a:pPr lvl="4"/>
            <a:r>
              <a:rPr lang="fr-FR">
                <a:sym typeface="Avenir Roman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794898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6679" rtl="0" fontAlgn="base" hangingPunct="0">
      <a:lnSpc>
        <a:spcPct val="125000"/>
      </a:lnSpc>
      <a:spcBef>
        <a:spcPct val="0"/>
      </a:spcBef>
      <a:spcAft>
        <a:spcPct val="0"/>
      </a:spcAft>
      <a:defRPr sz="3400" kern="1200">
        <a:solidFill>
          <a:srgbClr val="000000"/>
        </a:solidFill>
        <a:latin typeface="Avenir Roman" charset="0"/>
        <a:ea typeface="ＭＳ Ｐゴシック" charset="0"/>
        <a:cs typeface="Avenir Roman" charset="0"/>
        <a:sym typeface="Avenir Roman" charset="0"/>
      </a:defRPr>
    </a:lvl1pPr>
    <a:lvl2pPr indent="228342" algn="l" defTabSz="456679" rtl="0" fontAlgn="base" hangingPunct="0">
      <a:lnSpc>
        <a:spcPct val="125000"/>
      </a:lnSpc>
      <a:spcBef>
        <a:spcPct val="0"/>
      </a:spcBef>
      <a:spcAft>
        <a:spcPct val="0"/>
      </a:spcAft>
      <a:defRPr sz="3400" kern="1200">
        <a:solidFill>
          <a:srgbClr val="000000"/>
        </a:solidFill>
        <a:latin typeface="Avenir Roman" charset="0"/>
        <a:ea typeface="Avenir Roman" charset="0"/>
        <a:cs typeface="Avenir Roman" charset="0"/>
        <a:sym typeface="Avenir Roman" charset="0"/>
      </a:defRPr>
    </a:lvl2pPr>
    <a:lvl3pPr indent="456679" algn="l" defTabSz="456679" rtl="0" fontAlgn="base" hangingPunct="0">
      <a:lnSpc>
        <a:spcPct val="125000"/>
      </a:lnSpc>
      <a:spcBef>
        <a:spcPct val="0"/>
      </a:spcBef>
      <a:spcAft>
        <a:spcPct val="0"/>
      </a:spcAft>
      <a:defRPr sz="3400" kern="1200">
        <a:solidFill>
          <a:srgbClr val="000000"/>
        </a:solidFill>
        <a:latin typeface="Avenir Roman" charset="0"/>
        <a:ea typeface="Avenir Roman" charset="0"/>
        <a:cs typeface="Avenir Roman" charset="0"/>
        <a:sym typeface="Avenir Roman" charset="0"/>
      </a:defRPr>
    </a:lvl3pPr>
    <a:lvl4pPr indent="685023" algn="l" defTabSz="456679" rtl="0" fontAlgn="base" hangingPunct="0">
      <a:lnSpc>
        <a:spcPct val="125000"/>
      </a:lnSpc>
      <a:spcBef>
        <a:spcPct val="0"/>
      </a:spcBef>
      <a:spcAft>
        <a:spcPct val="0"/>
      </a:spcAft>
      <a:defRPr sz="3400" kern="1200">
        <a:solidFill>
          <a:srgbClr val="000000"/>
        </a:solidFill>
        <a:latin typeface="Avenir Roman" charset="0"/>
        <a:ea typeface="Avenir Roman" charset="0"/>
        <a:cs typeface="Avenir Roman" charset="0"/>
        <a:sym typeface="Avenir Roman" charset="0"/>
      </a:defRPr>
    </a:lvl4pPr>
    <a:lvl5pPr indent="913364" algn="l" defTabSz="456679" rtl="0" fontAlgn="base" hangingPunct="0">
      <a:lnSpc>
        <a:spcPct val="125000"/>
      </a:lnSpc>
      <a:spcBef>
        <a:spcPct val="0"/>
      </a:spcBef>
      <a:spcAft>
        <a:spcPct val="0"/>
      </a:spcAft>
      <a:defRPr sz="3400" kern="1200">
        <a:solidFill>
          <a:srgbClr val="000000"/>
        </a:solidFill>
        <a:latin typeface="Avenir Roman" charset="0"/>
        <a:ea typeface="Avenir Roman" charset="0"/>
        <a:cs typeface="Avenir Roman" charset="0"/>
        <a:sym typeface="Avenir Roman" charset="0"/>
      </a:defRPr>
    </a:lvl5pPr>
    <a:lvl6pPr marL="2283414" algn="l" defTabSz="45667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740095" algn="l" defTabSz="45667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196781" algn="l" defTabSz="45667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653464" algn="l" defTabSz="45667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204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13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09359FEB-BC0D-D544-AAE0-845A41FE187C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501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33537" y="5237163"/>
            <a:ext cx="10917237" cy="278246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2"/>
                </a:solidFill>
              </a:defRPr>
            </a:lvl1pPr>
            <a:lvl2pPr marL="6494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98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484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97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474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96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464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959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Modifiez le style des sous-titres du masque</a:t>
            </a:r>
            <a:endParaRPr lang="fr-CH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14 May 2018</a:t>
            </a:r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/>
              <a:t>EACO E-waste workshop - Kigali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B8E52-72F6-46DC-B11F-988C7A05229B}" type="slidenum">
              <a:rPr lang="fr-CH" smtClean="0"/>
              <a:t>‹N›</a:t>
            </a:fld>
            <a:endParaRPr lang="fr-CH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1633540" y="3683278"/>
            <a:ext cx="10917237" cy="1049089"/>
          </a:xfrm>
        </p:spPr>
        <p:txBody>
          <a:bodyPr>
            <a:normAutofit/>
          </a:bodyPr>
          <a:lstStyle>
            <a:lvl1pPr>
              <a:defRPr sz="4300"/>
            </a:lvl1pPr>
          </a:lstStyle>
          <a:p>
            <a:r>
              <a:rPr lang="fr-FR" dirty="0"/>
              <a:t>Modifiez le style du titre</a:t>
            </a:r>
            <a:endParaRPr lang="fr-CH" dirty="0"/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00" y="196280"/>
            <a:ext cx="3857817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338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it-IT" dirty="0"/>
              <a:t>Fare clic per modificare stile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12" name="Rectangle 9"/>
          <p:cNvSpPr/>
          <p:nvPr userDrawn="1"/>
        </p:nvSpPr>
        <p:spPr>
          <a:xfrm flipV="1">
            <a:off x="1012201" y="9061837"/>
            <a:ext cx="11583255" cy="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3413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Rectangle 9"/>
          <p:cNvSpPr/>
          <p:nvPr userDrawn="1"/>
        </p:nvSpPr>
        <p:spPr>
          <a:xfrm>
            <a:off x="1" y="9061837"/>
            <a:ext cx="12590431" cy="6917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3413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4" name="Connettore 1 13"/>
          <p:cNvCxnSpPr/>
          <p:nvPr userDrawn="1"/>
        </p:nvCxnSpPr>
        <p:spPr>
          <a:xfrm flipH="1">
            <a:off x="0" y="8982437"/>
            <a:ext cx="12590433" cy="0"/>
          </a:xfrm>
          <a:prstGeom prst="line">
            <a:avLst/>
          </a:prstGeom>
          <a:ln>
            <a:solidFill>
              <a:srgbClr val="6BD4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812693" y="422193"/>
            <a:ext cx="787965" cy="51928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A8CD916-19B6-0C42-9A31-7AE245FA3637}" type="slidenum">
              <a:rPr lang="it-IT" smtClean="0">
                <a:latin typeface="Calibri"/>
              </a:rPr>
              <a:pPr/>
              <a:t>‹N›</a:t>
            </a:fld>
            <a:endParaRPr lang="it-IT" dirty="0">
              <a:latin typeface="Calibri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23087" y="9175466"/>
            <a:ext cx="2156634" cy="519289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r>
              <a:rPr lang="it-IT">
                <a:latin typeface="Calibri"/>
              </a:rPr>
              <a:t>14 May 2018</a:t>
            </a:r>
            <a:endParaRPr lang="it-IT" dirty="0"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06085" y="9175466"/>
            <a:ext cx="8468948" cy="519289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it-IT">
                <a:solidFill>
                  <a:prstClr val="white"/>
                </a:solidFill>
                <a:latin typeface="Calibri"/>
              </a:rPr>
              <a:t>EACO E-waste workshop - Kigali</a:t>
            </a:r>
            <a:endParaRPr lang="it-IT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56447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33537" y="5237163"/>
            <a:ext cx="10917237" cy="2967602"/>
          </a:xfrm>
        </p:spPr>
        <p:txBody>
          <a:bodyPr anchor="t">
            <a:normAutofit/>
          </a:bodyPr>
          <a:lstStyle>
            <a:lvl1pPr algn="l">
              <a:defRPr sz="2400" b="1" cap="none"/>
            </a:lvl1pPr>
          </a:lstStyle>
          <a:p>
            <a:r>
              <a:rPr lang="fr-FR" dirty="0"/>
              <a:t>Modifiez le style du titre</a:t>
            </a:r>
            <a:endParaRPr lang="fr-CH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633537" y="3724275"/>
            <a:ext cx="10917237" cy="100806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3900">
                <a:solidFill>
                  <a:schemeClr val="bg1"/>
                </a:solidFill>
              </a:defRPr>
            </a:lvl1pPr>
            <a:lvl2pPr marL="649488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298986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4848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9797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4747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9696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4645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9595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14 May 2018</a:t>
            </a:r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/>
              <a:t>EACO E-waste workshop - Kigali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B8E52-72F6-46DC-B11F-988C7A05229B}" type="slidenum">
              <a:rPr lang="fr-CH" smtClean="0"/>
              <a:t>‹N›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8001820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14 May 2018</a:t>
            </a:r>
            <a:endParaRPr lang="fr-CH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/>
              <a:t>EACO E-waste workshop - Kigali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B8E52-72F6-46DC-B11F-988C7A05229B}" type="slidenum">
              <a:rPr lang="fr-CH" smtClean="0"/>
              <a:t>‹N›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605265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it-IT" dirty="0"/>
              <a:t>Fare clic per modificare stile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12" name="Rectangle 9"/>
          <p:cNvSpPr/>
          <p:nvPr userDrawn="1"/>
        </p:nvSpPr>
        <p:spPr>
          <a:xfrm flipV="1">
            <a:off x="1012201" y="9061837"/>
            <a:ext cx="11583255" cy="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3413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Rectangle 9"/>
          <p:cNvSpPr/>
          <p:nvPr userDrawn="1"/>
        </p:nvSpPr>
        <p:spPr>
          <a:xfrm>
            <a:off x="1" y="9061837"/>
            <a:ext cx="12590431" cy="6917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3413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4" name="Connettore 1 13"/>
          <p:cNvCxnSpPr/>
          <p:nvPr userDrawn="1"/>
        </p:nvCxnSpPr>
        <p:spPr>
          <a:xfrm flipH="1">
            <a:off x="0" y="8982437"/>
            <a:ext cx="12590433" cy="0"/>
          </a:xfrm>
          <a:prstGeom prst="line">
            <a:avLst/>
          </a:prstGeom>
          <a:ln>
            <a:solidFill>
              <a:srgbClr val="6BD4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812693" y="422193"/>
            <a:ext cx="787965" cy="51928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A8CD916-19B6-0C42-9A31-7AE245FA3637}" type="slidenum">
              <a:rPr lang="it-IT" smtClean="0">
                <a:latin typeface="Calibri"/>
              </a:rPr>
              <a:pPr/>
              <a:t>‹N›</a:t>
            </a:fld>
            <a:endParaRPr lang="it-IT" dirty="0">
              <a:latin typeface="Calibri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23087" y="9175466"/>
            <a:ext cx="2156634" cy="519289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r>
              <a:rPr lang="it-IT">
                <a:latin typeface="Calibri"/>
              </a:rPr>
              <a:t>14 May 2018</a:t>
            </a:r>
            <a:endParaRPr lang="it-IT" dirty="0"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06085" y="9175466"/>
            <a:ext cx="8468948" cy="519289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it-IT">
                <a:solidFill>
                  <a:prstClr val="white"/>
                </a:solidFill>
                <a:latin typeface="Calibri"/>
              </a:rPr>
              <a:t>EACO E-waste workshop - Kigali</a:t>
            </a:r>
            <a:endParaRPr lang="it-IT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79311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1596249"/>
            <a:ext cx="11054080" cy="3395698"/>
          </a:xfrm>
        </p:spPr>
        <p:txBody>
          <a:bodyPr anchor="b"/>
          <a:lstStyle>
            <a:lvl1pPr algn="ctr">
              <a:defRPr sz="787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98"/>
            <a:ext cx="9753600" cy="2354862"/>
          </a:xfrm>
        </p:spPr>
        <p:txBody>
          <a:bodyPr/>
          <a:lstStyle>
            <a:lvl1pPr marL="0" indent="0" algn="ctr">
              <a:buNone/>
              <a:defRPr sz="3151"/>
            </a:lvl1pPr>
            <a:lvl2pPr marL="600212" indent="0" algn="ctr">
              <a:buNone/>
              <a:defRPr sz="2626"/>
            </a:lvl2pPr>
            <a:lvl3pPr marL="1200424" indent="0" algn="ctr">
              <a:buNone/>
              <a:defRPr sz="2363"/>
            </a:lvl3pPr>
            <a:lvl4pPr marL="1800636" indent="0" algn="ctr">
              <a:buNone/>
              <a:defRPr sz="2100"/>
            </a:lvl4pPr>
            <a:lvl5pPr marL="2400849" indent="0" algn="ctr">
              <a:buNone/>
              <a:defRPr sz="2100"/>
            </a:lvl5pPr>
            <a:lvl6pPr marL="3001061" indent="0" algn="ctr">
              <a:buNone/>
              <a:defRPr sz="2100"/>
            </a:lvl6pPr>
            <a:lvl7pPr marL="3601273" indent="0" algn="ctr">
              <a:buNone/>
              <a:defRPr sz="2100"/>
            </a:lvl7pPr>
            <a:lvl8pPr marL="4201485" indent="0" algn="ctr">
              <a:buNone/>
              <a:defRPr sz="2100"/>
            </a:lvl8pPr>
            <a:lvl9pPr marL="4801697" indent="0" algn="ctr"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</a:rPr>
              <a:t>14 May 2018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EACO E-waste workshop - Kigali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5A104-8F06-D546-A516-ADE263067C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</a:rPr>
              <a:t>14 May 2018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EACO E-waste workshop - Kigali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5A104-8F06-D546-A516-ADE263067C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308" y="2431631"/>
            <a:ext cx="11216640" cy="4057226"/>
          </a:xfrm>
        </p:spPr>
        <p:txBody>
          <a:bodyPr anchor="b"/>
          <a:lstStyle>
            <a:lvl1pPr>
              <a:defRPr sz="787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308" y="6527240"/>
            <a:ext cx="11216640" cy="2133599"/>
          </a:xfrm>
        </p:spPr>
        <p:txBody>
          <a:bodyPr/>
          <a:lstStyle>
            <a:lvl1pPr marL="0" indent="0">
              <a:buNone/>
              <a:defRPr sz="3151">
                <a:solidFill>
                  <a:schemeClr val="tx1"/>
                </a:solidFill>
              </a:defRPr>
            </a:lvl1pPr>
            <a:lvl2pPr marL="600212" indent="0">
              <a:buNone/>
              <a:defRPr sz="2626">
                <a:solidFill>
                  <a:schemeClr val="tx1">
                    <a:tint val="75000"/>
                  </a:schemeClr>
                </a:solidFill>
              </a:defRPr>
            </a:lvl2pPr>
            <a:lvl3pPr marL="1200424" indent="0">
              <a:buNone/>
              <a:defRPr sz="2363">
                <a:solidFill>
                  <a:schemeClr val="tx1">
                    <a:tint val="75000"/>
                  </a:schemeClr>
                </a:solidFill>
              </a:defRPr>
            </a:lvl3pPr>
            <a:lvl4pPr marL="180063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40084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00106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360127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20148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480169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</a:rPr>
              <a:t>14 May 2018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EACO E-waste workshop - Kigali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5A104-8F06-D546-A516-ADE263067C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4081" y="2596444"/>
            <a:ext cx="5527040" cy="61885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83681" y="2596444"/>
            <a:ext cx="5527040" cy="61885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</a:rPr>
              <a:t>14 May 2018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EACO E-waste workshop - Kigali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5A104-8F06-D546-A516-ADE263067C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75" y="519293"/>
            <a:ext cx="11216640" cy="18852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775" y="2390987"/>
            <a:ext cx="5501640" cy="1171786"/>
          </a:xfrm>
        </p:spPr>
        <p:txBody>
          <a:bodyPr anchor="b"/>
          <a:lstStyle>
            <a:lvl1pPr marL="0" indent="0">
              <a:buNone/>
              <a:defRPr sz="3151" b="1"/>
            </a:lvl1pPr>
            <a:lvl2pPr marL="600212" indent="0">
              <a:buNone/>
              <a:defRPr sz="2626" b="1"/>
            </a:lvl2pPr>
            <a:lvl3pPr marL="1200424" indent="0">
              <a:buNone/>
              <a:defRPr sz="2363" b="1"/>
            </a:lvl3pPr>
            <a:lvl4pPr marL="1800636" indent="0">
              <a:buNone/>
              <a:defRPr sz="2100" b="1"/>
            </a:lvl4pPr>
            <a:lvl5pPr marL="2400849" indent="0">
              <a:buNone/>
              <a:defRPr sz="2100" b="1"/>
            </a:lvl5pPr>
            <a:lvl6pPr marL="3001061" indent="0">
              <a:buNone/>
              <a:defRPr sz="2100" b="1"/>
            </a:lvl6pPr>
            <a:lvl7pPr marL="3601273" indent="0">
              <a:buNone/>
              <a:defRPr sz="2100" b="1"/>
            </a:lvl7pPr>
            <a:lvl8pPr marL="4201485" indent="0">
              <a:buNone/>
              <a:defRPr sz="2100" b="1"/>
            </a:lvl8pPr>
            <a:lvl9pPr marL="480169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775" y="3562773"/>
            <a:ext cx="5501640" cy="5240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680" y="2390987"/>
            <a:ext cx="5528734" cy="1171786"/>
          </a:xfrm>
        </p:spPr>
        <p:txBody>
          <a:bodyPr anchor="b"/>
          <a:lstStyle>
            <a:lvl1pPr marL="0" indent="0">
              <a:buNone/>
              <a:defRPr sz="3151" b="1"/>
            </a:lvl1pPr>
            <a:lvl2pPr marL="600212" indent="0">
              <a:buNone/>
              <a:defRPr sz="2626" b="1"/>
            </a:lvl2pPr>
            <a:lvl3pPr marL="1200424" indent="0">
              <a:buNone/>
              <a:defRPr sz="2363" b="1"/>
            </a:lvl3pPr>
            <a:lvl4pPr marL="1800636" indent="0">
              <a:buNone/>
              <a:defRPr sz="2100" b="1"/>
            </a:lvl4pPr>
            <a:lvl5pPr marL="2400849" indent="0">
              <a:buNone/>
              <a:defRPr sz="2100" b="1"/>
            </a:lvl5pPr>
            <a:lvl6pPr marL="3001061" indent="0">
              <a:buNone/>
              <a:defRPr sz="2100" b="1"/>
            </a:lvl6pPr>
            <a:lvl7pPr marL="3601273" indent="0">
              <a:buNone/>
              <a:defRPr sz="2100" b="1"/>
            </a:lvl7pPr>
            <a:lvl8pPr marL="4201485" indent="0">
              <a:buNone/>
              <a:defRPr sz="2100" b="1"/>
            </a:lvl8pPr>
            <a:lvl9pPr marL="480169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680" y="3562773"/>
            <a:ext cx="5528734" cy="5240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</a:rPr>
              <a:t>14 May 2018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EACO E-waste workshop - Kigali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5A104-8F06-D546-A516-ADE263067C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</a:rPr>
              <a:t>14 May 2018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EACO E-waste workshop - Kigali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5A104-8F06-D546-A516-ADE263067C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33537" y="5237163"/>
            <a:ext cx="10917237" cy="2967602"/>
          </a:xfrm>
        </p:spPr>
        <p:txBody>
          <a:bodyPr anchor="t">
            <a:normAutofit/>
          </a:bodyPr>
          <a:lstStyle>
            <a:lvl1pPr algn="l">
              <a:defRPr sz="2400" b="1" cap="none"/>
            </a:lvl1pPr>
          </a:lstStyle>
          <a:p>
            <a:r>
              <a:rPr lang="fr-FR" dirty="0"/>
              <a:t>Modifiez le style du titre</a:t>
            </a:r>
            <a:endParaRPr lang="fr-CH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633537" y="3724275"/>
            <a:ext cx="10917237" cy="100806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3900">
                <a:solidFill>
                  <a:schemeClr val="tx1">
                    <a:tint val="75000"/>
                  </a:schemeClr>
                </a:solidFill>
              </a:defRPr>
            </a:lvl1pPr>
            <a:lvl2pPr marL="649488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298986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4848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9797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4747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9696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4645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9595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14 May 2018</a:t>
            </a:r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/>
              <a:t>EACO E-waste workshop - Kigali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B8E52-72F6-46DC-B11F-988C7A05229B}" type="slidenum">
              <a:rPr lang="fr-CH" smtClean="0"/>
              <a:t>‹N›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561142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</a:rPr>
              <a:t>14 May 2018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EACO E-waste workshop - Kigali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5A104-8F06-D546-A516-ADE263067C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75" y="650240"/>
            <a:ext cx="4194387" cy="2275840"/>
          </a:xfrm>
        </p:spPr>
        <p:txBody>
          <a:bodyPr anchor="b"/>
          <a:lstStyle>
            <a:lvl1pPr>
              <a:defRPr sz="42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8734" y="1404341"/>
            <a:ext cx="6583681" cy="6931378"/>
          </a:xfrm>
        </p:spPr>
        <p:txBody>
          <a:bodyPr/>
          <a:lstStyle>
            <a:lvl1pPr>
              <a:defRPr sz="4201"/>
            </a:lvl1pPr>
            <a:lvl2pPr>
              <a:defRPr sz="3676"/>
            </a:lvl2pPr>
            <a:lvl3pPr>
              <a:defRPr sz="3151"/>
            </a:lvl3pPr>
            <a:lvl4pPr>
              <a:defRPr sz="2626"/>
            </a:lvl4pPr>
            <a:lvl5pPr>
              <a:defRPr sz="2626"/>
            </a:lvl5pPr>
            <a:lvl6pPr>
              <a:defRPr sz="2626"/>
            </a:lvl6pPr>
            <a:lvl7pPr>
              <a:defRPr sz="2626"/>
            </a:lvl7pPr>
            <a:lvl8pPr>
              <a:defRPr sz="2626"/>
            </a:lvl8pPr>
            <a:lvl9pPr>
              <a:defRPr sz="262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775" y="2926080"/>
            <a:ext cx="4194387" cy="5420925"/>
          </a:xfrm>
        </p:spPr>
        <p:txBody>
          <a:bodyPr/>
          <a:lstStyle>
            <a:lvl1pPr marL="0" indent="0">
              <a:buNone/>
              <a:defRPr sz="2100"/>
            </a:lvl1pPr>
            <a:lvl2pPr marL="600212" indent="0">
              <a:buNone/>
              <a:defRPr sz="1838"/>
            </a:lvl2pPr>
            <a:lvl3pPr marL="1200424" indent="0">
              <a:buNone/>
              <a:defRPr sz="1575"/>
            </a:lvl3pPr>
            <a:lvl4pPr marL="1800636" indent="0">
              <a:buNone/>
              <a:defRPr sz="1313"/>
            </a:lvl4pPr>
            <a:lvl5pPr marL="2400849" indent="0">
              <a:buNone/>
              <a:defRPr sz="1313"/>
            </a:lvl5pPr>
            <a:lvl6pPr marL="3001061" indent="0">
              <a:buNone/>
              <a:defRPr sz="1313"/>
            </a:lvl6pPr>
            <a:lvl7pPr marL="3601273" indent="0">
              <a:buNone/>
              <a:defRPr sz="1313"/>
            </a:lvl7pPr>
            <a:lvl8pPr marL="4201485" indent="0">
              <a:buNone/>
              <a:defRPr sz="1313"/>
            </a:lvl8pPr>
            <a:lvl9pPr marL="4801697" indent="0">
              <a:buNone/>
              <a:defRPr sz="131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</a:rPr>
              <a:t>14 May 2018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EACO E-waste workshop - Kigali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5A104-8F06-D546-A516-ADE263067C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75" y="650240"/>
            <a:ext cx="4194387" cy="2275840"/>
          </a:xfrm>
        </p:spPr>
        <p:txBody>
          <a:bodyPr anchor="b"/>
          <a:lstStyle>
            <a:lvl1pPr>
              <a:defRPr sz="42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28734" y="1404341"/>
            <a:ext cx="6583681" cy="6931378"/>
          </a:xfrm>
        </p:spPr>
        <p:txBody>
          <a:bodyPr anchor="t"/>
          <a:lstStyle>
            <a:lvl1pPr marL="0" indent="0">
              <a:buNone/>
              <a:defRPr sz="4201"/>
            </a:lvl1pPr>
            <a:lvl2pPr marL="600212" indent="0">
              <a:buNone/>
              <a:defRPr sz="3676"/>
            </a:lvl2pPr>
            <a:lvl3pPr marL="1200424" indent="0">
              <a:buNone/>
              <a:defRPr sz="3151"/>
            </a:lvl3pPr>
            <a:lvl4pPr marL="1800636" indent="0">
              <a:buNone/>
              <a:defRPr sz="2626"/>
            </a:lvl4pPr>
            <a:lvl5pPr marL="2400849" indent="0">
              <a:buNone/>
              <a:defRPr sz="2626"/>
            </a:lvl5pPr>
            <a:lvl6pPr marL="3001061" indent="0">
              <a:buNone/>
              <a:defRPr sz="2626"/>
            </a:lvl6pPr>
            <a:lvl7pPr marL="3601273" indent="0">
              <a:buNone/>
              <a:defRPr sz="2626"/>
            </a:lvl7pPr>
            <a:lvl8pPr marL="4201485" indent="0">
              <a:buNone/>
              <a:defRPr sz="2626"/>
            </a:lvl8pPr>
            <a:lvl9pPr marL="4801697" indent="0">
              <a:buNone/>
              <a:defRPr sz="2626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775" y="2926080"/>
            <a:ext cx="4194387" cy="5420925"/>
          </a:xfrm>
        </p:spPr>
        <p:txBody>
          <a:bodyPr/>
          <a:lstStyle>
            <a:lvl1pPr marL="0" indent="0">
              <a:buNone/>
              <a:defRPr sz="2100"/>
            </a:lvl1pPr>
            <a:lvl2pPr marL="600212" indent="0">
              <a:buNone/>
              <a:defRPr sz="1838"/>
            </a:lvl2pPr>
            <a:lvl3pPr marL="1200424" indent="0">
              <a:buNone/>
              <a:defRPr sz="1575"/>
            </a:lvl3pPr>
            <a:lvl4pPr marL="1800636" indent="0">
              <a:buNone/>
              <a:defRPr sz="1313"/>
            </a:lvl4pPr>
            <a:lvl5pPr marL="2400849" indent="0">
              <a:buNone/>
              <a:defRPr sz="1313"/>
            </a:lvl5pPr>
            <a:lvl6pPr marL="3001061" indent="0">
              <a:buNone/>
              <a:defRPr sz="1313"/>
            </a:lvl6pPr>
            <a:lvl7pPr marL="3601273" indent="0">
              <a:buNone/>
              <a:defRPr sz="1313"/>
            </a:lvl7pPr>
            <a:lvl8pPr marL="4201485" indent="0">
              <a:buNone/>
              <a:defRPr sz="1313"/>
            </a:lvl8pPr>
            <a:lvl9pPr marL="4801697" indent="0">
              <a:buNone/>
              <a:defRPr sz="131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</a:rPr>
              <a:t>14 May 2018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EACO E-waste workshop - Kigali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5A104-8F06-D546-A516-ADE263067C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</a:rPr>
              <a:t>14 May 2018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EACO E-waste workshop - Kigali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5A104-8F06-D546-A516-ADE263067C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06561" y="519289"/>
            <a:ext cx="2804160" cy="82657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4081" y="519289"/>
            <a:ext cx="8249920" cy="82657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</a:rPr>
              <a:t>14 May 2018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EACO E-waste workshop - Kigali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5A104-8F06-D546-A516-ADE263067C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93890" y="268293"/>
            <a:ext cx="10657184" cy="1152525"/>
          </a:xfrm>
        </p:spPr>
        <p:txBody>
          <a:bodyPr/>
          <a:lstStyle/>
          <a:p>
            <a:r>
              <a:rPr lang="fr-FR" dirty="0"/>
              <a:t>Modifiez le style du titre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360024" y="1636440"/>
            <a:ext cx="12190775" cy="7076326"/>
          </a:xfrm>
          <a:prstGeom prst="rect">
            <a:avLst/>
          </a:prstGeom>
        </p:spPr>
        <p:txBody>
          <a:bodyPr/>
          <a:lstStyle>
            <a:lvl1pPr marL="342515" indent="-342515">
              <a:spcAft>
                <a:spcPts val="600"/>
              </a:spcAft>
              <a:buFont typeface="Arial" panose="020B0604020202020204" pitchFamily="34" charset="0"/>
              <a:buChar char="•"/>
              <a:defRPr sz="3100"/>
            </a:lvl1pPr>
            <a:lvl3pPr marL="707615" indent="-342900">
              <a:buFont typeface="Arial" charset="0"/>
              <a:buChar char="•"/>
              <a:defRPr/>
            </a:lvl3pPr>
            <a:lvl4pPr>
              <a:defRPr sz="2000"/>
            </a:lvl4pPr>
          </a:lstStyle>
          <a:p>
            <a:pPr lvl="0"/>
            <a:r>
              <a:rPr lang="fr-FR" dirty="0"/>
              <a:t>Modifiez les styles du texte du masque</a:t>
            </a:r>
          </a:p>
          <a:p>
            <a:pPr lvl="2"/>
            <a:r>
              <a:rPr lang="fr-FR" dirty="0"/>
              <a:t>Deuxième niveau</a:t>
            </a:r>
          </a:p>
          <a:p>
            <a:pPr lvl="3"/>
            <a:r>
              <a:rPr lang="fr-FR" dirty="0"/>
              <a:t>Troisième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14 May 2018</a:t>
            </a:r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/>
              <a:t>EACO E-waste workshop - Kigali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B8E52-72F6-46DC-B11F-988C7A05229B}" type="slidenum">
              <a:rPr lang="fr-CH" smtClean="0"/>
              <a:t>‹N›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98725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93890" y="268288"/>
            <a:ext cx="10656908" cy="1152523"/>
          </a:xfrm>
        </p:spPr>
        <p:txBody>
          <a:bodyPr/>
          <a:lstStyle/>
          <a:p>
            <a:r>
              <a:rPr lang="fr-FR" dirty="0"/>
              <a:t>Modifiez le style du titre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360024" y="1636440"/>
            <a:ext cx="12190775" cy="70763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2"/>
            <a:r>
              <a:rPr lang="fr-FR" dirty="0"/>
              <a:t>Deuxième niveau</a:t>
            </a:r>
          </a:p>
          <a:p>
            <a:pPr lvl="3"/>
            <a:r>
              <a:rPr lang="fr-FR" dirty="0"/>
              <a:t>Troisième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14 May 2018</a:t>
            </a:r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/>
              <a:t>EACO E-waste workshop - Kigali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B8E52-72F6-46DC-B11F-988C7A05229B}" type="slidenum">
              <a:rPr lang="fr-CH" smtClean="0"/>
              <a:t>‹N›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539725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0024" y="1492251"/>
            <a:ext cx="12190775" cy="1152523"/>
          </a:xfrm>
        </p:spPr>
        <p:txBody>
          <a:bodyPr/>
          <a:lstStyle/>
          <a:p>
            <a:r>
              <a:rPr lang="fr-FR" dirty="0"/>
              <a:t>Modifiez le style du titre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81744" y="2687639"/>
            <a:ext cx="5940001" cy="602512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H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610774" y="2687639"/>
            <a:ext cx="5940002" cy="602512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H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14 May 2018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/>
              <a:t>EACO E-waste workshop - Kigali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B8E52-72F6-46DC-B11F-988C7A05229B}" type="slidenum">
              <a:rPr lang="fr-CH" smtClean="0"/>
              <a:t>‹N›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830176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0024" y="1492251"/>
            <a:ext cx="12190775" cy="1152523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Modifiez le style du titre</a:t>
            </a:r>
            <a:endParaRPr lang="fr-CH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81000" y="2687639"/>
            <a:ext cx="5943601" cy="6477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649488" indent="0">
              <a:buNone/>
              <a:defRPr sz="2900" b="1"/>
            </a:lvl2pPr>
            <a:lvl3pPr marL="1298986" indent="0">
              <a:buNone/>
              <a:defRPr sz="2600" b="1"/>
            </a:lvl3pPr>
            <a:lvl4pPr marL="1948486" indent="0">
              <a:buNone/>
              <a:defRPr sz="2300" b="1"/>
            </a:lvl4pPr>
            <a:lvl5pPr marL="2597975" indent="0">
              <a:buNone/>
              <a:defRPr sz="2300" b="1"/>
            </a:lvl5pPr>
            <a:lvl6pPr marL="3247470" indent="0">
              <a:buNone/>
              <a:defRPr sz="2300" b="1"/>
            </a:lvl6pPr>
            <a:lvl7pPr marL="3896968" indent="0">
              <a:buNone/>
              <a:defRPr sz="2300" b="1"/>
            </a:lvl7pPr>
            <a:lvl8pPr marL="4546455" indent="0">
              <a:buNone/>
              <a:defRPr sz="2300" b="1"/>
            </a:lvl8pPr>
            <a:lvl9pPr marL="5195956" indent="0">
              <a:buNone/>
              <a:defRPr sz="23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81000" y="3364632"/>
            <a:ext cx="5943601" cy="534813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H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606259" y="2687668"/>
            <a:ext cx="5944516" cy="64809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649488" indent="0">
              <a:buNone/>
              <a:defRPr sz="2900" b="1"/>
            </a:lvl2pPr>
            <a:lvl3pPr marL="1298986" indent="0">
              <a:buNone/>
              <a:defRPr sz="2600" b="1"/>
            </a:lvl3pPr>
            <a:lvl4pPr marL="1948486" indent="0">
              <a:buNone/>
              <a:defRPr sz="2300" b="1"/>
            </a:lvl4pPr>
            <a:lvl5pPr marL="2597975" indent="0">
              <a:buNone/>
              <a:defRPr sz="2300" b="1"/>
            </a:lvl5pPr>
            <a:lvl6pPr marL="3247470" indent="0">
              <a:buNone/>
              <a:defRPr sz="2300" b="1"/>
            </a:lvl6pPr>
            <a:lvl7pPr marL="3896968" indent="0">
              <a:buNone/>
              <a:defRPr sz="2300" b="1"/>
            </a:lvl7pPr>
            <a:lvl8pPr marL="4546455" indent="0">
              <a:buNone/>
              <a:defRPr sz="2300" b="1"/>
            </a:lvl8pPr>
            <a:lvl9pPr marL="5195956" indent="0">
              <a:buNone/>
              <a:defRPr sz="23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606259" y="3364632"/>
            <a:ext cx="5944516" cy="534813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H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14 May 2018</a:t>
            </a:r>
            <a:endParaRPr lang="fr-CH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/>
              <a:t>EACO E-waste workshop - Kigali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B8E52-72F6-46DC-B11F-988C7A05229B}" type="slidenum">
              <a:rPr lang="fr-CH" smtClean="0"/>
              <a:t>‹N›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2461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fr-CH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14 May 2018</a:t>
            </a:r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/>
              <a:t>EACO E-waste workshop - Kigali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B8E52-72F6-46DC-B11F-988C7A05229B}" type="slidenum">
              <a:rPr lang="fr-CH" smtClean="0"/>
              <a:t>‹N›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022645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14 May 2018</a:t>
            </a:r>
            <a:endParaRPr lang="fr-CH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/>
              <a:t>EACO E-waste workshop - Kigali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B8E52-72F6-46DC-B11F-988C7A05229B}" type="slidenum">
              <a:rPr lang="fr-CH" smtClean="0"/>
              <a:t>‹N›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803823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layou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2540" y="1424977"/>
            <a:ext cx="8633742" cy="722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972185" y="708801"/>
            <a:ext cx="9114613" cy="614116"/>
          </a:xfrm>
          <a:prstGeom prst="rect">
            <a:avLst/>
          </a:prstGeom>
        </p:spPr>
        <p:txBody>
          <a:bodyPr/>
          <a:lstStyle>
            <a:lvl1pPr>
              <a:defRPr sz="3413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dirty="0" err="1"/>
              <a:t>click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headline</a:t>
            </a:r>
            <a:endParaRPr lang="de-DE" dirty="0"/>
          </a:p>
        </p:txBody>
      </p:sp>
      <p:pic>
        <p:nvPicPr>
          <p:cNvPr id="2051" name="Picture 3" descr="D:\Users\agerlach\Desktop\step folien\bilder\arrow_headline_green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541" y="811214"/>
            <a:ext cx="284480" cy="3928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Inhaltsplatzhalter 4"/>
          <p:cNvSpPr>
            <a:spLocks noGrp="1"/>
          </p:cNvSpPr>
          <p:nvPr>
            <p:ph sz="quarter" idx="11" hasCustomPrompt="1"/>
          </p:nvPr>
        </p:nvSpPr>
        <p:spPr>
          <a:xfrm>
            <a:off x="460129" y="1804459"/>
            <a:ext cx="11982131" cy="7271208"/>
          </a:xfrm>
          <a:prstGeom prst="rect">
            <a:avLst/>
          </a:prstGeom>
        </p:spPr>
        <p:txBody>
          <a:bodyPr/>
          <a:lstStyle>
            <a:lvl1pPr>
              <a:defRPr sz="2276" baseline="0">
                <a:latin typeface="Arial" pitchFamily="34" charset="0"/>
                <a:cs typeface="Arial" pitchFamily="34" charset="0"/>
              </a:defRPr>
            </a:lvl1pPr>
            <a:lvl2pPr marL="1056623" indent="-406394">
              <a:buFontTx/>
              <a:buBlip>
                <a:blip r:embed="rId4"/>
              </a:buBlip>
              <a:defRPr/>
            </a:lvl2pPr>
            <a:lvl3pPr marL="1625575" indent="-325115">
              <a:buFontTx/>
              <a:buBlip>
                <a:blip r:embed="rId4"/>
              </a:buBlip>
              <a:defRPr/>
            </a:lvl3pPr>
            <a:lvl4pPr marL="2275804" indent="-325115">
              <a:buFontTx/>
              <a:buBlip>
                <a:blip r:embed="rId4"/>
              </a:buBlip>
              <a:defRPr/>
            </a:lvl4pPr>
            <a:lvl5pPr marL="2926034" indent="-325115">
              <a:buFontTx/>
              <a:buBlip>
                <a:blip r:embed="rId4"/>
              </a:buBlip>
              <a:defRPr/>
            </a:lvl5pPr>
          </a:lstStyle>
          <a:p>
            <a:pPr lvl="0"/>
            <a:r>
              <a:rPr lang="de-DE" dirty="0" err="1"/>
              <a:t>click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content</a:t>
            </a:r>
            <a:endParaRPr lang="de-DE" dirty="0"/>
          </a:p>
          <a:p>
            <a:pPr lvl="0"/>
            <a:endParaRPr lang="de-DE" dirty="0"/>
          </a:p>
        </p:txBody>
      </p:sp>
      <p:sp>
        <p:nvSpPr>
          <p:cNvPr id="8" name="Rechteck 7"/>
          <p:cNvSpPr/>
          <p:nvPr userDrawn="1"/>
        </p:nvSpPr>
        <p:spPr>
          <a:xfrm>
            <a:off x="-11867" y="9349245"/>
            <a:ext cx="13016667" cy="40964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413" dirty="0"/>
              <a:t>        </a:t>
            </a:r>
          </a:p>
        </p:txBody>
      </p:sp>
      <p:pic>
        <p:nvPicPr>
          <p:cNvPr id="2053" name="Picture 5" descr="D:\Users\agerlach\Desktop\step folien\bilder\arrow_grey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67" y="9371188"/>
            <a:ext cx="189653" cy="3657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562541" y="9349490"/>
            <a:ext cx="9216249" cy="365760"/>
          </a:xfrm>
          <a:prstGeom prst="rect">
            <a:avLst/>
          </a:prstGeom>
        </p:spPr>
        <p:txBody>
          <a:bodyPr/>
          <a:lstStyle>
            <a:lvl1pPr marL="0" marR="0" indent="0" algn="l" defTabSz="130046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707" baseline="0">
                <a:solidFill>
                  <a:srgbClr val="DEDED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130046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dirty="0"/>
              <a:t>EWAM, Moscow, May 2017</a:t>
            </a:r>
          </a:p>
        </p:txBody>
      </p:sp>
      <p:sp>
        <p:nvSpPr>
          <p:cNvPr id="25" name="Foliennummernplatzhalter 5"/>
          <p:cNvSpPr>
            <a:spLocks noGrp="1"/>
          </p:cNvSpPr>
          <p:nvPr>
            <p:ph type="sldNum" sz="quarter" idx="14"/>
          </p:nvPr>
        </p:nvSpPr>
        <p:spPr>
          <a:xfrm>
            <a:off x="10926404" y="9349245"/>
            <a:ext cx="2027914" cy="409646"/>
          </a:xfrm>
          <a:prstGeom prst="rect">
            <a:avLst/>
          </a:prstGeom>
        </p:spPr>
        <p:txBody>
          <a:bodyPr/>
          <a:lstStyle>
            <a:lvl1pPr>
              <a:defRPr sz="1707">
                <a:solidFill>
                  <a:srgbClr val="DEDED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Page </a:t>
            </a:r>
            <a:fld id="{6ABC29B8-BA9C-4029-B8C9-2719D9B2E90E}" type="slidenum">
              <a:rPr lang="de-DE" smtClean="0"/>
              <a:pPr/>
              <a:t>‹N›</a:t>
            </a:fld>
            <a:r>
              <a:rPr lang="de-DE" dirty="0"/>
              <a:t> </a:t>
            </a:r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248" y="295002"/>
            <a:ext cx="3241550" cy="142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832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8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109914" y="195887"/>
            <a:ext cx="10440885" cy="1152523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noProof="0"/>
              <a:t>Modifiez le style du titre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50241" y="9040173"/>
            <a:ext cx="2035736" cy="519289"/>
          </a:xfrm>
          <a:prstGeom prst="rect">
            <a:avLst/>
          </a:prstGeom>
        </p:spPr>
        <p:txBody>
          <a:bodyPr vert="horz" lIns="129898" tIns="64950" rIns="129898" bIns="6495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noProof="0"/>
              <a:t>14 May 2018</a:t>
            </a:r>
            <a:endParaRPr lang="en-US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902000" y="9040173"/>
            <a:ext cx="8496943" cy="519289"/>
          </a:xfrm>
          <a:prstGeom prst="rect">
            <a:avLst/>
          </a:prstGeom>
        </p:spPr>
        <p:txBody>
          <a:bodyPr vert="horz" lIns="129898" tIns="64950" rIns="129898" bIns="6495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noProof="0"/>
              <a:t>EACO E-waste workshop - Kigali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542960" y="9040173"/>
            <a:ext cx="811601" cy="519289"/>
          </a:xfrm>
          <a:prstGeom prst="rect">
            <a:avLst/>
          </a:prstGeom>
        </p:spPr>
        <p:txBody>
          <a:bodyPr vert="horz" lIns="129898" tIns="64950" rIns="129898" bIns="6495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EB8E52-72F6-46DC-B11F-988C7A05229B}" type="slidenum">
              <a:rPr lang="en-US" noProof="0" smtClean="0"/>
              <a:t>‹N›</a:t>
            </a:fld>
            <a:endParaRPr lang="en-US" noProof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idx="1"/>
          </p:nvPr>
        </p:nvSpPr>
        <p:spPr>
          <a:xfrm>
            <a:off x="381726" y="1708449"/>
            <a:ext cx="12169057" cy="720080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noProof="0"/>
              <a:t>Modifiez les styles du texte du masque</a:t>
            </a:r>
          </a:p>
          <a:p>
            <a:pPr lvl="1"/>
            <a:r>
              <a:rPr lang="en-US" noProof="0"/>
              <a:t>Deuxième niveau</a:t>
            </a:r>
          </a:p>
          <a:p>
            <a:pPr lvl="2"/>
            <a:r>
              <a:rPr lang="en-US" noProof="0"/>
              <a:t>Troisième niveau</a:t>
            </a:r>
          </a:p>
          <a:p>
            <a:pPr lvl="3"/>
            <a:r>
              <a:rPr lang="en-US" noProof="0"/>
              <a:t>Quatrième niveau</a:t>
            </a:r>
          </a:p>
          <a:p>
            <a:pPr lvl="4"/>
            <a:r>
              <a:rPr lang="en-US" noProof="0"/>
              <a:t>Cinquième niveau</a:t>
            </a: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00" y="268288"/>
            <a:ext cx="1261875" cy="588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039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9" r:id="rId2"/>
    <p:sldLayoutId id="2147483688" r:id="rId3"/>
    <p:sldLayoutId id="2147483694" r:id="rId4"/>
    <p:sldLayoutId id="2147483690" r:id="rId5"/>
    <p:sldLayoutId id="2147483691" r:id="rId6"/>
    <p:sldLayoutId id="2147483692" r:id="rId7"/>
    <p:sldLayoutId id="2147483693" r:id="rId8"/>
    <p:sldLayoutId id="2147483705" r:id="rId9"/>
    <p:sldLayoutId id="2147483707" r:id="rId10"/>
  </p:sldLayoutIdLst>
  <p:hf hdr="0"/>
  <p:txStyles>
    <p:titleStyle>
      <a:lvl1pPr algn="r" defTabSz="1298986" rtl="0" eaLnBrk="1" latinLnBrk="0" hangingPunct="1">
        <a:spcBef>
          <a:spcPct val="0"/>
        </a:spcBef>
        <a:buNone/>
        <a:defRPr sz="39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1298986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bg2"/>
          </a:solidFill>
          <a:latin typeface="+mn-lt"/>
          <a:ea typeface="+mn-ea"/>
          <a:cs typeface="+mn-cs"/>
        </a:defRPr>
      </a:lvl1pPr>
      <a:lvl2pPr marL="342515" indent="-342515" algn="l" defTabSz="12989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532802" indent="-168087" algn="l" defTabSz="1298986" rtl="0" eaLnBrk="1" latinLnBrk="0" hangingPunct="1">
        <a:spcBef>
          <a:spcPct val="20000"/>
        </a:spcBef>
        <a:buFont typeface="Arial" panose="020B0604020202020204" pitchFamily="34" charset="0"/>
        <a:buChar char="-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715149" indent="-182350" algn="l" defTabSz="1298986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708804" indent="0" algn="l" defTabSz="1298986" rtl="0" eaLnBrk="1" latinLnBrk="0" hangingPunct="1">
        <a:spcBef>
          <a:spcPct val="20000"/>
        </a:spcBef>
        <a:buFont typeface="Arial" panose="020B0604020202020204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3572221" indent="-324745" algn="l" defTabSz="12989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21711" indent="-324745" algn="l" defTabSz="12989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71211" indent="-324745" algn="l" defTabSz="12989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20699" indent="-324745" algn="l" defTabSz="12989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9898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9488" algn="l" defTabSz="129898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98986" algn="l" defTabSz="129898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48486" algn="l" defTabSz="129898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97975" algn="l" defTabSz="129898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47470" algn="l" defTabSz="129898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96968" algn="l" defTabSz="129898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46455" algn="l" defTabSz="129898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95956" algn="l" defTabSz="129898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60024" y="1492280"/>
            <a:ext cx="12190775" cy="115252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fr-FR" dirty="0"/>
              <a:t>Modifiez le style du titre</a:t>
            </a:r>
            <a:endParaRPr lang="fr-CH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50240" y="9040173"/>
            <a:ext cx="3034453" cy="519289"/>
          </a:xfrm>
          <a:prstGeom prst="rect">
            <a:avLst/>
          </a:prstGeom>
        </p:spPr>
        <p:txBody>
          <a:bodyPr vert="horz" lIns="129898" tIns="64950" rIns="129898" bIns="6495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14 May 2018</a:t>
            </a:r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443309" y="9040173"/>
            <a:ext cx="4118187" cy="519289"/>
          </a:xfrm>
          <a:prstGeom prst="rect">
            <a:avLst/>
          </a:prstGeom>
        </p:spPr>
        <p:txBody>
          <a:bodyPr vert="horz" lIns="129898" tIns="64950" rIns="129898" bIns="6495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CH"/>
              <a:t>EACO E-waste workshop - Kigali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320108" y="9040173"/>
            <a:ext cx="3034453" cy="519289"/>
          </a:xfrm>
          <a:prstGeom prst="rect">
            <a:avLst/>
          </a:prstGeom>
        </p:spPr>
        <p:txBody>
          <a:bodyPr vert="horz" lIns="129898" tIns="64950" rIns="129898" bIns="6495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EB8E52-72F6-46DC-B11F-988C7A05229B}" type="slidenum">
              <a:rPr lang="fr-CH" smtClean="0"/>
              <a:t>‹N›</a:t>
            </a:fld>
            <a:endParaRPr lang="fr-CH"/>
          </a:p>
        </p:txBody>
      </p:sp>
      <p:sp>
        <p:nvSpPr>
          <p:cNvPr id="8" name="Espace réservé du texte 7"/>
          <p:cNvSpPr>
            <a:spLocks noGrp="1"/>
          </p:cNvSpPr>
          <p:nvPr>
            <p:ph type="body" idx="1"/>
          </p:nvPr>
        </p:nvSpPr>
        <p:spPr>
          <a:xfrm>
            <a:off x="381726" y="2687640"/>
            <a:ext cx="12169057" cy="622161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H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00" y="360000"/>
            <a:ext cx="1261875" cy="588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388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3" r:id="rId2"/>
    <p:sldLayoutId id="2147483720" r:id="rId3"/>
  </p:sldLayoutIdLst>
  <p:hf hdr="0"/>
  <p:txStyles>
    <p:titleStyle>
      <a:lvl1pPr algn="l" defTabSz="1298986" rtl="0" eaLnBrk="1" latinLnBrk="0" hangingPunct="1">
        <a:spcBef>
          <a:spcPct val="0"/>
        </a:spcBef>
        <a:buNone/>
        <a:defRPr sz="390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1298986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342515" indent="-342515" algn="l" defTabSz="12989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532802" indent="-168087" algn="l" defTabSz="1298986" rtl="0" eaLnBrk="1" latinLnBrk="0" hangingPunct="1">
        <a:spcBef>
          <a:spcPct val="20000"/>
        </a:spcBef>
        <a:buFont typeface="Arial" panose="020B0604020202020204" pitchFamily="34" charset="0"/>
        <a:buChar char="-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715149" indent="-182350" algn="l" defTabSz="1298986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708804" indent="0" algn="l" defTabSz="1298986" rtl="0" eaLnBrk="1" latinLnBrk="0" hangingPunct="1">
        <a:spcBef>
          <a:spcPct val="20000"/>
        </a:spcBef>
        <a:buFont typeface="Arial" panose="020B0604020202020204" pitchFamily="34" charset="0"/>
        <a:buNone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3572221" indent="-324745" algn="l" defTabSz="12989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21711" indent="-324745" algn="l" defTabSz="12989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71211" indent="-324745" algn="l" defTabSz="12989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20699" indent="-324745" algn="l" defTabSz="12989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9898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9488" algn="l" defTabSz="129898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98986" algn="l" defTabSz="129898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48486" algn="l" defTabSz="129898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97975" algn="l" defTabSz="129898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47470" algn="l" defTabSz="129898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96968" algn="l" defTabSz="129898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46455" algn="l" defTabSz="129898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95956" algn="l" defTabSz="129898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4081" y="519293"/>
            <a:ext cx="11216640" cy="18852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4081" y="2596444"/>
            <a:ext cx="11216640" cy="61885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1" y="9040146"/>
            <a:ext cx="29260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56343" fontAlgn="auto" hangingPunct="1">
              <a:spcBef>
                <a:spcPts val="0"/>
              </a:spcBef>
              <a:spcAft>
                <a:spcPts val="0"/>
              </a:spcAft>
            </a:pPr>
            <a:r>
              <a:rPr lang="it-IT">
                <a:solidFill>
                  <a:prstClr val="black">
                    <a:tint val="75000"/>
                  </a:prstClr>
                </a:solidFill>
                <a:latin typeface="Calibri"/>
                <a:ea typeface=""/>
                <a:cs typeface=""/>
              </a:rPr>
              <a:t>14 May 2018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  <a:ea typeface=""/>
              <a:cs typeface="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07841" y="9040146"/>
            <a:ext cx="438912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56343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  <a:ea typeface=""/>
                <a:cs typeface=""/>
              </a:rPr>
              <a:t>EACO E-waste workshop - Kigali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  <a:ea typeface=""/>
              <a:cs typeface="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84641" y="9040146"/>
            <a:ext cx="29260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58998"/>
            <a:fld id="{E2EB8E52-72F6-46DC-B11F-988C7A05229B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 defTabSz="358998"/>
              <a:t>‹N›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646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/>
  <p:txStyles>
    <p:titleStyle>
      <a:lvl1pPr algn="l" defTabSz="1200424" rtl="0" eaLnBrk="1" latinLnBrk="0" hangingPunct="1">
        <a:lnSpc>
          <a:spcPct val="90000"/>
        </a:lnSpc>
        <a:spcBef>
          <a:spcPct val="0"/>
        </a:spcBef>
        <a:buNone/>
        <a:defRPr sz="577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0106" indent="-300106" algn="l" defTabSz="1200424" rtl="0" eaLnBrk="1" latinLnBrk="0" hangingPunct="1">
        <a:lnSpc>
          <a:spcPct val="90000"/>
        </a:lnSpc>
        <a:spcBef>
          <a:spcPts val="1313"/>
        </a:spcBef>
        <a:buFont typeface="Arial" panose="020B0604020202020204" pitchFamily="34" charset="0"/>
        <a:buChar char="•"/>
        <a:defRPr sz="3676" kern="1200">
          <a:solidFill>
            <a:schemeClr val="tx1"/>
          </a:solidFill>
          <a:latin typeface="+mn-lt"/>
          <a:ea typeface="+mn-ea"/>
          <a:cs typeface="+mn-cs"/>
        </a:defRPr>
      </a:lvl1pPr>
      <a:lvl2pPr marL="900318" indent="-300106" algn="l" defTabSz="1200424" rtl="0" eaLnBrk="1" latinLnBrk="0" hangingPunct="1">
        <a:lnSpc>
          <a:spcPct val="90000"/>
        </a:lnSpc>
        <a:spcBef>
          <a:spcPts val="656"/>
        </a:spcBef>
        <a:buFont typeface="Arial" panose="020B0604020202020204" pitchFamily="34" charset="0"/>
        <a:buChar char="•"/>
        <a:defRPr sz="3151" kern="1200">
          <a:solidFill>
            <a:schemeClr val="tx1"/>
          </a:solidFill>
          <a:latin typeface="+mn-lt"/>
          <a:ea typeface="+mn-ea"/>
          <a:cs typeface="+mn-cs"/>
        </a:defRPr>
      </a:lvl2pPr>
      <a:lvl3pPr marL="1500530" indent="-300106" algn="l" defTabSz="1200424" rtl="0" eaLnBrk="1" latinLnBrk="0" hangingPunct="1">
        <a:lnSpc>
          <a:spcPct val="90000"/>
        </a:lnSpc>
        <a:spcBef>
          <a:spcPts val="656"/>
        </a:spcBef>
        <a:buFont typeface="Arial" panose="020B0604020202020204" pitchFamily="34" charset="0"/>
        <a:buChar char="•"/>
        <a:defRPr sz="2626" kern="1200">
          <a:solidFill>
            <a:schemeClr val="tx1"/>
          </a:solidFill>
          <a:latin typeface="+mn-lt"/>
          <a:ea typeface="+mn-ea"/>
          <a:cs typeface="+mn-cs"/>
        </a:defRPr>
      </a:lvl3pPr>
      <a:lvl4pPr marL="2100743" indent="-300106" algn="l" defTabSz="1200424" rtl="0" eaLnBrk="1" latinLnBrk="0" hangingPunct="1">
        <a:lnSpc>
          <a:spcPct val="90000"/>
        </a:lnSpc>
        <a:spcBef>
          <a:spcPts val="656"/>
        </a:spcBef>
        <a:buFont typeface="Arial" panose="020B0604020202020204" pitchFamily="34" charset="0"/>
        <a:buChar char="•"/>
        <a:defRPr sz="2363" kern="1200">
          <a:solidFill>
            <a:schemeClr val="tx1"/>
          </a:solidFill>
          <a:latin typeface="+mn-lt"/>
          <a:ea typeface="+mn-ea"/>
          <a:cs typeface="+mn-cs"/>
        </a:defRPr>
      </a:lvl4pPr>
      <a:lvl5pPr marL="2700955" indent="-300106" algn="l" defTabSz="1200424" rtl="0" eaLnBrk="1" latinLnBrk="0" hangingPunct="1">
        <a:lnSpc>
          <a:spcPct val="90000"/>
        </a:lnSpc>
        <a:spcBef>
          <a:spcPts val="656"/>
        </a:spcBef>
        <a:buFont typeface="Arial" panose="020B0604020202020204" pitchFamily="34" charset="0"/>
        <a:buChar char="•"/>
        <a:defRPr sz="2363" kern="1200">
          <a:solidFill>
            <a:schemeClr val="tx1"/>
          </a:solidFill>
          <a:latin typeface="+mn-lt"/>
          <a:ea typeface="+mn-ea"/>
          <a:cs typeface="+mn-cs"/>
        </a:defRPr>
      </a:lvl5pPr>
      <a:lvl6pPr marL="3301167" indent="-300106" algn="l" defTabSz="1200424" rtl="0" eaLnBrk="1" latinLnBrk="0" hangingPunct="1">
        <a:lnSpc>
          <a:spcPct val="90000"/>
        </a:lnSpc>
        <a:spcBef>
          <a:spcPts val="656"/>
        </a:spcBef>
        <a:buFont typeface="Arial" panose="020B0604020202020204" pitchFamily="34" charset="0"/>
        <a:buChar char="•"/>
        <a:defRPr sz="2363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indent="-300106" algn="l" defTabSz="1200424" rtl="0" eaLnBrk="1" latinLnBrk="0" hangingPunct="1">
        <a:lnSpc>
          <a:spcPct val="90000"/>
        </a:lnSpc>
        <a:spcBef>
          <a:spcPts val="656"/>
        </a:spcBef>
        <a:buFont typeface="Arial" panose="020B0604020202020204" pitchFamily="34" charset="0"/>
        <a:buChar char="•"/>
        <a:defRPr sz="2363" kern="1200">
          <a:solidFill>
            <a:schemeClr val="tx1"/>
          </a:solidFill>
          <a:latin typeface="+mn-lt"/>
          <a:ea typeface="+mn-ea"/>
          <a:cs typeface="+mn-cs"/>
        </a:defRPr>
      </a:lvl7pPr>
      <a:lvl8pPr marL="4501591" indent="-300106" algn="l" defTabSz="1200424" rtl="0" eaLnBrk="1" latinLnBrk="0" hangingPunct="1">
        <a:lnSpc>
          <a:spcPct val="90000"/>
        </a:lnSpc>
        <a:spcBef>
          <a:spcPts val="656"/>
        </a:spcBef>
        <a:buFont typeface="Arial" panose="020B0604020202020204" pitchFamily="34" charset="0"/>
        <a:buChar char="•"/>
        <a:defRPr sz="2363" kern="1200">
          <a:solidFill>
            <a:schemeClr val="tx1"/>
          </a:solidFill>
          <a:latin typeface="+mn-lt"/>
          <a:ea typeface="+mn-ea"/>
          <a:cs typeface="+mn-cs"/>
        </a:defRPr>
      </a:lvl8pPr>
      <a:lvl9pPr marL="5101803" indent="-300106" algn="l" defTabSz="1200424" rtl="0" eaLnBrk="1" latinLnBrk="0" hangingPunct="1">
        <a:lnSpc>
          <a:spcPct val="90000"/>
        </a:lnSpc>
        <a:spcBef>
          <a:spcPts val="656"/>
        </a:spcBef>
        <a:buFont typeface="Arial" panose="020B0604020202020204" pitchFamily="34" charset="0"/>
        <a:buChar char="•"/>
        <a:defRPr sz="23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00424" rtl="0" eaLnBrk="1" latinLnBrk="0" hangingPunct="1">
        <a:defRPr sz="2363" kern="1200">
          <a:solidFill>
            <a:schemeClr val="tx1"/>
          </a:solidFill>
          <a:latin typeface="+mn-lt"/>
          <a:ea typeface="+mn-ea"/>
          <a:cs typeface="+mn-cs"/>
        </a:defRPr>
      </a:lvl1pPr>
      <a:lvl2pPr marL="600212" algn="l" defTabSz="1200424" rtl="0" eaLnBrk="1" latinLnBrk="0" hangingPunct="1">
        <a:defRPr sz="2363" kern="1200">
          <a:solidFill>
            <a:schemeClr val="tx1"/>
          </a:solidFill>
          <a:latin typeface="+mn-lt"/>
          <a:ea typeface="+mn-ea"/>
          <a:cs typeface="+mn-cs"/>
        </a:defRPr>
      </a:lvl2pPr>
      <a:lvl3pPr marL="1200424" algn="l" defTabSz="1200424" rtl="0" eaLnBrk="1" latinLnBrk="0" hangingPunct="1">
        <a:defRPr sz="2363" kern="1200">
          <a:solidFill>
            <a:schemeClr val="tx1"/>
          </a:solidFill>
          <a:latin typeface="+mn-lt"/>
          <a:ea typeface="+mn-ea"/>
          <a:cs typeface="+mn-cs"/>
        </a:defRPr>
      </a:lvl3pPr>
      <a:lvl4pPr marL="1800636" algn="l" defTabSz="1200424" rtl="0" eaLnBrk="1" latinLnBrk="0" hangingPunct="1">
        <a:defRPr sz="2363" kern="1200">
          <a:solidFill>
            <a:schemeClr val="tx1"/>
          </a:solidFill>
          <a:latin typeface="+mn-lt"/>
          <a:ea typeface="+mn-ea"/>
          <a:cs typeface="+mn-cs"/>
        </a:defRPr>
      </a:lvl4pPr>
      <a:lvl5pPr marL="2400849" algn="l" defTabSz="1200424" rtl="0" eaLnBrk="1" latinLnBrk="0" hangingPunct="1">
        <a:defRPr sz="2363" kern="1200">
          <a:solidFill>
            <a:schemeClr val="tx1"/>
          </a:solidFill>
          <a:latin typeface="+mn-lt"/>
          <a:ea typeface="+mn-ea"/>
          <a:cs typeface="+mn-cs"/>
        </a:defRPr>
      </a:lvl5pPr>
      <a:lvl6pPr marL="3001061" algn="l" defTabSz="1200424" rtl="0" eaLnBrk="1" latinLnBrk="0" hangingPunct="1">
        <a:defRPr sz="2363" kern="1200">
          <a:solidFill>
            <a:schemeClr val="tx1"/>
          </a:solidFill>
          <a:latin typeface="+mn-lt"/>
          <a:ea typeface="+mn-ea"/>
          <a:cs typeface="+mn-cs"/>
        </a:defRPr>
      </a:lvl6pPr>
      <a:lvl7pPr marL="3601273" algn="l" defTabSz="1200424" rtl="0" eaLnBrk="1" latinLnBrk="0" hangingPunct="1">
        <a:defRPr sz="2363" kern="1200">
          <a:solidFill>
            <a:schemeClr val="tx1"/>
          </a:solidFill>
          <a:latin typeface="+mn-lt"/>
          <a:ea typeface="+mn-ea"/>
          <a:cs typeface="+mn-cs"/>
        </a:defRPr>
      </a:lvl7pPr>
      <a:lvl8pPr marL="4201485" algn="l" defTabSz="1200424" rtl="0" eaLnBrk="1" latinLnBrk="0" hangingPunct="1">
        <a:defRPr sz="2363" kern="1200">
          <a:solidFill>
            <a:schemeClr val="tx1"/>
          </a:solidFill>
          <a:latin typeface="+mn-lt"/>
          <a:ea typeface="+mn-ea"/>
          <a:cs typeface="+mn-cs"/>
        </a:defRPr>
      </a:lvl8pPr>
      <a:lvl9pPr marL="4801697" algn="l" defTabSz="1200424" rtl="0" eaLnBrk="1" latinLnBrk="0" hangingPunct="1">
        <a:defRPr sz="23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1.tiff"/><Relationship Id="rId3" Type="http://schemas.openxmlformats.org/officeDocument/2006/relationships/image" Target="../media/image22.png"/><Relationship Id="rId7" Type="http://schemas.openxmlformats.org/officeDocument/2006/relationships/image" Target="../media/image24.tiff"/><Relationship Id="rId12" Type="http://schemas.microsoft.com/office/2007/relationships/hdphoto" Target="../media/hdphoto4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microsoft.com/office/2007/relationships/hdphoto" Target="../media/hdphoto2.wdp"/><Relationship Id="rId11" Type="http://schemas.openxmlformats.org/officeDocument/2006/relationships/image" Target="../media/image27.png"/><Relationship Id="rId5" Type="http://schemas.openxmlformats.org/officeDocument/2006/relationships/image" Target="../media/image23.png"/><Relationship Id="rId10" Type="http://schemas.openxmlformats.org/officeDocument/2006/relationships/image" Target="../media/image26.tiff"/><Relationship Id="rId4" Type="http://schemas.microsoft.com/office/2007/relationships/hdphoto" Target="../media/hdphoto1.wdp"/><Relationship Id="rId9" Type="http://schemas.microsoft.com/office/2007/relationships/hdphoto" Target="../media/hdphoto3.wdp"/><Relationship Id="rId1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>
          <a:xfrm>
            <a:off x="1633537" y="7325077"/>
            <a:ext cx="10917237" cy="694555"/>
          </a:xfrm>
        </p:spPr>
        <p:txBody>
          <a:bodyPr/>
          <a:lstStyle/>
          <a:p>
            <a:r>
              <a:rPr lang="en-GB" dirty="0"/>
              <a:t>Federico Magalini – Managing Director </a:t>
            </a:r>
            <a:r>
              <a:rPr lang="en-GB" dirty="0" err="1"/>
              <a:t>Sofies</a:t>
            </a:r>
            <a:r>
              <a:rPr lang="en-GB" dirty="0"/>
              <a:t> UK</a:t>
            </a:r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1633540" y="3683272"/>
            <a:ext cx="10917237" cy="3425776"/>
          </a:xfrm>
        </p:spPr>
        <p:txBody>
          <a:bodyPr/>
          <a:lstStyle/>
          <a:p>
            <a:r>
              <a:rPr lang="en-GB" dirty="0"/>
              <a:t>Resource Mobilization for the effective implementation of the regional E-waste management Strategy</a:t>
            </a:r>
            <a:r>
              <a:rPr lang="it-IT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87214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1605489" y="2317596"/>
            <a:ext cx="3818592" cy="1466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56343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32" b="1" dirty="0">
                <a:solidFill>
                  <a:srgbClr val="25A9CB"/>
                </a:solidFill>
                <a:latin typeface="Arial Narrow" charset="0"/>
                <a:ea typeface="Arial Narrow" charset="0"/>
                <a:cs typeface="Arial Narrow" charset="0"/>
              </a:rPr>
              <a:t>Smart territories</a:t>
            </a:r>
          </a:p>
          <a:p>
            <a:pPr defTabSz="1056343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32" b="1" dirty="0">
                <a:solidFill>
                  <a:prstClr val="white">
                    <a:lumMod val="50000"/>
                  </a:prstClr>
                </a:solidFill>
                <a:latin typeface="Arial Narrow" charset="0"/>
                <a:ea typeface="Arial Narrow" charset="0"/>
                <a:cs typeface="Arial Narrow" charset="0"/>
              </a:rPr>
              <a:t>Making territories more sustainable through systemic and integrated approaches 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3707354" y="2966610"/>
            <a:ext cx="5021657" cy="5117240"/>
            <a:chOff x="4116441" y="1814402"/>
            <a:chExt cx="3737811" cy="393031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0796" b="84268" l="33600" r="64000">
                          <a14:foregroundMark x1="37200" y1="56781" x2="37200" y2="56781"/>
                          <a14:foregroundMark x1="46400" y1="71067" x2="46400" y2="71067"/>
                          <a14:foregroundMark x1="51300" y1="72152" x2="51300" y2="72152"/>
                          <a14:foregroundMark x1="50900" y1="69439" x2="50900" y2="69439"/>
                          <a14:foregroundMark x1="58400" y1="61302" x2="58400" y2="61302"/>
                          <a14:foregroundMark x1="60100" y1="55877" x2="60100" y2="55877"/>
                          <a14:foregroundMark x1="61100" y1="57685" x2="61100" y2="57685"/>
                          <a14:foregroundMark x1="59700" y1="40687" x2="59700" y2="40687"/>
                          <a14:foregroundMark x1="47800" y1="72333" x2="47800" y2="72333"/>
                          <a14:foregroundMark x1="39000" y1="64738" x2="39000" y2="64738"/>
                          <a14:foregroundMark x1="39200" y1="62206" x2="39200" y2="62206"/>
                          <a14:foregroundMark x1="47000" y1="84268" x2="47000" y2="84268"/>
                          <a14:foregroundMark x1="46500" y1="24955" x2="46500" y2="24955"/>
                          <a14:foregroundMark x1="50600" y1="25136" x2="50600" y2="25136"/>
                          <a14:foregroundMark x1="58500" y1="32550" x2="58500" y2="32550"/>
                          <a14:foregroundMark x1="58700" y1="64014" x2="58700" y2="6401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33472" t="19755" r="35389" b="21034"/>
            <a:stretch/>
          </p:blipFill>
          <p:spPr>
            <a:xfrm>
              <a:off x="4116441" y="1814402"/>
              <a:ext cx="3737811" cy="3930317"/>
            </a:xfrm>
            <a:prstGeom prst="rect">
              <a:avLst/>
            </a:prstGeom>
            <a:ln>
              <a:noFill/>
            </a:ln>
          </p:spPr>
        </p:pic>
        <p:sp>
          <p:nvSpPr>
            <p:cNvPr id="6" name="Oval 5"/>
            <p:cNvSpPr/>
            <p:nvPr/>
          </p:nvSpPr>
          <p:spPr>
            <a:xfrm>
              <a:off x="4841928" y="2162694"/>
              <a:ext cx="762000" cy="76041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25A9CB">
                  <a:alpha val="85098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56343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440">
                <a:solidFill>
                  <a:prstClr val="white"/>
                </a:solidFill>
                <a:latin typeface="Arial"/>
                <a:cs typeface="Arial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4852561" y="4632489"/>
              <a:ext cx="762000" cy="760412"/>
              <a:chOff x="4852561" y="4611223"/>
              <a:chExt cx="762000" cy="760412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4852561" y="4611223"/>
                <a:ext cx="762000" cy="76041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>
                    <a:alpha val="92157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56343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440">
                  <a:solidFill>
                    <a:prstClr val="white"/>
                  </a:solidFill>
                  <a:latin typeface="Arial"/>
                  <a:cs typeface="Arial"/>
                </a:endParaRPr>
              </a:p>
            </p:txBody>
          </p:sp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5" cstate="screen">
                <a:alphaModFix/>
                <a:grayscl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490" b="97549" l="2902" r="93080">
                            <a14:foregroundMark x1="47768" y1="22794" x2="47768" y2="22794"/>
                            <a14:foregroundMark x1="35491" y1="26961" x2="35491" y2="26961"/>
                            <a14:foregroundMark x1="29464" y1="35294" x2="29464" y2="35294"/>
                            <a14:foregroundMark x1="27455" y1="62500" x2="27455" y2="62500"/>
                            <a14:foregroundMark x1="47545" y1="41912" x2="47545" y2="41912"/>
                            <a14:foregroundMark x1="56473" y1="43137" x2="56473" y2="43137"/>
                            <a14:foregroundMark x1="63616" y1="59069" x2="63616" y2="59069"/>
                            <a14:foregroundMark x1="34821" y1="72549" x2="34821" y2="72549"/>
                            <a14:foregroundMark x1="47545" y1="76961" x2="47545" y2="76961"/>
                            <a14:foregroundMark x1="56250" y1="76716" x2="56250" y2="76716"/>
                            <a14:foregroundMark x1="59152" y1="82353" x2="59152" y2="82353"/>
                            <a14:foregroundMark x1="66295" y1="82353" x2="66295" y2="82353"/>
                            <a14:foregroundMark x1="66518" y1="90931" x2="66518" y2="90931"/>
                            <a14:foregroundMark x1="73438" y1="76225" x2="73438" y2="76225"/>
                            <a14:foregroundMark x1="74330" y1="82843" x2="74330" y2="82843"/>
                            <a14:foregroundMark x1="68527" y1="68137" x2="68527" y2="68137"/>
                            <a14:foregroundMark x1="73884" y1="57843" x2="73884" y2="57843"/>
                            <a14:foregroundMark x1="75223" y1="45588" x2="75223" y2="45588"/>
                            <a14:foregroundMark x1="75670" y1="8578" x2="75670" y2="8578"/>
                            <a14:foregroundMark x1="80357" y1="9069" x2="80357" y2="9069"/>
                            <a14:foregroundMark x1="73661" y1="2696" x2="73661" y2="2696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7200"/>
                        </a14:imgEffect>
                        <a14:imgEffect>
                          <a14:brightnessContrast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852561" y="4691490"/>
                <a:ext cx="736898" cy="671396"/>
              </a:xfrm>
              <a:prstGeom prst="rect">
                <a:avLst/>
              </a:prstGeom>
            </p:spPr>
          </p:pic>
        </p:grpSp>
        <p:grpSp>
          <p:nvGrpSpPr>
            <p:cNvPr id="12" name="Group 11"/>
            <p:cNvGrpSpPr/>
            <p:nvPr/>
          </p:nvGrpSpPr>
          <p:grpSpPr>
            <a:xfrm>
              <a:off x="6167566" y="4641163"/>
              <a:ext cx="903669" cy="760412"/>
              <a:chOff x="6167566" y="4619897"/>
              <a:chExt cx="903669" cy="760412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6258065" y="4619897"/>
                <a:ext cx="762000" cy="76041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4ABDA3">
                    <a:alpha val="78039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56343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440">
                  <a:solidFill>
                    <a:prstClr val="white"/>
                  </a:solidFill>
                  <a:latin typeface="Arial"/>
                  <a:cs typeface="Arial"/>
                </a:endParaRPr>
              </a:p>
            </p:txBody>
          </p:sp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7" cstate="screen">
                <a:duotone>
                  <a:prstClr val="black"/>
                  <a:srgbClr val="4ABDA3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167566" y="4775682"/>
                <a:ext cx="903669" cy="542925"/>
              </a:xfrm>
              <a:prstGeom prst="rect">
                <a:avLst/>
              </a:prstGeom>
            </p:spPr>
          </p:pic>
        </p:grpSp>
        <p:grpSp>
          <p:nvGrpSpPr>
            <p:cNvPr id="3" name="Group 2"/>
            <p:cNvGrpSpPr/>
            <p:nvPr/>
          </p:nvGrpSpPr>
          <p:grpSpPr>
            <a:xfrm>
              <a:off x="4164694" y="3384574"/>
              <a:ext cx="762000" cy="760412"/>
              <a:chOff x="4164694" y="3363308"/>
              <a:chExt cx="762000" cy="760412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4164694" y="3363308"/>
                <a:ext cx="762000" cy="76041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EA390D">
                    <a:alpha val="92157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56343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440">
                  <a:solidFill>
                    <a:prstClr val="white"/>
                  </a:solidFill>
                  <a:latin typeface="Arial"/>
                  <a:cs typeface="Arial"/>
                </a:endParaRPr>
              </a:p>
            </p:txBody>
          </p:sp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8" cstate="screen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500" b="99500" l="0" r="100000">
                            <a14:foregroundMark x1="25806" y1="12500" x2="25806" y2="12500"/>
                            <a14:foregroundMark x1="10138" y1="37000" x2="10138" y2="37000"/>
                            <a14:foregroundMark x1="59447" y1="8000" x2="59447" y2="8000"/>
                            <a14:foregroundMark x1="74654" y1="21000" x2="74654" y2="21000"/>
                            <a14:foregroundMark x1="70046" y1="15500" x2="70046" y2="15500"/>
                            <a14:foregroundMark x1="84793" y1="64500" x2="84793" y2="64500"/>
                            <a14:foregroundMark x1="69585" y1="85500" x2="69585" y2="85500"/>
                            <a14:foregroundMark x1="35484" y1="88500" x2="35484" y2="88500"/>
                            <a14:foregroundMark x1="13364" y1="75000" x2="13364" y2="750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193306" y="3418840"/>
                <a:ext cx="728230" cy="671174"/>
              </a:xfrm>
              <a:prstGeom prst="rect">
                <a:avLst/>
              </a:prstGeom>
            </p:spPr>
          </p:pic>
        </p:grpSp>
        <p:grpSp>
          <p:nvGrpSpPr>
            <p:cNvPr id="18" name="Group 17"/>
            <p:cNvGrpSpPr/>
            <p:nvPr/>
          </p:nvGrpSpPr>
          <p:grpSpPr>
            <a:xfrm>
              <a:off x="6971280" y="3363308"/>
              <a:ext cx="767158" cy="760412"/>
              <a:chOff x="6971280" y="3363308"/>
              <a:chExt cx="767158" cy="760412"/>
            </a:xfrm>
          </p:grpSpPr>
          <p:sp>
            <p:nvSpPr>
              <p:cNvPr id="10" name="Oval 9"/>
              <p:cNvSpPr/>
              <p:nvPr/>
            </p:nvSpPr>
            <p:spPr>
              <a:xfrm>
                <a:off x="6976438" y="3363308"/>
                <a:ext cx="762000" cy="76041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4">
                    <a:lumMod val="75000"/>
                    <a:alpha val="78039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56343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440">
                  <a:solidFill>
                    <a:prstClr val="white"/>
                  </a:solidFill>
                  <a:latin typeface="Arial"/>
                  <a:cs typeface="Arial"/>
                </a:endParaRPr>
              </a:p>
            </p:txBody>
          </p:sp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10" cstate="screen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971280" y="3423202"/>
                <a:ext cx="701760" cy="600350"/>
              </a:xfrm>
              <a:prstGeom prst="rect">
                <a:avLst/>
              </a:prstGeom>
            </p:spPr>
          </p:pic>
        </p:grpSp>
        <p:grpSp>
          <p:nvGrpSpPr>
            <p:cNvPr id="19" name="Group 18"/>
            <p:cNvGrpSpPr/>
            <p:nvPr/>
          </p:nvGrpSpPr>
          <p:grpSpPr>
            <a:xfrm>
              <a:off x="6258065" y="2152922"/>
              <a:ext cx="762000" cy="760412"/>
              <a:chOff x="6258065" y="2131656"/>
              <a:chExt cx="762000" cy="760412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6258065" y="2131656"/>
                <a:ext cx="762000" cy="76041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567C9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56343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440">
                  <a:solidFill>
                    <a:prstClr val="white"/>
                  </a:solidFill>
                  <a:latin typeface="Arial"/>
                  <a:cs typeface="Arial"/>
                </a:endParaRPr>
              </a:p>
            </p:txBody>
          </p:sp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11" cstate="screen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ackgroundRemoval t="0" b="99681" l="0" r="100000">
                            <a14:foregroundMark x1="44728" y1="46326" x2="44728" y2="46326"/>
                            <a14:foregroundMark x1="40575" y1="50639" x2="40575" y2="50639"/>
                            <a14:foregroundMark x1="44249" y1="51118" x2="44249" y2="51118"/>
                            <a14:foregroundMark x1="57188" y1="45847" x2="57188" y2="45847"/>
                            <a14:foregroundMark x1="65016" y1="59105" x2="65016" y2="59105"/>
                            <a14:foregroundMark x1="61502" y1="74601" x2="61502" y2="74601"/>
                            <a14:foregroundMark x1="41534" y1="8786" x2="41534" y2="8786"/>
                            <a14:foregroundMark x1="59105" y1="11182" x2="59105" y2="11182"/>
                            <a14:backgroundMark x1="52077" y1="13898" x2="52077" y2="13898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5900"/>
                        </a14:imgEffect>
                        <a14:imgEffect>
                          <a14:brightnessContrast bright="4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357985" y="2226481"/>
                <a:ext cx="592030" cy="592030"/>
              </a:xfrm>
              <a:prstGeom prst="rect">
                <a:avLst/>
              </a:prstGeom>
            </p:spPr>
          </p:pic>
        </p:grpSp>
      </p:grpSp>
      <p:sp>
        <p:nvSpPr>
          <p:cNvPr id="33" name="TextBox 32"/>
          <p:cNvSpPr txBox="1"/>
          <p:nvPr/>
        </p:nvSpPr>
        <p:spPr>
          <a:xfrm>
            <a:off x="165236" y="4568905"/>
            <a:ext cx="3759644" cy="1466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56343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32" b="1" dirty="0">
                <a:solidFill>
                  <a:srgbClr val="EA390D"/>
                </a:solidFill>
                <a:latin typeface="Arial Narrow" charset="0"/>
                <a:ea typeface="Arial Narrow" charset="0"/>
                <a:cs typeface="Arial Narrow" charset="0"/>
              </a:rPr>
              <a:t>Sustainable industrial zones</a:t>
            </a:r>
          </a:p>
          <a:p>
            <a:pPr defTabSz="1056343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32" b="1" dirty="0">
                <a:solidFill>
                  <a:prstClr val="white">
                    <a:lumMod val="50000"/>
                  </a:prstClr>
                </a:solidFill>
                <a:latin typeface="Arial Narrow" charset="0"/>
                <a:ea typeface="Arial Narrow" charset="0"/>
                <a:cs typeface="Arial Narrow" charset="0"/>
              </a:rPr>
              <a:t>Making industrial areas more sustainable and attractive through industrial symbiosis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850139" y="4568905"/>
            <a:ext cx="3933096" cy="1466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56343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32" b="1" dirty="0">
                <a:solidFill>
                  <a:srgbClr val="FFC000">
                    <a:lumMod val="75000"/>
                  </a:srgbClr>
                </a:solidFill>
                <a:latin typeface="Arial Narrow" charset="0"/>
                <a:ea typeface="Arial Narrow" charset="0"/>
                <a:cs typeface="Arial Narrow" charset="0"/>
              </a:rPr>
              <a:t>Alternative Energy Systems </a:t>
            </a:r>
          </a:p>
          <a:p>
            <a:pPr defTabSz="1056343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32" b="1" dirty="0">
                <a:solidFill>
                  <a:prstClr val="white">
                    <a:lumMod val="50000"/>
                  </a:prstClr>
                </a:solidFill>
                <a:latin typeface="Arial Narrow" charset="0"/>
                <a:ea typeface="Arial Narrow" charset="0"/>
                <a:cs typeface="Arial Narrow" charset="0"/>
              </a:rPr>
              <a:t>Developing alternative to fossil fuels with climate positive and renewable energies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66714" y="7087574"/>
            <a:ext cx="3999588" cy="2153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56343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32" b="1" dirty="0">
                <a:solidFill>
                  <a:prstClr val="black"/>
                </a:solidFill>
                <a:latin typeface="Arial Narrow" charset="0"/>
                <a:ea typeface="Arial Narrow" charset="0"/>
                <a:cs typeface="Arial Narrow" charset="0"/>
              </a:rPr>
              <a:t>Sustainable production and processing</a:t>
            </a:r>
          </a:p>
          <a:p>
            <a:pPr defTabSz="1056343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32" b="1" dirty="0">
                <a:solidFill>
                  <a:prstClr val="white">
                    <a:lumMod val="50000"/>
                  </a:prstClr>
                </a:solidFill>
                <a:latin typeface="Arial Narrow" charset="0"/>
                <a:ea typeface="Arial Narrow" charset="0"/>
                <a:cs typeface="Arial Narrow" charset="0"/>
              </a:rPr>
              <a:t>Ensuring competitive and long term business based on an optimal use of resources and energy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488071" y="2410044"/>
            <a:ext cx="3865731" cy="1122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56343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32" b="1" dirty="0">
                <a:solidFill>
                  <a:srgbClr val="5B9BD5">
                    <a:lumMod val="50000"/>
                  </a:srgbClr>
                </a:solidFill>
                <a:latin typeface="Arial Narrow" charset="0"/>
                <a:ea typeface="Arial Narrow" charset="0"/>
                <a:cs typeface="Arial Narrow" charset="0"/>
              </a:rPr>
              <a:t>Secondary resource and urban mining</a:t>
            </a:r>
          </a:p>
          <a:p>
            <a:pPr defTabSz="1056343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32" b="1" dirty="0">
                <a:solidFill>
                  <a:prstClr val="white">
                    <a:lumMod val="50000"/>
                  </a:prstClr>
                </a:solidFill>
                <a:latin typeface="Arial Narrow" charset="0"/>
                <a:ea typeface="Arial Narrow" charset="0"/>
                <a:cs typeface="Arial Narrow" charset="0"/>
              </a:rPr>
              <a:t>Turning wastes into resources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014158" y="7099748"/>
            <a:ext cx="3619278" cy="1466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56343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32" b="1" dirty="0">
                <a:solidFill>
                  <a:srgbClr val="4ABDA3"/>
                </a:solidFill>
                <a:latin typeface="Arial Narrow" charset="0"/>
                <a:ea typeface="Arial Narrow" charset="0"/>
                <a:cs typeface="Arial Narrow" charset="0"/>
              </a:rPr>
              <a:t>Managing Sustainability</a:t>
            </a:r>
          </a:p>
          <a:p>
            <a:pPr defTabSz="1056343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32" b="1" dirty="0">
                <a:solidFill>
                  <a:prstClr val="white">
                    <a:lumMod val="50000"/>
                  </a:prstClr>
                </a:solidFill>
                <a:latin typeface="Arial Narrow" charset="0"/>
                <a:ea typeface="Arial Narrow" charset="0"/>
                <a:cs typeface="Arial Narrow" charset="0"/>
              </a:rPr>
              <a:t>Driving sustainability: Innovate, manage, monitor, asses and report</a:t>
            </a: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498366" y="461039"/>
            <a:ext cx="1427480" cy="713741"/>
          </a:xfrm>
          <a:prstGeom prst="rect">
            <a:avLst/>
          </a:prstGeom>
        </p:spPr>
      </p:pic>
      <p:pic>
        <p:nvPicPr>
          <p:cNvPr id="23" name="Picture 22" descr="148800.png"/>
          <p:cNvPicPr>
            <a:picLocks noChangeAspect="1"/>
          </p:cNvPicPr>
          <p:nvPr/>
        </p:nvPicPr>
        <p:blipFill>
          <a:blip r:embed="rId1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564" y="3550292"/>
            <a:ext cx="706468" cy="706468"/>
          </a:xfrm>
          <a:prstGeom prst="rect">
            <a:avLst/>
          </a:prstGeom>
        </p:spPr>
      </p:pic>
      <p:sp>
        <p:nvSpPr>
          <p:cNvPr id="29" name="Content Placeholder 2"/>
          <p:cNvSpPr txBox="1">
            <a:spLocks/>
          </p:cNvSpPr>
          <p:nvPr/>
        </p:nvSpPr>
        <p:spPr>
          <a:xfrm>
            <a:off x="967560" y="916513"/>
            <a:ext cx="10667655" cy="617674"/>
          </a:xfrm>
          <a:prstGeom prst="rect">
            <a:avLst/>
          </a:prstGeom>
        </p:spPr>
        <p:txBody>
          <a:bodyPr vert="horz" lIns="97536" tIns="48769" rIns="97536" bIns="48769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1" b="1" i="1" dirty="0">
                <a:solidFill>
                  <a:srgbClr val="44546A"/>
                </a:solidFill>
                <a:latin typeface="Arial Narrow" charset="0"/>
                <a:ea typeface="Arial Narrow" charset="0"/>
                <a:cs typeface="Arial Narrow" charset="0"/>
              </a:rPr>
              <a:t>Our Domains of Intervention</a:t>
            </a:r>
          </a:p>
        </p:txBody>
      </p:sp>
      <p:sp>
        <p:nvSpPr>
          <p:cNvPr id="31" name="Chevron 30"/>
          <p:cNvSpPr/>
          <p:nvPr/>
        </p:nvSpPr>
        <p:spPr>
          <a:xfrm>
            <a:off x="245494" y="997668"/>
            <a:ext cx="663028" cy="663028"/>
          </a:xfrm>
          <a:prstGeom prst="chevron">
            <a:avLst/>
          </a:prstGeom>
          <a:solidFill>
            <a:srgbClr val="1144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1056343" fontAlgn="auto" hangingPunct="1">
              <a:spcBef>
                <a:spcPts val="0"/>
              </a:spcBef>
              <a:spcAft>
                <a:spcPts val="0"/>
              </a:spcAft>
            </a:pPr>
            <a:endParaRPr lang="en-US" sz="1440">
              <a:solidFill>
                <a:prstClr val="white"/>
              </a:solidFill>
            </a:endParaRPr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</a:rPr>
              <a:t>14 May 2018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Segnaposto piè di pagina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EACO E-waste workshop - Kigali</a:t>
            </a:r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5A104-8F06-D546-A516-ADE263067C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7499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Q&amp;A: </a:t>
            </a:r>
            <a:r>
              <a:rPr lang="en-GB" dirty="0" err="1"/>
              <a:t>federico.magalini@sofiesgroup.com</a:t>
            </a:r>
            <a:endParaRPr lang="en-GB" dirty="0"/>
          </a:p>
        </p:txBody>
      </p:sp>
      <p:sp>
        <p:nvSpPr>
          <p:cNvPr id="8" name="Segnaposto testo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696223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ttangolo arrotondato 25">
            <a:extLst>
              <a:ext uri="{FF2B5EF4-FFF2-40B4-BE49-F238E27FC236}">
                <a16:creationId xmlns:a16="http://schemas.microsoft.com/office/drawing/2014/main" id="{5983A5F4-12DB-0648-BEFC-ABA2CD5C40E4}"/>
              </a:ext>
            </a:extLst>
          </p:cNvPr>
          <p:cNvSpPr/>
          <p:nvPr/>
        </p:nvSpPr>
        <p:spPr>
          <a:xfrm>
            <a:off x="9526736" y="1492424"/>
            <a:ext cx="3240360" cy="1728192"/>
          </a:xfrm>
          <a:prstGeom prst="roundRect">
            <a:avLst/>
          </a:prstGeom>
          <a:solidFill>
            <a:srgbClr val="FFFF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ttangolo arrotondato 26">
            <a:extLst>
              <a:ext uri="{FF2B5EF4-FFF2-40B4-BE49-F238E27FC236}">
                <a16:creationId xmlns:a16="http://schemas.microsoft.com/office/drawing/2014/main" id="{A3BF2EC8-062B-0D48-B786-E487256FF8A9}"/>
              </a:ext>
            </a:extLst>
          </p:cNvPr>
          <p:cNvSpPr/>
          <p:nvPr/>
        </p:nvSpPr>
        <p:spPr>
          <a:xfrm>
            <a:off x="9526736" y="5062877"/>
            <a:ext cx="3240360" cy="1038060"/>
          </a:xfrm>
          <a:prstGeom prst="roundRect">
            <a:avLst/>
          </a:prstGeom>
          <a:solidFill>
            <a:srgbClr val="FFFF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EACO e-waste strategy</a:t>
            </a:r>
            <a:br>
              <a:rPr lang="en-GB" dirty="0"/>
            </a:br>
            <a:r>
              <a:rPr lang="en-GB" dirty="0"/>
              <a:t>(adopted in Kampala, July 2017)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670752" y="1636440"/>
            <a:ext cx="2880047" cy="7076326"/>
          </a:xfrm>
        </p:spPr>
        <p:txBody>
          <a:bodyPr>
            <a:norm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GB" dirty="0"/>
              <a:t>Budget allocated to individual outcomes (approx. 1,7M$)</a:t>
            </a:r>
          </a:p>
          <a:p>
            <a:pPr marL="342900" indent="-342900">
              <a:buFont typeface="Arial" charset="0"/>
              <a:buChar char="•"/>
            </a:pPr>
            <a:endParaRPr lang="en-GB" dirty="0"/>
          </a:p>
          <a:p>
            <a:pPr marL="342900" indent="-342900">
              <a:buFont typeface="Arial" charset="0"/>
              <a:buChar char="•"/>
            </a:pPr>
            <a:r>
              <a:rPr lang="en-GB" dirty="0"/>
              <a:t>Detailed breakdown of activities available</a:t>
            </a:r>
          </a:p>
          <a:p>
            <a:endParaRPr lang="en-GB" dirty="0"/>
          </a:p>
          <a:p>
            <a:pPr marL="342900" indent="-342900">
              <a:buFont typeface="Arial" charset="0"/>
              <a:buChar char="•"/>
            </a:pPr>
            <a:r>
              <a:rPr lang="en-GB" dirty="0"/>
              <a:t>EACO Looking for PPP options</a:t>
            </a:r>
          </a:p>
          <a:p>
            <a:pPr marL="342900" indent="-342900">
              <a:buFont typeface="Arial" charset="0"/>
              <a:buChar char="•"/>
            </a:pPr>
            <a:endParaRPr lang="en-GB" dirty="0"/>
          </a:p>
          <a:p>
            <a:pPr marL="342900" indent="-342900">
              <a:buFont typeface="Arial" charset="0"/>
              <a:buChar char="•"/>
            </a:pPr>
            <a:r>
              <a:rPr lang="en-GB" dirty="0"/>
              <a:t>EACO strategy &amp; local developments (policy) to be linked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14 May 2018</a:t>
            </a:r>
            <a:endParaRPr lang="fr-CH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/>
              <a:t>EACO E-waste workshop - Kigali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B8E52-72F6-46DC-B11F-988C7A05229B}" type="slidenum">
              <a:rPr lang="fr-CH" smtClean="0"/>
              <a:pPr/>
              <a:t>2</a:t>
            </a:fld>
            <a:endParaRPr lang="fr-CH"/>
          </a:p>
        </p:txBody>
      </p:sp>
      <p:grpSp>
        <p:nvGrpSpPr>
          <p:cNvPr id="24" name="Gruppo 23">
            <a:extLst>
              <a:ext uri="{FF2B5EF4-FFF2-40B4-BE49-F238E27FC236}">
                <a16:creationId xmlns:a16="http://schemas.microsoft.com/office/drawing/2014/main" id="{5D828C64-A974-AB40-B8AA-523262BE11AB}"/>
              </a:ext>
            </a:extLst>
          </p:cNvPr>
          <p:cNvGrpSpPr/>
          <p:nvPr/>
        </p:nvGrpSpPr>
        <p:grpSpPr>
          <a:xfrm>
            <a:off x="381720" y="1492424"/>
            <a:ext cx="8965627" cy="843568"/>
            <a:chOff x="381720" y="1492424"/>
            <a:chExt cx="8965627" cy="843568"/>
          </a:xfrm>
        </p:grpSpPr>
        <p:sp>
          <p:nvSpPr>
            <p:cNvPr id="21" name="Rounded Rectangle 35"/>
            <p:cNvSpPr/>
            <p:nvPr/>
          </p:nvSpPr>
          <p:spPr bwMode="auto">
            <a:xfrm>
              <a:off x="381720" y="1492424"/>
              <a:ext cx="1066800" cy="843568"/>
            </a:xfrm>
            <a:prstGeom prst="roundRect">
              <a:avLst/>
            </a:prstGeom>
            <a:solidFill>
              <a:schemeClr val="accent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488" tIns="44450" rIns="90488" bIns="4445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buSzPct val="25000"/>
              </a:pPr>
              <a:r>
                <a:rPr lang="en-US" sz="1200" b="1" dirty="0">
                  <a:solidFill>
                    <a:prstClr val="black"/>
                  </a:solidFill>
                  <a:latin typeface="+mn-lt"/>
                  <a:cs typeface="Arial" panose="020B0604020202020204" pitchFamily="34" charset="0"/>
                </a:rPr>
                <a:t>Impact</a:t>
              </a:r>
            </a:p>
          </p:txBody>
        </p:sp>
        <p:sp>
          <p:nvSpPr>
            <p:cNvPr id="22" name="Rounded Rectangle 36"/>
            <p:cNvSpPr/>
            <p:nvPr/>
          </p:nvSpPr>
          <p:spPr bwMode="auto">
            <a:xfrm>
              <a:off x="1573012" y="1492424"/>
              <a:ext cx="7774335" cy="843568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 dirty="0">
                  <a:latin typeface="+mn-lt"/>
                </a:rPr>
                <a:t>Zero negative impact of e-Waste in EACO member states by 2030</a:t>
              </a:r>
              <a:endParaRPr lang="en-US" sz="12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uppo 16">
            <a:extLst>
              <a:ext uri="{FF2B5EF4-FFF2-40B4-BE49-F238E27FC236}">
                <a16:creationId xmlns:a16="http://schemas.microsoft.com/office/drawing/2014/main" id="{BC05DC8F-F419-A445-B9CB-D98E261E6AEF}"/>
              </a:ext>
            </a:extLst>
          </p:cNvPr>
          <p:cNvGrpSpPr/>
          <p:nvPr/>
        </p:nvGrpSpPr>
        <p:grpSpPr>
          <a:xfrm>
            <a:off x="381720" y="5380895"/>
            <a:ext cx="8969563" cy="3384337"/>
            <a:chOff x="381720" y="5380895"/>
            <a:chExt cx="8969563" cy="3384337"/>
          </a:xfrm>
        </p:grpSpPr>
        <p:sp>
          <p:nvSpPr>
            <p:cNvPr id="12" name="Rounded Rectangle 17"/>
            <p:cNvSpPr/>
            <p:nvPr/>
          </p:nvSpPr>
          <p:spPr bwMode="auto">
            <a:xfrm>
              <a:off x="381720" y="5859026"/>
              <a:ext cx="1038269" cy="2906205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488" tIns="44450" rIns="90488" bIns="4445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buSzPct val="25000"/>
              </a:pPr>
              <a:r>
                <a:rPr lang="en-US" sz="1200" b="1" dirty="0">
                  <a:solidFill>
                    <a:prstClr val="black"/>
                  </a:solidFill>
                  <a:latin typeface="+mn-lt"/>
                  <a:cs typeface="Arial" panose="020B0604020202020204" pitchFamily="34" charset="0"/>
                </a:rPr>
                <a:t>Outputs</a:t>
              </a:r>
            </a:p>
          </p:txBody>
        </p:sp>
        <p:sp>
          <p:nvSpPr>
            <p:cNvPr id="13" name="Rounded Rectangle 20"/>
            <p:cNvSpPr/>
            <p:nvPr/>
          </p:nvSpPr>
          <p:spPr bwMode="auto">
            <a:xfrm>
              <a:off x="6340449" y="5986439"/>
              <a:ext cx="1440000" cy="144000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4450" rIns="0" bIns="44450" numCol="1" rtlCol="0" anchor="t" anchorCtr="0" compatLnSpc="1">
              <a:prstTxWarp prst="textNoShape">
                <a:avLst/>
              </a:prstTxWarp>
            </a:bodyPr>
            <a:lstStyle/>
            <a:p>
              <a:pPr lvl="1" indent="0" eaLnBrk="0" fontAlgn="base" hangingPunct="0">
                <a:spcBef>
                  <a:spcPts val="10"/>
                </a:spcBef>
                <a:spcAft>
                  <a:spcPct val="0"/>
                </a:spcAft>
                <a:buSzPct val="100000"/>
              </a:pPr>
              <a:r>
                <a:rPr lang="en-US" sz="1200" dirty="0">
                  <a:latin typeface="+mn-lt"/>
                </a:rPr>
                <a:t>E-waste management infrastructure roll out plan development</a:t>
              </a:r>
              <a:endParaRPr lang="en-US" sz="12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14" name="Rounded Rectangle 21"/>
            <p:cNvSpPr/>
            <p:nvPr/>
          </p:nvSpPr>
          <p:spPr bwMode="auto">
            <a:xfrm>
              <a:off x="7911283" y="5986439"/>
              <a:ext cx="1440000" cy="144000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4450" rIns="0" bIns="44450" numCol="1" rtlCol="0" anchor="t" anchorCtr="0" compatLnSpc="1">
              <a:prstTxWarp prst="textNoShape">
                <a:avLst/>
              </a:prstTxWarp>
            </a:bodyPr>
            <a:lstStyle/>
            <a:p>
              <a:pPr eaLnBrk="0">
                <a:spcBef>
                  <a:spcPts val="10"/>
                </a:spcBef>
                <a:buSzPct val="100000"/>
              </a:pPr>
              <a:r>
                <a:rPr lang="en-US" sz="1200" dirty="0">
                  <a:latin typeface="+mn-lt"/>
                </a:rPr>
                <a:t>Regional E-waste resource mobilization strategy developed and implemented</a:t>
              </a:r>
              <a:endParaRPr lang="en-US" sz="12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15" name="Rounded Rectangle 22"/>
            <p:cNvSpPr/>
            <p:nvPr/>
          </p:nvSpPr>
          <p:spPr bwMode="auto">
            <a:xfrm>
              <a:off x="4769616" y="5986439"/>
              <a:ext cx="1440000" cy="144000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4450" rIns="0" bIns="44450" numCol="1" rtlCol="0" anchor="t" anchorCtr="0" compatLnSpc="1">
              <a:prstTxWarp prst="textNoShape">
                <a:avLst/>
              </a:prstTxWarp>
            </a:bodyPr>
            <a:lstStyle/>
            <a:p>
              <a:pPr lvl="1" indent="0" eaLnBrk="0" fontAlgn="base" hangingPunct="0">
                <a:spcBef>
                  <a:spcPts val="10"/>
                </a:spcBef>
                <a:spcAft>
                  <a:spcPct val="0"/>
                </a:spcAft>
                <a:buSzPct val="100000"/>
              </a:pPr>
              <a:r>
                <a:rPr lang="en-US" sz="1200" dirty="0">
                  <a:latin typeface="+mn-lt"/>
                </a:rPr>
                <a:t>E-waste management  infrastructure requirements mapping</a:t>
              </a:r>
              <a:endParaRPr lang="en-US" sz="12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18" name="Rounded Rectangle 30"/>
            <p:cNvSpPr/>
            <p:nvPr/>
          </p:nvSpPr>
          <p:spPr bwMode="auto">
            <a:xfrm>
              <a:off x="1627950" y="5986439"/>
              <a:ext cx="1440000" cy="144000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4450" rIns="0" bIns="44450" numCol="1" rtlCol="0" anchor="t" anchorCtr="0" compatLnSpc="1">
              <a:prstTxWarp prst="textNoShape">
                <a:avLst/>
              </a:prstTxWarp>
            </a:bodyPr>
            <a:lstStyle/>
            <a:p>
              <a:pPr lvl="1" indent="0" eaLnBrk="0" fontAlgn="base" hangingPunct="0">
                <a:spcBef>
                  <a:spcPts val="10"/>
                </a:spcBef>
                <a:spcAft>
                  <a:spcPct val="0"/>
                </a:spcAft>
                <a:buSzPct val="100000"/>
              </a:pPr>
              <a:r>
                <a:rPr lang="en-US" sz="1200" dirty="0">
                  <a:latin typeface="+mn-lt"/>
                </a:rPr>
                <a:t>Regional e-waste policies, guidelines and standards developed for EACO member states.</a:t>
              </a:r>
              <a:endParaRPr lang="en-US" sz="12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19" name="Rounded Rectangle 32"/>
            <p:cNvSpPr/>
            <p:nvPr/>
          </p:nvSpPr>
          <p:spPr bwMode="auto">
            <a:xfrm>
              <a:off x="3198783" y="5986439"/>
              <a:ext cx="1440000" cy="144000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4450" rIns="0" bIns="44450" numCol="1" rtlCol="0" anchor="t" anchorCtr="0" compatLnSpc="1">
              <a:prstTxWarp prst="textNoShape">
                <a:avLst/>
              </a:prstTxWarp>
            </a:bodyPr>
            <a:lstStyle/>
            <a:p>
              <a:pPr lvl="1" indent="0" eaLnBrk="0" fontAlgn="base" hangingPunct="0">
                <a:spcBef>
                  <a:spcPts val="10"/>
                </a:spcBef>
                <a:spcAft>
                  <a:spcPct val="0"/>
                </a:spcAft>
                <a:buSzPct val="100000"/>
              </a:pPr>
              <a:r>
                <a:rPr lang="en-US" sz="1200" dirty="0">
                  <a:latin typeface="+mn-lt"/>
                </a:rPr>
                <a:t>Regional e-waste policy, guideline and standard adopted at national level </a:t>
              </a:r>
              <a:endParaRPr lang="en-US" sz="12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49"/>
            <p:cNvSpPr/>
            <p:nvPr/>
          </p:nvSpPr>
          <p:spPr bwMode="auto">
            <a:xfrm>
              <a:off x="1627950" y="7675651"/>
              <a:ext cx="7719395" cy="108958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4450" rIns="0" bIns="44450" numCol="1" rtlCol="0" anchor="t" anchorCtr="0" compatLnSpc="1">
              <a:prstTxWarp prst="textNoShape">
                <a:avLst/>
              </a:prstTxWarp>
            </a:bodyPr>
            <a:lstStyle/>
            <a:p>
              <a:pPr marL="171450" indent="-171450" eaLnBrk="0">
                <a:spcBef>
                  <a:spcPts val="10"/>
                </a:spcBef>
                <a:buSzPct val="150000"/>
                <a:buFont typeface="Arial" charset="0"/>
                <a:buChar char="•"/>
              </a:pPr>
              <a:r>
                <a:rPr lang="en-US" sz="1200" dirty="0">
                  <a:latin typeface="+mn-lt"/>
                </a:rPr>
                <a:t>EACO e-waste fund is established to collect EPR fees, ARF individual, corporate and donor contributions </a:t>
              </a:r>
            </a:p>
            <a:p>
              <a:pPr marL="171450" indent="-171450" eaLnBrk="0">
                <a:spcBef>
                  <a:spcPts val="10"/>
                </a:spcBef>
                <a:buSzPct val="150000"/>
                <a:buFont typeface="Arial" charset="0"/>
                <a:buChar char="•"/>
              </a:pPr>
              <a:r>
                <a:rPr lang="en-US" sz="1200" dirty="0">
                  <a:latin typeface="+mn-lt"/>
                </a:rPr>
                <a:t>E-waste management is mainstreamed in educational curriculum at various levels especially in  technical school</a:t>
              </a:r>
            </a:p>
            <a:p>
              <a:pPr marL="171450" indent="-171450" eaLnBrk="0">
                <a:spcBef>
                  <a:spcPts val="10"/>
                </a:spcBef>
                <a:buSzPct val="150000"/>
                <a:buFont typeface="Arial" charset="0"/>
                <a:buChar char="•"/>
              </a:pPr>
              <a:r>
                <a:rPr lang="en-US" sz="1200" dirty="0">
                  <a:latin typeface="+mn-lt"/>
                </a:rPr>
                <a:t>E-waste regional steering committee operations and functions supported for effective coordination of the implementation of the  regional e-waste strategic plan </a:t>
              </a:r>
              <a:endParaRPr lang="en-US" sz="12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23" name="AutoShape 2"/>
            <p:cNvSpPr>
              <a:spLocks noChangeArrowheads="1"/>
            </p:cNvSpPr>
            <p:nvPr/>
          </p:nvSpPr>
          <p:spPr bwMode="gray">
            <a:xfrm rot="10800000" flipV="1">
              <a:off x="1627950" y="5380895"/>
              <a:ext cx="7719395" cy="36000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 algn="ctr">
              <a:solidFill>
                <a:srgbClr val="0070C0"/>
              </a:solidFill>
              <a:round/>
              <a:headEnd/>
              <a:tailEnd/>
            </a:ln>
          </p:spPr>
          <p:txBody>
            <a:bodyPr lIns="72000" tIns="72000" rIns="72000" bIns="72000" anchor="ctr"/>
            <a:lstStyle/>
            <a:p>
              <a:pPr marL="109538" indent="-109538" defTabSz="914293">
                <a:buFont typeface="Arial" charset="0"/>
                <a:buChar char="•"/>
                <a:defRPr/>
              </a:pPr>
              <a:endParaRPr lang="en-AU" sz="1200" b="1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uppo 6">
            <a:extLst>
              <a:ext uri="{FF2B5EF4-FFF2-40B4-BE49-F238E27FC236}">
                <a16:creationId xmlns:a16="http://schemas.microsoft.com/office/drawing/2014/main" id="{C93E769C-DB00-8E40-A40B-440F23D5D8B6}"/>
              </a:ext>
            </a:extLst>
          </p:cNvPr>
          <p:cNvGrpSpPr/>
          <p:nvPr/>
        </p:nvGrpSpPr>
        <p:grpSpPr>
          <a:xfrm>
            <a:off x="381720" y="2500575"/>
            <a:ext cx="9001000" cy="2562302"/>
            <a:chOff x="381720" y="2500575"/>
            <a:chExt cx="9001000" cy="2562302"/>
          </a:xfrm>
        </p:grpSpPr>
        <p:sp>
          <p:nvSpPr>
            <p:cNvPr id="8" name="Rounded Rectangle 13"/>
            <p:cNvSpPr/>
            <p:nvPr/>
          </p:nvSpPr>
          <p:spPr bwMode="auto">
            <a:xfrm>
              <a:off x="381720" y="3004094"/>
              <a:ext cx="1038269" cy="2058783"/>
            </a:xfrm>
            <a:prstGeom prst="roundRect">
              <a:avLst/>
            </a:prstGeom>
            <a:solidFill>
              <a:schemeClr val="accent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488" tIns="44450" rIns="90488" bIns="4445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buSzPct val="25000"/>
              </a:pPr>
              <a:r>
                <a:rPr lang="en-US" sz="1200" b="1" dirty="0">
                  <a:solidFill>
                    <a:prstClr val="black"/>
                  </a:solidFill>
                  <a:latin typeface="+mn-lt"/>
                  <a:cs typeface="Arial" panose="020B0604020202020204" pitchFamily="34" charset="0"/>
                </a:rPr>
                <a:t>Outcomes</a:t>
              </a:r>
              <a:endParaRPr lang="en-US" sz="12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9" name="Rounded Rectangle 14"/>
            <p:cNvSpPr/>
            <p:nvPr/>
          </p:nvSpPr>
          <p:spPr bwMode="auto">
            <a:xfrm>
              <a:off x="6862720" y="2971684"/>
              <a:ext cx="2520000" cy="10800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4450" rIns="0" bIns="44450" numCol="1" rtlCol="0" anchor="t" anchorCtr="0" compatLnSpc="1">
              <a:prstTxWarp prst="textNoShape">
                <a:avLst/>
              </a:prstTxWarp>
            </a:bodyPr>
            <a:lstStyle/>
            <a:p>
              <a:pPr lvl="0" eaLnBrk="0" fontAlgn="base" hangingPunct="0">
                <a:spcBef>
                  <a:spcPts val="300"/>
                </a:spcBef>
                <a:spcAft>
                  <a:spcPct val="0"/>
                </a:spcAft>
                <a:buSzPct val="150000"/>
              </a:pPr>
              <a:r>
                <a:rPr lang="en-US" sz="1200" dirty="0">
                  <a:latin typeface="+mn-lt"/>
                </a:rPr>
                <a:t>A comprehensive resource mobilization mechanism implemented </a:t>
              </a:r>
            </a:p>
          </p:txBody>
        </p:sp>
        <p:sp>
          <p:nvSpPr>
            <p:cNvPr id="10" name="Rounded Rectangle 15"/>
            <p:cNvSpPr/>
            <p:nvPr/>
          </p:nvSpPr>
          <p:spPr bwMode="auto">
            <a:xfrm>
              <a:off x="4235552" y="2971684"/>
              <a:ext cx="2520000" cy="10800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488" tIns="44450" rIns="90488" bIns="4445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ts val="300"/>
                </a:spcBef>
                <a:spcAft>
                  <a:spcPct val="0"/>
                </a:spcAft>
                <a:buSzPct val="150000"/>
              </a:pPr>
              <a:r>
                <a:rPr lang="en-US" sz="1200" dirty="0">
                  <a:latin typeface="+mn-lt"/>
                </a:rPr>
                <a:t>A rationalized, well distributed and developed e-waste management infrastructure </a:t>
              </a:r>
              <a:endParaRPr lang="en-US" sz="1200" dirty="0">
                <a:solidFill>
                  <a:srgbClr val="000000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11" name="Rounded Rectangle 16"/>
            <p:cNvSpPr/>
            <p:nvPr/>
          </p:nvSpPr>
          <p:spPr bwMode="auto">
            <a:xfrm>
              <a:off x="1608384" y="2971684"/>
              <a:ext cx="2520000" cy="10800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488" tIns="44450" rIns="90488" bIns="44450" numCol="1" rtlCol="0" anchor="t" anchorCtr="0" compatLnSpc="1">
              <a:prstTxWarp prst="textNoShape">
                <a:avLst/>
              </a:prstTxWarp>
            </a:bodyPr>
            <a:lstStyle/>
            <a:p>
              <a:pPr lvl="0" eaLnBrk="0" fontAlgn="base" hangingPunct="0">
                <a:spcBef>
                  <a:spcPts val="300"/>
                </a:spcBef>
                <a:spcAft>
                  <a:spcPct val="0"/>
                </a:spcAft>
                <a:buSzPct val="150000"/>
              </a:pPr>
              <a:r>
                <a:rPr lang="en-US" sz="1200" dirty="0">
                  <a:latin typeface="+mn-lt"/>
                </a:rPr>
                <a:t>Harmonized &amp; aligned legal, policy and regulatory framework for e-waste in EACO member states</a:t>
              </a:r>
            </a:p>
          </p:txBody>
        </p:sp>
        <p:sp>
          <p:nvSpPr>
            <p:cNvPr id="16" name="AutoShape 2"/>
            <p:cNvSpPr>
              <a:spLocks noChangeArrowheads="1"/>
            </p:cNvSpPr>
            <p:nvPr/>
          </p:nvSpPr>
          <p:spPr bwMode="gray">
            <a:xfrm rot="10800000" flipV="1">
              <a:off x="1627951" y="2500575"/>
              <a:ext cx="7719395" cy="360000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9525" algn="ctr">
              <a:noFill/>
              <a:round/>
              <a:headEnd/>
              <a:tailEnd/>
            </a:ln>
          </p:spPr>
          <p:txBody>
            <a:bodyPr lIns="72000" tIns="72000" rIns="72000" bIns="72000" anchor="ctr"/>
            <a:lstStyle/>
            <a:p>
              <a:pPr marL="109538" indent="-109538" defTabSz="914293">
                <a:buFont typeface="Arial" charset="0"/>
                <a:buChar char="•"/>
                <a:defRPr/>
              </a:pPr>
              <a:endParaRPr lang="en-AU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25" name="Rounded Rectangle 24"/>
            <p:cNvSpPr/>
            <p:nvPr/>
          </p:nvSpPr>
          <p:spPr bwMode="auto">
            <a:xfrm>
              <a:off x="1608383" y="4187216"/>
              <a:ext cx="7774335" cy="875661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4450" rIns="0" bIns="44450" numCol="1" rtlCol="0" anchor="t" anchorCtr="0" compatLnSpc="1">
              <a:prstTxWarp prst="textNoShape">
                <a:avLst/>
              </a:prstTxWarp>
            </a:bodyPr>
            <a:lstStyle/>
            <a:p>
              <a:pPr marL="274320" indent="-171450" eaLnBrk="0" fontAlgn="base" hangingPunct="0">
                <a:spcBef>
                  <a:spcPts val="300"/>
                </a:spcBef>
                <a:spcAft>
                  <a:spcPct val="0"/>
                </a:spcAft>
                <a:buSzPct val="150000"/>
                <a:buFont typeface="Arial" charset="0"/>
                <a:buChar char="•"/>
              </a:pPr>
              <a:r>
                <a:rPr lang="en-US" sz="1200" dirty="0">
                  <a:latin typeface="+mn-lt"/>
                </a:rPr>
                <a:t>Strengthened  capacity for coordination of e-waste management at EACO</a:t>
              </a:r>
            </a:p>
            <a:p>
              <a:pPr marL="274320" indent="-171450" eaLnBrk="0" fontAlgn="base" hangingPunct="0">
                <a:spcBef>
                  <a:spcPts val="300"/>
                </a:spcBef>
                <a:spcAft>
                  <a:spcPct val="0"/>
                </a:spcAft>
                <a:buSzPct val="150000"/>
                <a:buFont typeface="Arial" charset="0"/>
                <a:buChar char="•"/>
              </a:pPr>
              <a:r>
                <a:rPr lang="en-US" sz="1200" dirty="0">
                  <a:latin typeface="+mn-lt"/>
                </a:rPr>
                <a:t>An established Research, Monitoring &amp; Enforcement System, Innovation as well as developed capacity  for e-waste management  in EACO member states </a:t>
              </a:r>
              <a:endParaRPr lang="en-US" sz="1200" dirty="0">
                <a:solidFill>
                  <a:srgbClr val="000000"/>
                </a:solidFill>
                <a:latin typeface="+mn-lt"/>
                <a:cs typeface="Arial" charset="0"/>
              </a:endParaRPr>
            </a:p>
            <a:p>
              <a:pPr marL="274320" indent="-171450" eaLnBrk="0" fontAlgn="base" hangingPunct="0">
                <a:spcBef>
                  <a:spcPts val="300"/>
                </a:spcBef>
                <a:spcAft>
                  <a:spcPct val="0"/>
                </a:spcAft>
                <a:buSzPct val="150000"/>
                <a:buFont typeface="Arial" pitchFamily="34" charset="0"/>
                <a:buChar char="•"/>
              </a:pPr>
              <a:endParaRPr lang="en-US" sz="1200" dirty="0">
                <a:solidFill>
                  <a:srgbClr val="000000"/>
                </a:solidFill>
                <a:latin typeface="+mn-lt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6142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EF63ECD-540C-184A-9A63-A131C9625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do WEEE need policies and financing?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926FAF0-23C7-0948-89B2-00FE710E94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6456" y="1636440"/>
            <a:ext cx="5544343" cy="7076326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For great majority of e-waste products, financial compensation is needed for proper treatment (let alone collection &amp; access to waste)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Market dynamics alone cannot ensure sound-treatment of e-waste (cherry picking and rudimental recycling pose serious risks)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Not all the products are equal in terms of:</a:t>
            </a:r>
          </a:p>
          <a:p>
            <a:pPr marL="685415" lvl="1" indent="-342900"/>
            <a:r>
              <a:rPr lang="en-GB" dirty="0"/>
              <a:t>Intrinsic </a:t>
            </a:r>
            <a:r>
              <a:rPr lang="en-GB"/>
              <a:t>economic value</a:t>
            </a:r>
            <a:endParaRPr lang="en-GB" dirty="0"/>
          </a:p>
          <a:p>
            <a:pPr marL="685415" lvl="1" indent="-342900"/>
            <a:r>
              <a:rPr lang="en-GB" dirty="0"/>
              <a:t>Hazardous content and risks at End-of-Life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AC76B96-AA04-DB4D-8850-BFF6F407C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14 May 2018</a:t>
            </a:r>
            <a:endParaRPr lang="fr-CH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A9DE087-5399-FA4A-A667-19E5E4EF2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/>
              <a:t>EACO E-waste workshop - Kigali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A739161-A0AC-1648-B961-C013A6EE6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B8E52-72F6-46DC-B11F-988C7A05229B}" type="slidenum">
              <a:rPr lang="fr-CH" smtClean="0"/>
              <a:t>3</a:t>
            </a:fld>
            <a:endParaRPr lang="fr-CH"/>
          </a:p>
        </p:txBody>
      </p:sp>
      <p:pic>
        <p:nvPicPr>
          <p:cNvPr id="7" name="Segnaposto contenuto 7">
            <a:extLst>
              <a:ext uri="{FF2B5EF4-FFF2-40B4-BE49-F238E27FC236}">
                <a16:creationId xmlns:a16="http://schemas.microsoft.com/office/drawing/2014/main" id="{990248B5-2B5D-FF4B-8DD7-34B5F1FDC3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957784" y="2716593"/>
            <a:ext cx="5626020" cy="5401759"/>
          </a:xfrm>
          <a:prstGeom prst="rect">
            <a:avLst/>
          </a:prstGeom>
        </p:spPr>
      </p:pic>
      <p:sp>
        <p:nvSpPr>
          <p:cNvPr id="8" name="Rettangolo arrotondato 7">
            <a:extLst>
              <a:ext uri="{FF2B5EF4-FFF2-40B4-BE49-F238E27FC236}">
                <a16:creationId xmlns:a16="http://schemas.microsoft.com/office/drawing/2014/main" id="{3D4FA334-D7E9-6540-976D-27D515C85551}"/>
              </a:ext>
            </a:extLst>
          </p:cNvPr>
          <p:cNvSpPr/>
          <p:nvPr/>
        </p:nvSpPr>
        <p:spPr>
          <a:xfrm>
            <a:off x="439690" y="2944150"/>
            <a:ext cx="506240" cy="480928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600" dirty="0"/>
              <a:t>Business Perspective</a:t>
            </a:r>
          </a:p>
        </p:txBody>
      </p:sp>
      <p:sp>
        <p:nvSpPr>
          <p:cNvPr id="9" name="Rettangolo arrotondato 8">
            <a:extLst>
              <a:ext uri="{FF2B5EF4-FFF2-40B4-BE49-F238E27FC236}">
                <a16:creationId xmlns:a16="http://schemas.microsoft.com/office/drawing/2014/main" id="{311BD4B4-B8D5-0B4F-AD85-AFC39BC75C9A}"/>
              </a:ext>
            </a:extLst>
          </p:cNvPr>
          <p:cNvSpPr/>
          <p:nvPr/>
        </p:nvSpPr>
        <p:spPr>
          <a:xfrm rot="5400000">
            <a:off x="3861563" y="5933328"/>
            <a:ext cx="506240" cy="4893656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600" dirty="0"/>
              <a:t>Environmental (societal) Perspective</a:t>
            </a:r>
          </a:p>
        </p:txBody>
      </p:sp>
      <p:grpSp>
        <p:nvGrpSpPr>
          <p:cNvPr id="10" name="Gruppo 9">
            <a:extLst>
              <a:ext uri="{FF2B5EF4-FFF2-40B4-BE49-F238E27FC236}">
                <a16:creationId xmlns:a16="http://schemas.microsoft.com/office/drawing/2014/main" id="{E6B0E9F9-003D-A047-BA04-66E406C19A4C}"/>
              </a:ext>
            </a:extLst>
          </p:cNvPr>
          <p:cNvGrpSpPr/>
          <p:nvPr/>
        </p:nvGrpSpPr>
        <p:grpSpPr>
          <a:xfrm>
            <a:off x="3405481" y="3508648"/>
            <a:ext cx="2736879" cy="3940295"/>
            <a:chOff x="4037359" y="1984569"/>
            <a:chExt cx="2335774" cy="3362824"/>
          </a:xfrm>
        </p:grpSpPr>
        <p:grpSp>
          <p:nvGrpSpPr>
            <p:cNvPr id="11" name="Gruppo 10">
              <a:extLst>
                <a:ext uri="{FF2B5EF4-FFF2-40B4-BE49-F238E27FC236}">
                  <a16:creationId xmlns:a16="http://schemas.microsoft.com/office/drawing/2014/main" id="{DDBA62E0-24D1-2C42-8059-A5F52E1ADA2F}"/>
                </a:ext>
              </a:extLst>
            </p:cNvPr>
            <p:cNvGrpSpPr/>
            <p:nvPr/>
          </p:nvGrpSpPr>
          <p:grpSpPr>
            <a:xfrm>
              <a:off x="4959012" y="3161398"/>
              <a:ext cx="657924" cy="794992"/>
              <a:chOff x="682437" y="4079502"/>
              <a:chExt cx="1727999" cy="2087999"/>
            </a:xfrm>
          </p:grpSpPr>
          <p:sp>
            <p:nvSpPr>
              <p:cNvPr id="27" name="Rettangolo 26">
                <a:extLst>
                  <a:ext uri="{FF2B5EF4-FFF2-40B4-BE49-F238E27FC236}">
                    <a16:creationId xmlns:a16="http://schemas.microsoft.com/office/drawing/2014/main" id="{C19E4D12-4D21-3941-AA22-2838B0043217}"/>
                  </a:ext>
                </a:extLst>
              </p:cNvPr>
              <p:cNvSpPr/>
              <p:nvPr/>
            </p:nvSpPr>
            <p:spPr>
              <a:xfrm>
                <a:off x="682437" y="4079502"/>
                <a:ext cx="1727999" cy="2087999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00"/>
              </a:p>
            </p:txBody>
          </p:sp>
          <p:pic>
            <p:nvPicPr>
              <p:cNvPr id="28" name="Picture 2" descr="1_WhatIsEWaste.jpg">
                <a:extLst>
                  <a:ext uri="{FF2B5EF4-FFF2-40B4-BE49-F238E27FC236}">
                    <a16:creationId xmlns:a16="http://schemas.microsoft.com/office/drawing/2014/main" id="{B4204530-0854-214E-94BF-10FEBB03EE3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54149" y="4141730"/>
                <a:ext cx="1584575" cy="1963543"/>
              </a:xfrm>
              <a:prstGeom prst="rect">
                <a:avLst/>
              </a:prstGeom>
            </p:spPr>
          </p:pic>
        </p:grpSp>
        <p:grpSp>
          <p:nvGrpSpPr>
            <p:cNvPr id="12" name="Gruppo 11">
              <a:extLst>
                <a:ext uri="{FF2B5EF4-FFF2-40B4-BE49-F238E27FC236}">
                  <a16:creationId xmlns:a16="http://schemas.microsoft.com/office/drawing/2014/main" id="{BFC21FF6-57ED-9740-8596-E70DED596663}"/>
                </a:ext>
              </a:extLst>
            </p:cNvPr>
            <p:cNvGrpSpPr/>
            <p:nvPr/>
          </p:nvGrpSpPr>
          <p:grpSpPr>
            <a:xfrm>
              <a:off x="5715209" y="2913043"/>
              <a:ext cx="657924" cy="794992"/>
              <a:chOff x="425483" y="1740992"/>
              <a:chExt cx="1727999" cy="2087999"/>
            </a:xfrm>
          </p:grpSpPr>
          <p:sp>
            <p:nvSpPr>
              <p:cNvPr id="25" name="Rettangolo 24">
                <a:extLst>
                  <a:ext uri="{FF2B5EF4-FFF2-40B4-BE49-F238E27FC236}">
                    <a16:creationId xmlns:a16="http://schemas.microsoft.com/office/drawing/2014/main" id="{4BBE3751-7B69-7F48-BC1C-1FB8B5C5AD12}"/>
                  </a:ext>
                </a:extLst>
              </p:cNvPr>
              <p:cNvSpPr/>
              <p:nvPr/>
            </p:nvSpPr>
            <p:spPr>
              <a:xfrm>
                <a:off x="425483" y="1740992"/>
                <a:ext cx="1727999" cy="208799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00"/>
              </a:p>
            </p:txBody>
          </p:sp>
          <p:pic>
            <p:nvPicPr>
              <p:cNvPr id="26" name="Picture 2" descr="1_WhatIsEWaste.jpg">
                <a:extLst>
                  <a:ext uri="{FF2B5EF4-FFF2-40B4-BE49-F238E27FC236}">
                    <a16:creationId xmlns:a16="http://schemas.microsoft.com/office/drawing/2014/main" id="{B561ED04-EE65-6446-8374-763F8016A59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08016" y="1803220"/>
                <a:ext cx="1562933" cy="1963543"/>
              </a:xfrm>
              <a:prstGeom prst="rect">
                <a:avLst/>
              </a:prstGeom>
            </p:spPr>
          </p:pic>
        </p:grpSp>
        <p:grpSp>
          <p:nvGrpSpPr>
            <p:cNvPr id="13" name="Gruppo 12">
              <a:extLst>
                <a:ext uri="{FF2B5EF4-FFF2-40B4-BE49-F238E27FC236}">
                  <a16:creationId xmlns:a16="http://schemas.microsoft.com/office/drawing/2014/main" id="{AB2FF592-2EA6-734C-8F80-635D09CEE82F}"/>
                </a:ext>
              </a:extLst>
            </p:cNvPr>
            <p:cNvGrpSpPr/>
            <p:nvPr/>
          </p:nvGrpSpPr>
          <p:grpSpPr>
            <a:xfrm>
              <a:off x="4630050" y="4154905"/>
              <a:ext cx="657924" cy="794992"/>
              <a:chOff x="2655741" y="4080545"/>
              <a:chExt cx="1727999" cy="2087999"/>
            </a:xfrm>
          </p:grpSpPr>
          <p:sp>
            <p:nvSpPr>
              <p:cNvPr id="23" name="Rettangolo 22">
                <a:extLst>
                  <a:ext uri="{FF2B5EF4-FFF2-40B4-BE49-F238E27FC236}">
                    <a16:creationId xmlns:a16="http://schemas.microsoft.com/office/drawing/2014/main" id="{83534AEE-953B-4048-8BA7-BAA15654D0B4}"/>
                  </a:ext>
                </a:extLst>
              </p:cNvPr>
              <p:cNvSpPr/>
              <p:nvPr/>
            </p:nvSpPr>
            <p:spPr>
              <a:xfrm>
                <a:off x="2655741" y="4080545"/>
                <a:ext cx="1727999" cy="2087999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00"/>
              </a:p>
            </p:txBody>
          </p:sp>
          <p:pic>
            <p:nvPicPr>
              <p:cNvPr id="24" name="Picture 2" descr="1_WhatIsEWaste.jpg">
                <a:extLst>
                  <a:ext uri="{FF2B5EF4-FFF2-40B4-BE49-F238E27FC236}">
                    <a16:creationId xmlns:a16="http://schemas.microsoft.com/office/drawing/2014/main" id="{6F32DCD5-E2D1-7D4B-9E72-7CB22977CF2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733195" y="4155012"/>
                <a:ext cx="1573091" cy="1939064"/>
              </a:xfrm>
              <a:prstGeom prst="rect">
                <a:avLst/>
              </a:prstGeom>
            </p:spPr>
          </p:pic>
        </p:grpSp>
        <p:grpSp>
          <p:nvGrpSpPr>
            <p:cNvPr id="14" name="Gruppo 13">
              <a:extLst>
                <a:ext uri="{FF2B5EF4-FFF2-40B4-BE49-F238E27FC236}">
                  <a16:creationId xmlns:a16="http://schemas.microsoft.com/office/drawing/2014/main" id="{9DC0FBA2-7E9B-5642-9C66-791386C82F15}"/>
                </a:ext>
              </a:extLst>
            </p:cNvPr>
            <p:cNvGrpSpPr/>
            <p:nvPr/>
          </p:nvGrpSpPr>
          <p:grpSpPr>
            <a:xfrm>
              <a:off x="5513704" y="4552401"/>
              <a:ext cx="657924" cy="794992"/>
              <a:chOff x="4632856" y="3981391"/>
              <a:chExt cx="1727999" cy="2087999"/>
            </a:xfrm>
          </p:grpSpPr>
          <p:sp>
            <p:nvSpPr>
              <p:cNvPr id="21" name="Rettangolo 20">
                <a:extLst>
                  <a:ext uri="{FF2B5EF4-FFF2-40B4-BE49-F238E27FC236}">
                    <a16:creationId xmlns:a16="http://schemas.microsoft.com/office/drawing/2014/main" id="{F5A9424C-686A-B043-B4D6-3BA866F472E6}"/>
                  </a:ext>
                </a:extLst>
              </p:cNvPr>
              <p:cNvSpPr/>
              <p:nvPr/>
            </p:nvSpPr>
            <p:spPr>
              <a:xfrm>
                <a:off x="4632856" y="3981391"/>
                <a:ext cx="1727999" cy="2087999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00"/>
              </a:p>
            </p:txBody>
          </p:sp>
          <p:pic>
            <p:nvPicPr>
              <p:cNvPr id="22" name="Picture 2" descr="1_WhatIsEWaste.jpg">
                <a:extLst>
                  <a:ext uri="{FF2B5EF4-FFF2-40B4-BE49-F238E27FC236}">
                    <a16:creationId xmlns:a16="http://schemas.microsoft.com/office/drawing/2014/main" id="{EAF9AE9D-BC0C-014F-AF7A-E54462A4F72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722116" y="4041755"/>
                <a:ext cx="1546662" cy="1917688"/>
              </a:xfrm>
              <a:prstGeom prst="rect">
                <a:avLst/>
              </a:prstGeom>
            </p:spPr>
          </p:pic>
        </p:grpSp>
        <p:grpSp>
          <p:nvGrpSpPr>
            <p:cNvPr id="15" name="Gruppo 14">
              <a:extLst>
                <a:ext uri="{FF2B5EF4-FFF2-40B4-BE49-F238E27FC236}">
                  <a16:creationId xmlns:a16="http://schemas.microsoft.com/office/drawing/2014/main" id="{9C9FDDB6-D90C-E14D-B5D4-9F8B687C98AE}"/>
                </a:ext>
              </a:extLst>
            </p:cNvPr>
            <p:cNvGrpSpPr/>
            <p:nvPr/>
          </p:nvGrpSpPr>
          <p:grpSpPr>
            <a:xfrm>
              <a:off x="4037359" y="2913043"/>
              <a:ext cx="657924" cy="794992"/>
              <a:chOff x="7083445" y="1812150"/>
              <a:chExt cx="1727999" cy="2087999"/>
            </a:xfrm>
          </p:grpSpPr>
          <p:sp>
            <p:nvSpPr>
              <p:cNvPr id="19" name="Rettangolo 18">
                <a:extLst>
                  <a:ext uri="{FF2B5EF4-FFF2-40B4-BE49-F238E27FC236}">
                    <a16:creationId xmlns:a16="http://schemas.microsoft.com/office/drawing/2014/main" id="{12D1A001-B919-1C40-B558-4FF6E8F0F1EC}"/>
                  </a:ext>
                </a:extLst>
              </p:cNvPr>
              <p:cNvSpPr/>
              <p:nvPr/>
            </p:nvSpPr>
            <p:spPr>
              <a:xfrm>
                <a:off x="7083445" y="1812150"/>
                <a:ext cx="1727999" cy="2087999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00"/>
              </a:p>
            </p:txBody>
          </p:sp>
          <p:pic>
            <p:nvPicPr>
              <p:cNvPr id="20" name="Picture 2" descr="1_WhatIsEWaste.jpg">
                <a:extLst>
                  <a:ext uri="{FF2B5EF4-FFF2-40B4-BE49-F238E27FC236}">
                    <a16:creationId xmlns:a16="http://schemas.microsoft.com/office/drawing/2014/main" id="{7BC94ADB-CD60-1945-9C37-5B84683E0EA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177322" y="1876106"/>
                <a:ext cx="1540244" cy="1960087"/>
              </a:xfrm>
              <a:prstGeom prst="rect">
                <a:avLst/>
              </a:prstGeom>
            </p:spPr>
          </p:pic>
        </p:grpSp>
        <p:grpSp>
          <p:nvGrpSpPr>
            <p:cNvPr id="16" name="Gruppo 15">
              <a:extLst>
                <a:ext uri="{FF2B5EF4-FFF2-40B4-BE49-F238E27FC236}">
                  <a16:creationId xmlns:a16="http://schemas.microsoft.com/office/drawing/2014/main" id="{94874E54-78D8-CC4D-8810-CC8C2844CBDC}"/>
                </a:ext>
              </a:extLst>
            </p:cNvPr>
            <p:cNvGrpSpPr/>
            <p:nvPr/>
          </p:nvGrpSpPr>
          <p:grpSpPr>
            <a:xfrm>
              <a:off x="5386247" y="1984569"/>
              <a:ext cx="657924" cy="794992"/>
              <a:chOff x="6629169" y="3981391"/>
              <a:chExt cx="1727999" cy="2087999"/>
            </a:xfrm>
          </p:grpSpPr>
          <p:sp>
            <p:nvSpPr>
              <p:cNvPr id="17" name="Rettangolo 16">
                <a:extLst>
                  <a:ext uri="{FF2B5EF4-FFF2-40B4-BE49-F238E27FC236}">
                    <a16:creationId xmlns:a16="http://schemas.microsoft.com/office/drawing/2014/main" id="{67BEC3FF-8D50-6C49-AC54-A87A3568F309}"/>
                  </a:ext>
                </a:extLst>
              </p:cNvPr>
              <p:cNvSpPr/>
              <p:nvPr/>
            </p:nvSpPr>
            <p:spPr>
              <a:xfrm>
                <a:off x="6629169" y="3981391"/>
                <a:ext cx="1727999" cy="2087999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00"/>
              </a:p>
            </p:txBody>
          </p:sp>
          <p:pic>
            <p:nvPicPr>
              <p:cNvPr id="18" name="Picture 2" descr="1_WhatIsEWaste.jpg">
                <a:extLst>
                  <a:ext uri="{FF2B5EF4-FFF2-40B4-BE49-F238E27FC236}">
                    <a16:creationId xmlns:a16="http://schemas.microsoft.com/office/drawing/2014/main" id="{CC9FD7AD-0187-8E44-BB9A-33184B9DF7A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717015" y="4043097"/>
                <a:ext cx="1552306" cy="1964586"/>
              </a:xfrm>
              <a:prstGeom prst="rect">
                <a:avLst/>
              </a:prstGeom>
            </p:spPr>
          </p:pic>
        </p:grpSp>
      </p:grpSp>
      <p:pic>
        <p:nvPicPr>
          <p:cNvPr id="30" name="Immagine 29">
            <a:extLst>
              <a:ext uri="{FF2B5EF4-FFF2-40B4-BE49-F238E27FC236}">
                <a16:creationId xmlns:a16="http://schemas.microsoft.com/office/drawing/2014/main" id="{6727B5EB-C91E-394F-AC3C-407054A43A7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5174" y="2442597"/>
            <a:ext cx="1003588" cy="1403725"/>
          </a:xfrm>
          <a:prstGeom prst="rect">
            <a:avLst/>
          </a:prstGeom>
        </p:spPr>
      </p:pic>
      <p:pic>
        <p:nvPicPr>
          <p:cNvPr id="31" name="Immagine 30">
            <a:extLst>
              <a:ext uri="{FF2B5EF4-FFF2-40B4-BE49-F238E27FC236}">
                <a16:creationId xmlns:a16="http://schemas.microsoft.com/office/drawing/2014/main" id="{979D23F7-8B88-424D-8139-E83675BE885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9316" y="6396915"/>
            <a:ext cx="935602" cy="1403726"/>
          </a:xfrm>
          <a:prstGeom prst="rect">
            <a:avLst/>
          </a:prstGeom>
        </p:spPr>
      </p:pic>
      <p:pic>
        <p:nvPicPr>
          <p:cNvPr id="32" name="Immagine 31">
            <a:extLst>
              <a:ext uri="{FF2B5EF4-FFF2-40B4-BE49-F238E27FC236}">
                <a16:creationId xmlns:a16="http://schemas.microsoft.com/office/drawing/2014/main" id="{A7DDCBA9-85F5-8946-9F0E-7066951D0ED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9486" y="2442596"/>
            <a:ext cx="935602" cy="1403726"/>
          </a:xfrm>
          <a:prstGeom prst="rect">
            <a:avLst/>
          </a:prstGeom>
        </p:spPr>
      </p:pic>
      <p:pic>
        <p:nvPicPr>
          <p:cNvPr id="33" name="Immagine 32">
            <a:extLst>
              <a:ext uri="{FF2B5EF4-FFF2-40B4-BE49-F238E27FC236}">
                <a16:creationId xmlns:a16="http://schemas.microsoft.com/office/drawing/2014/main" id="{B6573307-8E83-074F-ADE7-3183D3DE98D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0904" y="6297044"/>
            <a:ext cx="967675" cy="1503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941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C822A56-5BA1-624C-82F5-16751FD8E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do we need funding?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F647A6B-7805-244B-9FAD-E7D4EB42DB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The strategy laid down an </a:t>
            </a:r>
            <a:r>
              <a:rPr lang="en-GB" b="1" dirty="0"/>
              <a:t>ambitious</a:t>
            </a:r>
            <a:r>
              <a:rPr lang="en-GB" dirty="0"/>
              <a:t> and </a:t>
            </a:r>
            <a:r>
              <a:rPr lang="en-GB" b="1" dirty="0"/>
              <a:t>coherent</a:t>
            </a:r>
            <a:r>
              <a:rPr lang="en-GB" dirty="0"/>
              <a:t> plan to address the current gaps in the region:</a:t>
            </a:r>
          </a:p>
          <a:p>
            <a:pPr marL="685415" lvl="1" indent="-342900"/>
            <a:r>
              <a:rPr lang="en-GB" dirty="0"/>
              <a:t>Development, adoption and ENFORCEMENT of policies for e-waste management</a:t>
            </a:r>
          </a:p>
          <a:p>
            <a:pPr marL="685415" lvl="1" indent="-342900"/>
            <a:r>
              <a:rPr lang="en-GB" dirty="0"/>
              <a:t>Mapping infrastructure (&amp; development of plan to ensure their deployment)</a:t>
            </a:r>
          </a:p>
          <a:p>
            <a:pPr marL="685415" lvl="1" indent="-342900"/>
            <a:r>
              <a:rPr lang="en-GB" dirty="0"/>
              <a:t>Ensure capacity is developed, locally</a:t>
            </a:r>
          </a:p>
          <a:p>
            <a:pPr marL="685415" lvl="1" indent="-342900"/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Funds are currently lacking and sources need to be identified, under two scenarios: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799715" lvl="1" indent="-457200">
              <a:buFont typeface="+mj-lt"/>
              <a:buAutoNum type="arabicPeriod"/>
            </a:pPr>
            <a:r>
              <a:rPr lang="en-GB" dirty="0"/>
              <a:t>Institutional donors / projects (Money to EACO)</a:t>
            </a:r>
          </a:p>
          <a:p>
            <a:pPr marL="799715" lvl="1" indent="-457200">
              <a:buFont typeface="+mj-lt"/>
              <a:buAutoNum type="arabicPeriod"/>
            </a:pPr>
            <a:endParaRPr lang="en-GB" dirty="0"/>
          </a:p>
          <a:p>
            <a:pPr marL="799715" lvl="1" indent="-457200">
              <a:buFont typeface="+mj-lt"/>
              <a:buAutoNum type="arabicPeriod"/>
            </a:pPr>
            <a:r>
              <a:rPr lang="en-GB" dirty="0"/>
              <a:t>Alignment with ongoing projects / funding opportunities already committed by donors  (Money supporting activities in the EACO strategy)</a:t>
            </a:r>
          </a:p>
          <a:p>
            <a:pPr marL="685415" lvl="1" indent="-342900"/>
            <a:endParaRPr lang="en-GB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59D9BC8-85F3-AB48-A861-500BEA829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14 May 2018</a:t>
            </a:r>
            <a:endParaRPr lang="fr-CH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7D94BFF-3FC3-3F46-934F-4F50A6BEB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/>
              <a:t>EACO E-waste workshop - Kigali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005687C-8ABA-6E4F-988B-9314573ED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B8E52-72F6-46DC-B11F-988C7A05229B}" type="slidenum">
              <a:rPr lang="fr-CH" smtClean="0"/>
              <a:t>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198765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E0068EC-4EB5-5942-8BC6-9D2EA4C37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Budget allocation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2FC61B7-7358-A648-A164-8B62AA591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14 May 2018</a:t>
            </a:r>
            <a:endParaRPr lang="fr-CH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05C4501-D1DE-8C48-B48E-19636772C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/>
              <a:t>EACO E-waste workshop - Kigali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2F1FC32-3F33-AC47-A2A2-CB1EEB4B8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B8E52-72F6-46DC-B11F-988C7A05229B}" type="slidenum">
              <a:rPr lang="fr-CH" smtClean="0"/>
              <a:t>5</a:t>
            </a:fld>
            <a:endParaRPr lang="fr-CH"/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7" name="Segnaposto contenuto 6">
                <a:extLst>
                  <a:ext uri="{FF2B5EF4-FFF2-40B4-BE49-F238E27FC236}">
                    <a16:creationId xmlns:a16="http://schemas.microsoft.com/office/drawing/2014/main" id="{A90E0089-7AAD-344D-8FB9-384D40703162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056373606"/>
                  </p:ext>
                </p:extLst>
              </p:nvPr>
            </p:nvGraphicFramePr>
            <p:xfrm>
              <a:off x="360363" y="1636713"/>
              <a:ext cx="12190412" cy="7075487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7" name="Segnaposto contenuto 6">
                <a:extLst>
                  <a:ext uri="{FF2B5EF4-FFF2-40B4-BE49-F238E27FC236}">
                    <a16:creationId xmlns:a16="http://schemas.microsoft.com/office/drawing/2014/main" id="{A90E0089-7AAD-344D-8FB9-384D4070316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0363" y="1636713"/>
                <a:ext cx="12190412" cy="7075487"/>
              </a:xfrm>
              <a:prstGeom prst="rect">
                <a:avLst/>
              </a:prstGeom>
            </p:spPr>
          </p:pic>
        </mc:Fallback>
      </mc:AlternateContent>
      <p:sp>
        <p:nvSpPr>
          <p:cNvPr id="8" name="CasellaDiTesto 7">
            <a:extLst>
              <a:ext uri="{FF2B5EF4-FFF2-40B4-BE49-F238E27FC236}">
                <a16:creationId xmlns:a16="http://schemas.microsoft.com/office/drawing/2014/main" id="{2924A51A-44DC-7A46-8010-CE6F2DA92CB9}"/>
              </a:ext>
            </a:extLst>
          </p:cNvPr>
          <p:cNvSpPr txBox="1"/>
          <p:nvPr/>
        </p:nvSpPr>
        <p:spPr>
          <a:xfrm>
            <a:off x="1668109" y="4943623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615,000 $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FF69D8F2-DD88-4147-B717-1BCD5AE86664}"/>
              </a:ext>
            </a:extLst>
          </p:cNvPr>
          <p:cNvSpPr txBox="1"/>
          <p:nvPr/>
        </p:nvSpPr>
        <p:spPr>
          <a:xfrm>
            <a:off x="6455569" y="3220616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350,000 $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EF55B05-CAAD-DF4D-9711-2C58692EE176}"/>
              </a:ext>
            </a:extLst>
          </p:cNvPr>
          <p:cNvSpPr txBox="1"/>
          <p:nvPr/>
        </p:nvSpPr>
        <p:spPr>
          <a:xfrm>
            <a:off x="6455569" y="6532984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350,000 $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39DAA3CA-93FD-9641-93E0-38ED8FC1D9C6}"/>
              </a:ext>
            </a:extLst>
          </p:cNvPr>
          <p:cNvSpPr txBox="1"/>
          <p:nvPr/>
        </p:nvSpPr>
        <p:spPr>
          <a:xfrm>
            <a:off x="10236855" y="3220615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205,000 $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DC8CB6F0-84B0-DD44-8DF0-C54C70D81053}"/>
              </a:ext>
            </a:extLst>
          </p:cNvPr>
          <p:cNvSpPr txBox="1"/>
          <p:nvPr/>
        </p:nvSpPr>
        <p:spPr>
          <a:xfrm>
            <a:off x="10236855" y="6532984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160,000 $</a:t>
            </a:r>
          </a:p>
        </p:txBody>
      </p:sp>
    </p:spTree>
    <p:extLst>
      <p:ext uri="{BB962C8B-B14F-4D97-AF65-F5344CB8AC3E}">
        <p14:creationId xmlns:p14="http://schemas.microsoft.com/office/powerpoint/2010/main" val="948001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EBB231F-CA14-F34C-B29A-47DBFC0B9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Budget allocation &amp; priorities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CA03CD4-23EC-3F48-8338-5C4EAFFA8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14 May 2018</a:t>
            </a:r>
            <a:endParaRPr lang="fr-CH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82B0A46-EF6E-E94F-9123-D9D54A617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/>
              <a:t>EACO E-waste workshop - Kigali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FC4AC8A-88D2-BA43-BBCD-9AE9FE116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B8E52-72F6-46DC-B11F-988C7A05229B}" type="slidenum">
              <a:rPr lang="fr-CH" smtClean="0"/>
              <a:t>6</a:t>
            </a:fld>
            <a:endParaRPr lang="fr-CH"/>
          </a:p>
        </p:txBody>
      </p:sp>
      <p:graphicFrame>
        <p:nvGraphicFramePr>
          <p:cNvPr id="7" name="Segnaposto contenuto 6">
            <a:extLst>
              <a:ext uri="{FF2B5EF4-FFF2-40B4-BE49-F238E27FC236}">
                <a16:creationId xmlns:a16="http://schemas.microsoft.com/office/drawing/2014/main" id="{A1D516D4-8EBA-C049-A54C-1705D27D9B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5592727"/>
              </p:ext>
            </p:extLst>
          </p:nvPr>
        </p:nvGraphicFramePr>
        <p:xfrm>
          <a:off x="360363" y="1636713"/>
          <a:ext cx="6646093" cy="7075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afico 7">
            <a:extLst>
              <a:ext uri="{FF2B5EF4-FFF2-40B4-BE49-F238E27FC236}">
                <a16:creationId xmlns:a16="http://schemas.microsoft.com/office/drawing/2014/main" id="{DCED570C-B90E-C644-927B-E410908598F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9813382"/>
              </p:ext>
            </p:extLst>
          </p:nvPr>
        </p:nvGraphicFramePr>
        <p:xfrm>
          <a:off x="7006456" y="1636713"/>
          <a:ext cx="5544342" cy="6840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CasellaDiTesto 8">
            <a:extLst>
              <a:ext uri="{FF2B5EF4-FFF2-40B4-BE49-F238E27FC236}">
                <a16:creationId xmlns:a16="http://schemas.microsoft.com/office/drawing/2014/main" id="{7AF6786A-4E81-1C47-A727-E769A7554468}"/>
              </a:ext>
            </a:extLst>
          </p:cNvPr>
          <p:cNvSpPr txBox="1"/>
          <p:nvPr/>
        </p:nvSpPr>
        <p:spPr>
          <a:xfrm>
            <a:off x="1668109" y="1138201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Priority 1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C13D4838-5D52-0F42-9C64-021A540C5871}"/>
              </a:ext>
            </a:extLst>
          </p:cNvPr>
          <p:cNvSpPr txBox="1"/>
          <p:nvPr/>
        </p:nvSpPr>
        <p:spPr>
          <a:xfrm>
            <a:off x="3971079" y="1138201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Priority 2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56180DDA-9582-F84A-A6D9-B5869A0A8305}"/>
              </a:ext>
            </a:extLst>
          </p:cNvPr>
          <p:cNvSpPr txBox="1"/>
          <p:nvPr/>
        </p:nvSpPr>
        <p:spPr>
          <a:xfrm>
            <a:off x="10879988" y="1138201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Priority 5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7D9EFBBB-6744-8048-B6FB-B28A41D550BD}"/>
              </a:ext>
            </a:extLst>
          </p:cNvPr>
          <p:cNvSpPr txBox="1"/>
          <p:nvPr/>
        </p:nvSpPr>
        <p:spPr>
          <a:xfrm>
            <a:off x="8577019" y="1138201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Priority 4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9EBC405B-1D9C-4840-ACCF-3B91BAF9E1C5}"/>
              </a:ext>
            </a:extLst>
          </p:cNvPr>
          <p:cNvSpPr txBox="1"/>
          <p:nvPr/>
        </p:nvSpPr>
        <p:spPr>
          <a:xfrm>
            <a:off x="6274049" y="1138201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Priority 3</a:t>
            </a:r>
          </a:p>
        </p:txBody>
      </p:sp>
      <p:sp>
        <p:nvSpPr>
          <p:cNvPr id="14" name="Ovale 13">
            <a:extLst>
              <a:ext uri="{FF2B5EF4-FFF2-40B4-BE49-F238E27FC236}">
                <a16:creationId xmlns:a16="http://schemas.microsoft.com/office/drawing/2014/main" id="{209193D8-8DF6-CF46-8988-78650C5DAAE2}"/>
              </a:ext>
            </a:extLst>
          </p:cNvPr>
          <p:cNvSpPr/>
          <p:nvPr/>
        </p:nvSpPr>
        <p:spPr>
          <a:xfrm>
            <a:off x="1369652" y="1189027"/>
            <a:ext cx="298457" cy="298457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id="{3537FCBE-9790-5D46-B83A-E5C68DD317F6}"/>
              </a:ext>
            </a:extLst>
          </p:cNvPr>
          <p:cNvSpPr/>
          <p:nvPr/>
        </p:nvSpPr>
        <p:spPr>
          <a:xfrm>
            <a:off x="3683663" y="1204392"/>
            <a:ext cx="298457" cy="298457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e 15">
            <a:extLst>
              <a:ext uri="{FF2B5EF4-FFF2-40B4-BE49-F238E27FC236}">
                <a16:creationId xmlns:a16="http://schemas.microsoft.com/office/drawing/2014/main" id="{FEA1E5F4-6510-2F48-8EA9-68E19617ACFB}"/>
              </a:ext>
            </a:extLst>
          </p:cNvPr>
          <p:cNvSpPr/>
          <p:nvPr/>
        </p:nvSpPr>
        <p:spPr>
          <a:xfrm>
            <a:off x="5987919" y="1204392"/>
            <a:ext cx="298457" cy="298457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e 16">
            <a:extLst>
              <a:ext uri="{FF2B5EF4-FFF2-40B4-BE49-F238E27FC236}">
                <a16:creationId xmlns:a16="http://schemas.microsoft.com/office/drawing/2014/main" id="{1A5267A0-37CB-0749-8594-42082818A08B}"/>
              </a:ext>
            </a:extLst>
          </p:cNvPr>
          <p:cNvSpPr/>
          <p:nvPr/>
        </p:nvSpPr>
        <p:spPr>
          <a:xfrm>
            <a:off x="8292175" y="1204392"/>
            <a:ext cx="298457" cy="298457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e 17">
            <a:extLst>
              <a:ext uri="{FF2B5EF4-FFF2-40B4-BE49-F238E27FC236}">
                <a16:creationId xmlns:a16="http://schemas.microsoft.com/office/drawing/2014/main" id="{4D136846-5909-1440-BA58-25C7F4FC01B2}"/>
              </a:ext>
            </a:extLst>
          </p:cNvPr>
          <p:cNvSpPr/>
          <p:nvPr/>
        </p:nvSpPr>
        <p:spPr>
          <a:xfrm>
            <a:off x="10606856" y="1204392"/>
            <a:ext cx="298457" cy="298457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2516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B384E9C-D832-5442-A426-759A556FB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can resources been mobilized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A50E8DA-F67C-044F-9C43-88A2A34789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Currently the following agencies/organizations has been approached (shared EACO Strategy &amp; Plan):</a:t>
            </a:r>
          </a:p>
          <a:p>
            <a:pPr marL="685415" lvl="1" indent="-342900"/>
            <a:r>
              <a:rPr lang="en-GB" dirty="0"/>
              <a:t>UNEP, UNIDO, ITU, WHO, IFC, US AID, US EPA, DFID (UK), CDC (UK), GIZ (DE)</a:t>
            </a:r>
          </a:p>
          <a:p>
            <a:pPr marL="685415" lvl="1" indent="-342900"/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Institutional funding could be investigated (</a:t>
            </a:r>
            <a:r>
              <a:rPr lang="en-GB" dirty="0" err="1"/>
              <a:t>f.i</a:t>
            </a:r>
            <a:r>
              <a:rPr lang="en-GB" dirty="0"/>
              <a:t>. Europe Aid, Switch Africa,…), but projects need to be developed to be linked with general workplan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Proposal are always stronger when: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685415" lvl="1" indent="-342900"/>
            <a:r>
              <a:rPr lang="en-GB" dirty="0"/>
              <a:t>National government are involved/supporting</a:t>
            </a:r>
          </a:p>
          <a:p>
            <a:pPr marL="685415" lvl="1" indent="-342900"/>
            <a:endParaRPr lang="en-GB" dirty="0"/>
          </a:p>
          <a:p>
            <a:pPr marL="685415" lvl="1" indent="-342900"/>
            <a:r>
              <a:rPr lang="en-GB" dirty="0"/>
              <a:t>Co-financing from government or private sector are available (needed for some funding agencies like GEF, EU, etc..)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CDD9D2F-4A28-0243-8FC6-AA8FDABEA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14 May 2018</a:t>
            </a:r>
            <a:endParaRPr lang="fr-CH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843F89B-80E4-9348-9BFD-478BC8BB8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/>
              <a:t>EACO E-waste workshop - Kigali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E158035-B33E-A24D-996A-76DDA3435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B8E52-72F6-46DC-B11F-988C7A05229B}" type="slidenum">
              <a:rPr lang="fr-CH" smtClean="0"/>
              <a:t>7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096423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Segnaposto testo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Background </a:t>
            </a:r>
            <a:r>
              <a:rPr lang="en-GB" dirty="0" err="1"/>
              <a:t>Sofies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45915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pture d’écran 2017-08-21 à 15.55.54.pn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83" y="2025229"/>
            <a:ext cx="12287869" cy="621896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5A104-8F06-D546-A516-ADE263067C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098147" y="2448608"/>
            <a:ext cx="2600053" cy="2600053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56343" fontAlgn="auto" hangingPunct="1">
              <a:spcBef>
                <a:spcPts val="0"/>
              </a:spcBef>
              <a:spcAft>
                <a:spcPts val="0"/>
              </a:spcAft>
            </a:pPr>
            <a:endParaRPr lang="en-US" sz="2079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34818" y="1697680"/>
            <a:ext cx="1871025" cy="2031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56343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452" b="1" dirty="0">
                <a:solidFill>
                  <a:srgbClr val="5B9BD5">
                    <a:lumMod val="50000"/>
                  </a:srgbClr>
                </a:solidFill>
                <a:latin typeface="Arial"/>
                <a:ea typeface="Arial Narrow" charset="0"/>
                <a:cs typeface="Arial"/>
              </a:rPr>
              <a:t>35</a:t>
            </a:r>
            <a:r>
              <a:rPr lang="en-US" sz="9452" b="1" dirty="0">
                <a:solidFill>
                  <a:srgbClr val="44546A">
                    <a:lumMod val="75000"/>
                  </a:srgbClr>
                </a:solidFill>
                <a:latin typeface="Arial"/>
                <a:ea typeface="Arial Narrow" charset="0"/>
                <a:cs typeface="Arial"/>
              </a:rPr>
              <a:t> </a:t>
            </a:r>
          </a:p>
          <a:p>
            <a:pPr defTabSz="1056343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151" dirty="0">
                <a:solidFill>
                  <a:srgbClr val="5B9BD5">
                    <a:lumMod val="50000"/>
                  </a:srgbClr>
                </a:solidFill>
                <a:latin typeface="Arial Narrow" charset="0"/>
                <a:ea typeface="Arial Narrow" charset="0"/>
                <a:cs typeface="Arial Narrow" charset="0"/>
              </a:rPr>
              <a:t>Employees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31018" y="2939286"/>
            <a:ext cx="2229265" cy="14255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56343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6301" dirty="0">
                <a:solidFill>
                  <a:prstClr val="white"/>
                </a:solidFill>
                <a:latin typeface="Arial"/>
                <a:ea typeface="Arial Narrow" charset="0"/>
                <a:cs typeface="Arial"/>
              </a:rPr>
              <a:t>500</a:t>
            </a:r>
            <a:r>
              <a:rPr lang="en-US" sz="6301" dirty="0">
                <a:solidFill>
                  <a:prstClr val="white"/>
                </a:solidFill>
                <a:latin typeface="Arial Narrow" charset="0"/>
                <a:ea typeface="Arial Narrow" charset="0"/>
                <a:cs typeface="Arial Narrow" charset="0"/>
              </a:rPr>
              <a:t>+</a:t>
            </a:r>
          </a:p>
          <a:p>
            <a:pPr defTabSz="1056343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363" dirty="0">
                <a:solidFill>
                  <a:prstClr val="white"/>
                </a:solidFill>
                <a:latin typeface="Arial Narrow" charset="0"/>
                <a:ea typeface="Arial Narrow" charset="0"/>
                <a:cs typeface="Arial Narrow" charset="0"/>
              </a:rPr>
              <a:t>Projects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67327" y="5858874"/>
            <a:ext cx="3554178" cy="27993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56343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0502" b="1" dirty="0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srgbClr val="E7E6E6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Arial Narrow" charset="0"/>
                <a:cs typeface="Arial"/>
              </a:rPr>
              <a:t>5</a:t>
            </a:r>
            <a:endParaRPr lang="en-US" sz="10502" b="1" dirty="0">
              <a:solidFill>
                <a:srgbClr val="5B9BD5">
                  <a:lumMod val="50000"/>
                </a:srgbClr>
              </a:solidFill>
              <a:latin typeface="Arial"/>
              <a:ea typeface="Arial Narrow" charset="0"/>
              <a:cs typeface="Arial"/>
            </a:endParaRPr>
          </a:p>
          <a:p>
            <a:pPr algn="ctr" defTabSz="1056343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363" b="1" dirty="0">
                <a:solidFill>
                  <a:srgbClr val="5B9BD5">
                    <a:lumMod val="50000"/>
                  </a:srgbClr>
                </a:solidFill>
                <a:latin typeface="Arial Narrow" charset="0"/>
                <a:ea typeface="Arial Narrow" charset="0"/>
                <a:cs typeface="Arial Narrow" charset="0"/>
              </a:rPr>
              <a:t>Offices:</a:t>
            </a:r>
          </a:p>
          <a:p>
            <a:pPr algn="ctr" defTabSz="1056343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363" dirty="0">
                <a:solidFill>
                  <a:srgbClr val="5B9BD5">
                    <a:lumMod val="50000"/>
                  </a:srgbClr>
                </a:solidFill>
                <a:latin typeface="Arial Narrow" charset="0"/>
                <a:ea typeface="Arial Narrow" charset="0"/>
                <a:cs typeface="Arial Narrow" charset="0"/>
              </a:rPr>
              <a:t>Bangalore | Geneva | London  </a:t>
            </a:r>
          </a:p>
          <a:p>
            <a:pPr algn="ctr" defTabSz="1056343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363" dirty="0">
                <a:solidFill>
                  <a:srgbClr val="5B9BD5">
                    <a:lumMod val="50000"/>
                  </a:srgbClr>
                </a:solidFill>
                <a:latin typeface="Arial Narrow" charset="0"/>
                <a:ea typeface="Arial Narrow" charset="0"/>
                <a:cs typeface="Arial Narrow" charset="0"/>
              </a:rPr>
              <a:t>Paris | Zurich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814944" y="3716396"/>
            <a:ext cx="2639468" cy="2152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56343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6301" b="1" u="sng" dirty="0">
                <a:solidFill>
                  <a:srgbClr val="5B9BD5">
                    <a:lumMod val="50000"/>
                  </a:srgbClr>
                </a:solidFill>
                <a:latin typeface="Arial Narrow" charset="0"/>
                <a:ea typeface="Arial Narrow" charset="0"/>
                <a:cs typeface="Arial Narrow" charset="0"/>
              </a:rPr>
              <a:t>100</a:t>
            </a:r>
          </a:p>
          <a:p>
            <a:pPr defTabSz="1056343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363" dirty="0">
                <a:solidFill>
                  <a:srgbClr val="5B9BD5">
                    <a:lumMod val="50000"/>
                  </a:srgbClr>
                </a:solidFill>
                <a:latin typeface="Arial Narrow" charset="0"/>
                <a:ea typeface="Arial Narrow" charset="0"/>
                <a:cs typeface="Arial Narrow" charset="0"/>
              </a:rPr>
              <a:t>External </a:t>
            </a:r>
          </a:p>
          <a:p>
            <a:pPr defTabSz="1056343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363" dirty="0">
                <a:solidFill>
                  <a:srgbClr val="5B9BD5">
                    <a:lumMod val="50000"/>
                  </a:srgbClr>
                </a:solidFill>
                <a:latin typeface="Arial Narrow" charset="0"/>
                <a:ea typeface="Arial Narrow" charset="0"/>
                <a:cs typeface="Arial Narrow" charset="0"/>
              </a:rPr>
              <a:t>technical and field experts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96280" y="5888151"/>
            <a:ext cx="1247457" cy="1425583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defTabSz="1056343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6301" b="1" dirty="0">
                <a:solidFill>
                  <a:srgbClr val="5B9BD5">
                    <a:lumMod val="50000"/>
                  </a:srgbClr>
                </a:solidFill>
                <a:latin typeface="Arial Narrow" charset="0"/>
                <a:ea typeface="Arial Narrow" charset="0"/>
                <a:cs typeface="Arial Narrow" charset="0"/>
              </a:rPr>
              <a:t>40</a:t>
            </a:r>
          </a:p>
          <a:p>
            <a:pPr defTabSz="1056343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363" dirty="0">
                <a:solidFill>
                  <a:srgbClr val="5B9BD5">
                    <a:lumMod val="50000"/>
                  </a:srgbClr>
                </a:solidFill>
                <a:latin typeface="Arial Narrow" charset="0"/>
                <a:ea typeface="Arial Narrow" charset="0"/>
                <a:cs typeface="Arial Narrow" charset="0"/>
              </a:rPr>
              <a:t>Countries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8366" y="461039"/>
            <a:ext cx="1427480" cy="713741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967560" y="916513"/>
            <a:ext cx="10667655" cy="617674"/>
          </a:xfrm>
          <a:prstGeom prst="rect">
            <a:avLst/>
          </a:prstGeom>
        </p:spPr>
        <p:txBody>
          <a:bodyPr vert="horz" lIns="97536" tIns="48769" rIns="97536" bIns="48769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1" b="1" i="1" dirty="0">
                <a:solidFill>
                  <a:srgbClr val="44546A"/>
                </a:solidFill>
                <a:latin typeface="Arial Narrow" charset="0"/>
                <a:ea typeface="Arial Narrow" charset="0"/>
                <a:cs typeface="Arial Narrow" charset="0"/>
              </a:rPr>
              <a:t>Who are we?</a:t>
            </a:r>
          </a:p>
        </p:txBody>
      </p:sp>
      <p:sp>
        <p:nvSpPr>
          <p:cNvPr id="14" name="Chevron 13"/>
          <p:cNvSpPr/>
          <p:nvPr/>
        </p:nvSpPr>
        <p:spPr>
          <a:xfrm>
            <a:off x="245494" y="997668"/>
            <a:ext cx="663028" cy="663028"/>
          </a:xfrm>
          <a:prstGeom prst="chevron">
            <a:avLst/>
          </a:prstGeom>
          <a:solidFill>
            <a:srgbClr val="1144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1056343" fontAlgn="auto" hangingPunct="1">
              <a:spcBef>
                <a:spcPts val="0"/>
              </a:spcBef>
              <a:spcAft>
                <a:spcPts val="0"/>
              </a:spcAft>
            </a:pPr>
            <a:endParaRPr lang="en-US" sz="1440">
              <a:solidFill>
                <a:prstClr val="white"/>
              </a:solidFill>
            </a:endParaRPr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</a:rPr>
              <a:t>14 May 2018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egnaposto piè di pagina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EACO E-waste workshop - Kigali</a:t>
            </a:r>
          </a:p>
        </p:txBody>
      </p:sp>
    </p:spTree>
    <p:extLst>
      <p:ext uri="{BB962C8B-B14F-4D97-AF65-F5344CB8AC3E}">
        <p14:creationId xmlns:p14="http://schemas.microsoft.com/office/powerpoint/2010/main" val="1488959472"/>
      </p:ext>
    </p:extLst>
  </p:cSld>
  <p:clrMapOvr>
    <a:masterClrMapping/>
  </p:clrMapOvr>
</p:sld>
</file>

<file path=ppt/theme/theme1.xml><?xml version="1.0" encoding="utf-8"?>
<a:theme xmlns:a="http://schemas.openxmlformats.org/drawingml/2006/main" name="SOFIES">
  <a:themeElements>
    <a:clrScheme name="SOFIES">
      <a:dk1>
        <a:sysClr val="windowText" lastClr="000000"/>
      </a:dk1>
      <a:lt1>
        <a:sysClr val="window" lastClr="FFFFFF"/>
      </a:lt1>
      <a:dk2>
        <a:srgbClr val="5B5C5C"/>
      </a:dk2>
      <a:lt2>
        <a:srgbClr val="045479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OFI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OFIES">
  <a:themeElements>
    <a:clrScheme name="SOFIES">
      <a:dk1>
        <a:sysClr val="windowText" lastClr="000000"/>
      </a:dk1>
      <a:lt1>
        <a:sysClr val="window" lastClr="FFFFFF"/>
      </a:lt1>
      <a:dk2>
        <a:srgbClr val="5B5C5C"/>
      </a:dk2>
      <a:lt2>
        <a:srgbClr val="045479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OFI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FF00FF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10576</TotalTime>
  <Words>730</Words>
  <Application>Microsoft Macintosh PowerPoint</Application>
  <PresentationFormat>Personalizzato</PresentationFormat>
  <Paragraphs>126</Paragraphs>
  <Slides>11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11</vt:i4>
      </vt:variant>
    </vt:vector>
  </HeadingPairs>
  <TitlesOfParts>
    <vt:vector size="20" baseType="lpstr">
      <vt:lpstr>ＭＳ Ｐゴシック</vt:lpstr>
      <vt:lpstr>Arial</vt:lpstr>
      <vt:lpstr>Arial Narrow</vt:lpstr>
      <vt:lpstr>Avenir Roman</vt:lpstr>
      <vt:lpstr>Calibri</vt:lpstr>
      <vt:lpstr>Calibri Light</vt:lpstr>
      <vt:lpstr>SOFIES</vt:lpstr>
      <vt:lpstr>1_SOFIES</vt:lpstr>
      <vt:lpstr>Office Theme</vt:lpstr>
      <vt:lpstr>Resource Mobilization for the effective implementation of the regional E-waste management Strategy </vt:lpstr>
      <vt:lpstr>EACO e-waste strategy (adopted in Kampala, July 2017)</vt:lpstr>
      <vt:lpstr>Why do WEEE need policies and financing?</vt:lpstr>
      <vt:lpstr>Why do we need funding?</vt:lpstr>
      <vt:lpstr>Budget allocation</vt:lpstr>
      <vt:lpstr>Budget allocation &amp; priorities</vt:lpstr>
      <vt:lpstr>How can resources been mobilized</vt:lpstr>
      <vt:lpstr>Presentazione standard di PowerPoint</vt:lpstr>
      <vt:lpstr>Presentazione standard di PowerPoint</vt:lpstr>
      <vt:lpstr>Presentazione standard di PowerPoint</vt:lpstr>
      <vt:lpstr>Q&amp;A: federico.magalini@sofiesgroup.com</vt:lpstr>
    </vt:vector>
  </TitlesOfParts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formaBOX</dc:creator>
  <cp:lastModifiedBy>Federico Magalini</cp:lastModifiedBy>
  <cp:revision>840</cp:revision>
  <cp:lastPrinted>2017-01-23T11:32:29Z</cp:lastPrinted>
  <dcterms:created xsi:type="dcterms:W3CDTF">2014-08-29T10:19:13Z</dcterms:created>
  <dcterms:modified xsi:type="dcterms:W3CDTF">2018-05-14T07:47:52Z</dcterms:modified>
</cp:coreProperties>
</file>