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 autoCompressPictures="0">
  <p:sldMasterIdLst>
    <p:sldMasterId id="2147483686" r:id="rId1"/>
    <p:sldMasterId id="2147483695" r:id="rId2"/>
    <p:sldMasterId id="2147483708" r:id="rId3"/>
  </p:sldMasterIdLst>
  <p:notesMasterIdLst>
    <p:notesMasterId r:id="rId17"/>
  </p:notesMasterIdLst>
  <p:handoutMasterIdLst>
    <p:handoutMasterId r:id="rId18"/>
  </p:handoutMasterIdLst>
  <p:sldIdLst>
    <p:sldId id="257" r:id="rId4"/>
    <p:sldId id="398" r:id="rId5"/>
    <p:sldId id="381" r:id="rId6"/>
    <p:sldId id="329" r:id="rId7"/>
    <p:sldId id="395" r:id="rId8"/>
    <p:sldId id="399" r:id="rId9"/>
    <p:sldId id="319" r:id="rId10"/>
    <p:sldId id="331" r:id="rId11"/>
    <p:sldId id="397" r:id="rId12"/>
    <p:sldId id="358" r:id="rId13"/>
    <p:sldId id="373" r:id="rId14"/>
    <p:sldId id="375" r:id="rId15"/>
    <p:sldId id="270" r:id="rId16"/>
  </p:sldIdLst>
  <p:sldSz cx="13004800" cy="9753600"/>
  <p:notesSz cx="9928225" cy="6797675"/>
  <p:defaultTextStyle>
    <a:defPPr>
      <a:defRPr lang="fr-FR"/>
    </a:defPPr>
    <a:lvl1pPr algn="l" defTabSz="456679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1pPr>
    <a:lvl2pPr indent="456679" algn="l" defTabSz="456679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2pPr>
    <a:lvl3pPr indent="913364" algn="l" defTabSz="456679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3pPr>
    <a:lvl4pPr indent="1370045" algn="l" defTabSz="456679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4pPr>
    <a:lvl5pPr indent="1826729" algn="l" defTabSz="456679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5pPr>
    <a:lvl6pPr marL="2283414" algn="l" defTabSz="456679" rtl="0" eaLnBrk="1" latinLnBrk="0" hangingPunct="1"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6pPr>
    <a:lvl7pPr marL="2740095" algn="l" defTabSz="456679" rtl="0" eaLnBrk="1" latinLnBrk="0" hangingPunct="1"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7pPr>
    <a:lvl8pPr marL="3196781" algn="l" defTabSz="456679" rtl="0" eaLnBrk="1" latinLnBrk="0" hangingPunct="1"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8pPr>
    <a:lvl9pPr marL="3653464" algn="l" defTabSz="456679" rtl="0" eaLnBrk="1" latinLnBrk="0" hangingPunct="1"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47">
          <p15:clr>
            <a:srgbClr val="A4A3A4"/>
          </p15:clr>
        </p15:guide>
        <p15:guide id="2" orient="horz" pos="3300">
          <p15:clr>
            <a:srgbClr val="A4A3A4"/>
          </p15:clr>
        </p15:guide>
        <p15:guide id="3" orient="horz" pos="1692">
          <p15:clr>
            <a:srgbClr val="A4A3A4"/>
          </p15:clr>
        </p15:guide>
        <p15:guide id="4" orient="horz" pos="940">
          <p15:clr>
            <a:srgbClr val="A4A3A4"/>
          </p15:clr>
        </p15:guide>
        <p15:guide id="5" pos="4096">
          <p15:clr>
            <a:srgbClr val="A4A3A4"/>
          </p15:clr>
        </p15:guide>
        <p15:guide id="6" pos="1031">
          <p15:clr>
            <a:srgbClr val="A4A3A4"/>
          </p15:clr>
        </p15:guide>
        <p15:guide id="7" pos="240">
          <p15:clr>
            <a:srgbClr val="A4A3A4"/>
          </p15:clr>
        </p15:guide>
        <p15:guide id="8" pos="79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clrMru>
    <a:srgbClr val="494A4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85" autoAdjust="0"/>
    <p:restoredTop sz="97863" autoAdjust="0"/>
  </p:normalViewPr>
  <p:slideViewPr>
    <p:cSldViewPr>
      <p:cViewPr varScale="1">
        <p:scale>
          <a:sx n="103" d="100"/>
          <a:sy n="103" d="100"/>
        </p:scale>
        <p:origin x="176" y="176"/>
      </p:cViewPr>
      <p:guideLst>
        <p:guide orient="horz" pos="2347"/>
        <p:guide orient="horz" pos="3300"/>
        <p:guide orient="horz" pos="1692"/>
        <p:guide orient="horz" pos="940"/>
        <p:guide pos="4096"/>
        <p:guide pos="1031"/>
        <p:guide pos="240"/>
        <p:guide pos="79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BE4E7-1756-4435-9C56-0FA5411402D7}" type="datetimeFigureOut">
              <a:rPr lang="fr-CH" smtClean="0"/>
              <a:t>04.05.18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5BC51-D60B-4510-B9FF-5A413CE765EA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4175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4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1323764" y="3228896"/>
            <a:ext cx="7280698" cy="305895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Avenir Roman" charset="0"/>
              </a:rPr>
              <a:t>Click to edit Master text styles</a:t>
            </a:r>
          </a:p>
          <a:p>
            <a:pPr lvl="1"/>
            <a:r>
              <a:rPr lang="fr-FR">
                <a:sym typeface="Avenir Roman" charset="0"/>
              </a:rPr>
              <a:t>Second level</a:t>
            </a:r>
          </a:p>
          <a:p>
            <a:pPr lvl="2"/>
            <a:r>
              <a:rPr lang="fr-FR">
                <a:sym typeface="Avenir Roman" charset="0"/>
              </a:rPr>
              <a:t>Third level</a:t>
            </a:r>
          </a:p>
          <a:p>
            <a:pPr lvl="3"/>
            <a:r>
              <a:rPr lang="fr-FR">
                <a:sym typeface="Avenir Roman" charset="0"/>
              </a:rPr>
              <a:t>Fourth level</a:t>
            </a:r>
          </a:p>
          <a:p>
            <a:pPr lvl="4"/>
            <a:r>
              <a:rPr lang="fr-FR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489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6679" rtl="0" fontAlgn="base" hangingPunct="0">
      <a:lnSpc>
        <a:spcPct val="125000"/>
      </a:lnSpc>
      <a:spcBef>
        <a:spcPct val="0"/>
      </a:spcBef>
      <a:spcAft>
        <a:spcPct val="0"/>
      </a:spcAft>
      <a:defRPr sz="3400" kern="1200">
        <a:solidFill>
          <a:srgbClr val="000000"/>
        </a:solidFill>
        <a:latin typeface="Avenir Roman" charset="0"/>
        <a:ea typeface="ＭＳ Ｐゴシック" charset="0"/>
        <a:cs typeface="Avenir Roman" charset="0"/>
        <a:sym typeface="Avenir Roman" charset="0"/>
      </a:defRPr>
    </a:lvl1pPr>
    <a:lvl2pPr indent="228342" algn="l" defTabSz="456679" rtl="0" fontAlgn="base" hangingPunct="0">
      <a:lnSpc>
        <a:spcPct val="125000"/>
      </a:lnSpc>
      <a:spcBef>
        <a:spcPct val="0"/>
      </a:spcBef>
      <a:spcAft>
        <a:spcPct val="0"/>
      </a:spcAft>
      <a:defRPr sz="3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indent="456679" algn="l" defTabSz="456679" rtl="0" fontAlgn="base" hangingPunct="0">
      <a:lnSpc>
        <a:spcPct val="125000"/>
      </a:lnSpc>
      <a:spcBef>
        <a:spcPct val="0"/>
      </a:spcBef>
      <a:spcAft>
        <a:spcPct val="0"/>
      </a:spcAft>
      <a:defRPr sz="3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indent="685023" algn="l" defTabSz="456679" rtl="0" fontAlgn="base" hangingPunct="0">
      <a:lnSpc>
        <a:spcPct val="125000"/>
      </a:lnSpc>
      <a:spcBef>
        <a:spcPct val="0"/>
      </a:spcBef>
      <a:spcAft>
        <a:spcPct val="0"/>
      </a:spcAft>
      <a:defRPr sz="3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indent="913364" algn="l" defTabSz="456679" rtl="0" fontAlgn="base" hangingPunct="0">
      <a:lnSpc>
        <a:spcPct val="125000"/>
      </a:lnSpc>
      <a:spcBef>
        <a:spcPct val="0"/>
      </a:spcBef>
      <a:spcAft>
        <a:spcPct val="0"/>
      </a:spcAft>
      <a:defRPr sz="3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3414" algn="l" defTabSz="456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0095" algn="l" defTabSz="456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6781" algn="l" defTabSz="456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3464" algn="l" defTabSz="456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0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9359FEB-BC0D-D544-AAE0-845A41FE187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0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3537" y="5237163"/>
            <a:ext cx="10917237" cy="27824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64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8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8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7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7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6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‹N›</a:t>
            </a:fld>
            <a:endParaRPr lang="fr-CH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633540" y="3683278"/>
            <a:ext cx="10917237" cy="1049089"/>
          </a:xfrm>
        </p:spPr>
        <p:txBody>
          <a:bodyPr>
            <a:normAutofit/>
          </a:bodyPr>
          <a:lstStyle>
            <a:lvl1pPr>
              <a:defRPr sz="43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96280"/>
            <a:ext cx="385781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3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12" name="Rectangle 9"/>
          <p:cNvSpPr/>
          <p:nvPr userDrawn="1"/>
        </p:nvSpPr>
        <p:spPr>
          <a:xfrm flipV="1">
            <a:off x="1012201" y="9061837"/>
            <a:ext cx="11583255" cy="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4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9"/>
          <p:cNvSpPr/>
          <p:nvPr userDrawn="1"/>
        </p:nvSpPr>
        <p:spPr>
          <a:xfrm>
            <a:off x="1" y="9061837"/>
            <a:ext cx="12590431" cy="691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413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" name="Connettore 1 13"/>
          <p:cNvCxnSpPr/>
          <p:nvPr userDrawn="1"/>
        </p:nvCxnSpPr>
        <p:spPr>
          <a:xfrm flipH="1">
            <a:off x="0" y="8982437"/>
            <a:ext cx="12590433" cy="0"/>
          </a:xfrm>
          <a:prstGeom prst="line">
            <a:avLst/>
          </a:prstGeom>
          <a:ln>
            <a:solidFill>
              <a:srgbClr val="6BD4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12693" y="422193"/>
            <a:ext cx="787965" cy="519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CD916-19B6-0C42-9A31-7AE245FA3637}" type="slidenum">
              <a:rPr lang="it-IT" smtClean="0">
                <a:latin typeface="Calibri"/>
              </a:rPr>
              <a:pPr/>
              <a:t>‹N›</a:t>
            </a:fld>
            <a:endParaRPr lang="it-IT" dirty="0"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23087" y="9175466"/>
            <a:ext cx="2156634" cy="5192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it-IT">
                <a:latin typeface="Calibri"/>
              </a:rPr>
              <a:t>14 May 2018</a:t>
            </a:r>
            <a:endParaRPr lang="it-IT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6085" y="9175466"/>
            <a:ext cx="8468948" cy="5192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it-IT">
                <a:solidFill>
                  <a:prstClr val="white"/>
                </a:solidFill>
                <a:latin typeface="Calibri"/>
              </a:rPr>
              <a:t>EACO E-waste workshop - Kigali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44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3537" y="5237163"/>
            <a:ext cx="10917237" cy="2967602"/>
          </a:xfrm>
        </p:spPr>
        <p:txBody>
          <a:bodyPr anchor="t">
            <a:normAutofit/>
          </a:bodyPr>
          <a:lstStyle>
            <a:lvl1pPr algn="l">
              <a:defRPr sz="2400" b="1" cap="none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33537" y="3724275"/>
            <a:ext cx="10917237" cy="100806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900">
                <a:solidFill>
                  <a:schemeClr val="bg1"/>
                </a:solidFill>
              </a:defRPr>
            </a:lvl1pPr>
            <a:lvl2pPr marL="64948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898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84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79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74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69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64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59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018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0526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12" name="Rectangle 9"/>
          <p:cNvSpPr/>
          <p:nvPr userDrawn="1"/>
        </p:nvSpPr>
        <p:spPr>
          <a:xfrm flipV="1">
            <a:off x="1012201" y="9061837"/>
            <a:ext cx="11583255" cy="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4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9"/>
          <p:cNvSpPr/>
          <p:nvPr userDrawn="1"/>
        </p:nvSpPr>
        <p:spPr>
          <a:xfrm>
            <a:off x="1" y="9061837"/>
            <a:ext cx="12590431" cy="691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413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" name="Connettore 1 13"/>
          <p:cNvCxnSpPr/>
          <p:nvPr userDrawn="1"/>
        </p:nvCxnSpPr>
        <p:spPr>
          <a:xfrm flipH="1">
            <a:off x="0" y="8982437"/>
            <a:ext cx="12590433" cy="0"/>
          </a:xfrm>
          <a:prstGeom prst="line">
            <a:avLst/>
          </a:prstGeom>
          <a:ln>
            <a:solidFill>
              <a:srgbClr val="6BD4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12693" y="422193"/>
            <a:ext cx="787965" cy="519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CD916-19B6-0C42-9A31-7AE245FA3637}" type="slidenum">
              <a:rPr lang="it-IT" smtClean="0">
                <a:latin typeface="Calibri"/>
              </a:rPr>
              <a:pPr/>
              <a:t>‹N›</a:t>
            </a:fld>
            <a:endParaRPr lang="it-IT" dirty="0"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23087" y="9175466"/>
            <a:ext cx="2156634" cy="5192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it-IT">
                <a:latin typeface="Calibri"/>
              </a:rPr>
              <a:t>14 May 2018</a:t>
            </a:r>
            <a:endParaRPr lang="it-IT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6085" y="9175466"/>
            <a:ext cx="8468948" cy="5192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it-IT">
                <a:solidFill>
                  <a:prstClr val="white"/>
                </a:solidFill>
                <a:latin typeface="Calibri"/>
              </a:rPr>
              <a:t>EACO E-waste workshop - Kigali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93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78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151"/>
            </a:lvl1pPr>
            <a:lvl2pPr marL="600212" indent="0" algn="ctr">
              <a:buNone/>
              <a:defRPr sz="2626"/>
            </a:lvl2pPr>
            <a:lvl3pPr marL="1200424" indent="0" algn="ctr">
              <a:buNone/>
              <a:defRPr sz="2363"/>
            </a:lvl3pPr>
            <a:lvl4pPr marL="1800636" indent="0" algn="ctr">
              <a:buNone/>
              <a:defRPr sz="2100"/>
            </a:lvl4pPr>
            <a:lvl5pPr marL="2400849" indent="0" algn="ctr">
              <a:buNone/>
              <a:defRPr sz="2100"/>
            </a:lvl5pPr>
            <a:lvl6pPr marL="3001061" indent="0" algn="ctr">
              <a:buNone/>
              <a:defRPr sz="2100"/>
            </a:lvl6pPr>
            <a:lvl7pPr marL="3601273" indent="0" algn="ctr">
              <a:buNone/>
              <a:defRPr sz="2100"/>
            </a:lvl7pPr>
            <a:lvl8pPr marL="4201485" indent="0" algn="ctr">
              <a:buNone/>
              <a:defRPr sz="2100"/>
            </a:lvl8pPr>
            <a:lvl9pPr marL="4801697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8" y="2431631"/>
            <a:ext cx="11216640" cy="4057226"/>
          </a:xfrm>
        </p:spPr>
        <p:txBody>
          <a:bodyPr anchor="b"/>
          <a:lstStyle>
            <a:lvl1pPr>
              <a:defRPr sz="78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8" y="6527240"/>
            <a:ext cx="11216640" cy="2133599"/>
          </a:xfrm>
        </p:spPr>
        <p:txBody>
          <a:bodyPr/>
          <a:lstStyle>
            <a:lvl1pPr marL="0" indent="0">
              <a:buNone/>
              <a:defRPr sz="3151">
                <a:solidFill>
                  <a:schemeClr val="tx1"/>
                </a:solidFill>
              </a:defRPr>
            </a:lvl1pPr>
            <a:lvl2pPr marL="600212" indent="0">
              <a:buNone/>
              <a:defRPr sz="2626">
                <a:solidFill>
                  <a:schemeClr val="tx1">
                    <a:tint val="75000"/>
                  </a:schemeClr>
                </a:solidFill>
              </a:defRPr>
            </a:lvl2pPr>
            <a:lvl3pPr marL="1200424" indent="0">
              <a:buNone/>
              <a:defRPr sz="2363">
                <a:solidFill>
                  <a:schemeClr val="tx1">
                    <a:tint val="75000"/>
                  </a:schemeClr>
                </a:solidFill>
              </a:defRPr>
            </a:lvl3pPr>
            <a:lvl4pPr marL="18006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008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010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0127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014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0169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1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1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5" y="519293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40" cy="1171786"/>
          </a:xfrm>
        </p:spPr>
        <p:txBody>
          <a:bodyPr anchor="b"/>
          <a:lstStyle>
            <a:lvl1pPr marL="0" indent="0">
              <a:buNone/>
              <a:defRPr sz="3151" b="1"/>
            </a:lvl1pPr>
            <a:lvl2pPr marL="600212" indent="0">
              <a:buNone/>
              <a:defRPr sz="2626" b="1"/>
            </a:lvl2pPr>
            <a:lvl3pPr marL="1200424" indent="0">
              <a:buNone/>
              <a:defRPr sz="2363" b="1"/>
            </a:lvl3pPr>
            <a:lvl4pPr marL="1800636" indent="0">
              <a:buNone/>
              <a:defRPr sz="2100" b="1"/>
            </a:lvl4pPr>
            <a:lvl5pPr marL="2400849" indent="0">
              <a:buNone/>
              <a:defRPr sz="2100" b="1"/>
            </a:lvl5pPr>
            <a:lvl6pPr marL="3001061" indent="0">
              <a:buNone/>
              <a:defRPr sz="2100" b="1"/>
            </a:lvl6pPr>
            <a:lvl7pPr marL="3601273" indent="0">
              <a:buNone/>
              <a:defRPr sz="2100" b="1"/>
            </a:lvl7pPr>
            <a:lvl8pPr marL="4201485" indent="0">
              <a:buNone/>
              <a:defRPr sz="2100" b="1"/>
            </a:lvl8pPr>
            <a:lvl9pPr marL="48016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40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3151" b="1"/>
            </a:lvl1pPr>
            <a:lvl2pPr marL="600212" indent="0">
              <a:buNone/>
              <a:defRPr sz="2626" b="1"/>
            </a:lvl2pPr>
            <a:lvl3pPr marL="1200424" indent="0">
              <a:buNone/>
              <a:defRPr sz="2363" b="1"/>
            </a:lvl3pPr>
            <a:lvl4pPr marL="1800636" indent="0">
              <a:buNone/>
              <a:defRPr sz="2100" b="1"/>
            </a:lvl4pPr>
            <a:lvl5pPr marL="2400849" indent="0">
              <a:buNone/>
              <a:defRPr sz="2100" b="1"/>
            </a:lvl5pPr>
            <a:lvl6pPr marL="3001061" indent="0">
              <a:buNone/>
              <a:defRPr sz="2100" b="1"/>
            </a:lvl6pPr>
            <a:lvl7pPr marL="3601273" indent="0">
              <a:buNone/>
              <a:defRPr sz="2100" b="1"/>
            </a:lvl7pPr>
            <a:lvl8pPr marL="4201485" indent="0">
              <a:buNone/>
              <a:defRPr sz="2100" b="1"/>
            </a:lvl8pPr>
            <a:lvl9pPr marL="48016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3537" y="5237163"/>
            <a:ext cx="10917237" cy="2967602"/>
          </a:xfrm>
        </p:spPr>
        <p:txBody>
          <a:bodyPr anchor="t">
            <a:normAutofit/>
          </a:bodyPr>
          <a:lstStyle>
            <a:lvl1pPr algn="l">
              <a:defRPr sz="2400" b="1" cap="none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33537" y="3724275"/>
            <a:ext cx="10917237" cy="100806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1pPr>
            <a:lvl2pPr marL="64948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898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84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79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74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69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64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59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6114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5" y="650240"/>
            <a:ext cx="4194387" cy="2275840"/>
          </a:xfrm>
        </p:spPr>
        <p:txBody>
          <a:bodyPr anchor="b"/>
          <a:lstStyle>
            <a:lvl1pPr>
              <a:defRPr sz="42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1"/>
            <a:ext cx="6583681" cy="6931378"/>
          </a:xfrm>
        </p:spPr>
        <p:txBody>
          <a:bodyPr/>
          <a:lstStyle>
            <a:lvl1pPr>
              <a:defRPr sz="4201"/>
            </a:lvl1pPr>
            <a:lvl2pPr>
              <a:defRPr sz="3676"/>
            </a:lvl2pPr>
            <a:lvl3pPr>
              <a:defRPr sz="3151"/>
            </a:lvl3pPr>
            <a:lvl4pPr>
              <a:defRPr sz="2626"/>
            </a:lvl4pPr>
            <a:lvl5pPr>
              <a:defRPr sz="2626"/>
            </a:lvl5pPr>
            <a:lvl6pPr>
              <a:defRPr sz="2626"/>
            </a:lvl6pPr>
            <a:lvl7pPr>
              <a:defRPr sz="2626"/>
            </a:lvl7pPr>
            <a:lvl8pPr>
              <a:defRPr sz="2626"/>
            </a:lvl8pPr>
            <a:lvl9pPr>
              <a:defRPr sz="26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5" y="2926080"/>
            <a:ext cx="4194387" cy="5420925"/>
          </a:xfrm>
        </p:spPr>
        <p:txBody>
          <a:bodyPr/>
          <a:lstStyle>
            <a:lvl1pPr marL="0" indent="0">
              <a:buNone/>
              <a:defRPr sz="2100"/>
            </a:lvl1pPr>
            <a:lvl2pPr marL="600212" indent="0">
              <a:buNone/>
              <a:defRPr sz="1838"/>
            </a:lvl2pPr>
            <a:lvl3pPr marL="1200424" indent="0">
              <a:buNone/>
              <a:defRPr sz="1575"/>
            </a:lvl3pPr>
            <a:lvl4pPr marL="1800636" indent="0">
              <a:buNone/>
              <a:defRPr sz="1313"/>
            </a:lvl4pPr>
            <a:lvl5pPr marL="2400849" indent="0">
              <a:buNone/>
              <a:defRPr sz="1313"/>
            </a:lvl5pPr>
            <a:lvl6pPr marL="3001061" indent="0">
              <a:buNone/>
              <a:defRPr sz="1313"/>
            </a:lvl6pPr>
            <a:lvl7pPr marL="3601273" indent="0">
              <a:buNone/>
              <a:defRPr sz="1313"/>
            </a:lvl7pPr>
            <a:lvl8pPr marL="4201485" indent="0">
              <a:buNone/>
              <a:defRPr sz="1313"/>
            </a:lvl8pPr>
            <a:lvl9pPr marL="4801697" indent="0">
              <a:buNone/>
              <a:defRPr sz="13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5" y="650240"/>
            <a:ext cx="4194387" cy="2275840"/>
          </a:xfrm>
        </p:spPr>
        <p:txBody>
          <a:bodyPr anchor="b"/>
          <a:lstStyle>
            <a:lvl1pPr>
              <a:defRPr sz="42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1"/>
            <a:ext cx="6583681" cy="6931378"/>
          </a:xfrm>
        </p:spPr>
        <p:txBody>
          <a:bodyPr anchor="t"/>
          <a:lstStyle>
            <a:lvl1pPr marL="0" indent="0">
              <a:buNone/>
              <a:defRPr sz="4201"/>
            </a:lvl1pPr>
            <a:lvl2pPr marL="600212" indent="0">
              <a:buNone/>
              <a:defRPr sz="3676"/>
            </a:lvl2pPr>
            <a:lvl3pPr marL="1200424" indent="0">
              <a:buNone/>
              <a:defRPr sz="3151"/>
            </a:lvl3pPr>
            <a:lvl4pPr marL="1800636" indent="0">
              <a:buNone/>
              <a:defRPr sz="2626"/>
            </a:lvl4pPr>
            <a:lvl5pPr marL="2400849" indent="0">
              <a:buNone/>
              <a:defRPr sz="2626"/>
            </a:lvl5pPr>
            <a:lvl6pPr marL="3001061" indent="0">
              <a:buNone/>
              <a:defRPr sz="2626"/>
            </a:lvl6pPr>
            <a:lvl7pPr marL="3601273" indent="0">
              <a:buNone/>
              <a:defRPr sz="2626"/>
            </a:lvl7pPr>
            <a:lvl8pPr marL="4201485" indent="0">
              <a:buNone/>
              <a:defRPr sz="2626"/>
            </a:lvl8pPr>
            <a:lvl9pPr marL="4801697" indent="0">
              <a:buNone/>
              <a:defRPr sz="2626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5" y="2926080"/>
            <a:ext cx="4194387" cy="5420925"/>
          </a:xfrm>
        </p:spPr>
        <p:txBody>
          <a:bodyPr/>
          <a:lstStyle>
            <a:lvl1pPr marL="0" indent="0">
              <a:buNone/>
              <a:defRPr sz="2100"/>
            </a:lvl1pPr>
            <a:lvl2pPr marL="600212" indent="0">
              <a:buNone/>
              <a:defRPr sz="1838"/>
            </a:lvl2pPr>
            <a:lvl3pPr marL="1200424" indent="0">
              <a:buNone/>
              <a:defRPr sz="1575"/>
            </a:lvl3pPr>
            <a:lvl4pPr marL="1800636" indent="0">
              <a:buNone/>
              <a:defRPr sz="1313"/>
            </a:lvl4pPr>
            <a:lvl5pPr marL="2400849" indent="0">
              <a:buNone/>
              <a:defRPr sz="1313"/>
            </a:lvl5pPr>
            <a:lvl6pPr marL="3001061" indent="0">
              <a:buNone/>
              <a:defRPr sz="1313"/>
            </a:lvl6pPr>
            <a:lvl7pPr marL="3601273" indent="0">
              <a:buNone/>
              <a:defRPr sz="1313"/>
            </a:lvl7pPr>
            <a:lvl8pPr marL="4201485" indent="0">
              <a:buNone/>
              <a:defRPr sz="1313"/>
            </a:lvl8pPr>
            <a:lvl9pPr marL="4801697" indent="0">
              <a:buNone/>
              <a:defRPr sz="13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3890" y="268293"/>
            <a:ext cx="10657184" cy="115252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60024" y="1636440"/>
            <a:ext cx="12190775" cy="7076326"/>
          </a:xfrm>
          <a:prstGeom prst="rect">
            <a:avLst/>
          </a:prstGeom>
        </p:spPr>
        <p:txBody>
          <a:bodyPr/>
          <a:lstStyle>
            <a:lvl1pPr marL="342515" indent="-342515">
              <a:spcAft>
                <a:spcPts val="600"/>
              </a:spcAft>
              <a:buFont typeface="Arial" panose="020B0604020202020204" pitchFamily="34" charset="0"/>
              <a:buChar char="•"/>
              <a:defRPr sz="3100"/>
            </a:lvl1pPr>
            <a:lvl3pPr marL="707615" indent="-342900">
              <a:buFont typeface="Arial" charset="0"/>
              <a:buChar char="•"/>
              <a:defRPr/>
            </a:lvl3pPr>
            <a:lvl4pPr>
              <a:defRPr sz="2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2"/>
            <a:r>
              <a:rPr lang="fr-FR" dirty="0"/>
              <a:t>Deuxième niveau</a:t>
            </a:r>
          </a:p>
          <a:p>
            <a:pPr lvl="3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9872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3890" y="268288"/>
            <a:ext cx="10656908" cy="115252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60024" y="1636440"/>
            <a:ext cx="12190775" cy="70763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2"/>
            <a:r>
              <a:rPr lang="fr-FR" dirty="0"/>
              <a:t>Deuxième niveau</a:t>
            </a:r>
          </a:p>
          <a:p>
            <a:pPr lvl="3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3972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24" y="1492251"/>
            <a:ext cx="12190775" cy="115252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744" y="2687639"/>
            <a:ext cx="5940001" cy="60251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610774" y="2687639"/>
            <a:ext cx="5940002" cy="60251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3017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24" y="1492251"/>
            <a:ext cx="12190775" cy="1152523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687639"/>
            <a:ext cx="5943601" cy="6477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649488" indent="0">
              <a:buNone/>
              <a:defRPr sz="2900" b="1"/>
            </a:lvl2pPr>
            <a:lvl3pPr marL="1298986" indent="0">
              <a:buNone/>
              <a:defRPr sz="2600" b="1"/>
            </a:lvl3pPr>
            <a:lvl4pPr marL="1948486" indent="0">
              <a:buNone/>
              <a:defRPr sz="2300" b="1"/>
            </a:lvl4pPr>
            <a:lvl5pPr marL="2597975" indent="0">
              <a:buNone/>
              <a:defRPr sz="2300" b="1"/>
            </a:lvl5pPr>
            <a:lvl6pPr marL="3247470" indent="0">
              <a:buNone/>
              <a:defRPr sz="2300" b="1"/>
            </a:lvl6pPr>
            <a:lvl7pPr marL="3896968" indent="0">
              <a:buNone/>
              <a:defRPr sz="2300" b="1"/>
            </a:lvl7pPr>
            <a:lvl8pPr marL="4546455" indent="0">
              <a:buNone/>
              <a:defRPr sz="2300" b="1"/>
            </a:lvl8pPr>
            <a:lvl9pPr marL="5195956" indent="0">
              <a:buNone/>
              <a:defRPr sz="23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1000" y="3364632"/>
            <a:ext cx="5943601" cy="53481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6259" y="2687668"/>
            <a:ext cx="5944516" cy="6480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649488" indent="0">
              <a:buNone/>
              <a:defRPr sz="2900" b="1"/>
            </a:lvl2pPr>
            <a:lvl3pPr marL="1298986" indent="0">
              <a:buNone/>
              <a:defRPr sz="2600" b="1"/>
            </a:lvl3pPr>
            <a:lvl4pPr marL="1948486" indent="0">
              <a:buNone/>
              <a:defRPr sz="2300" b="1"/>
            </a:lvl4pPr>
            <a:lvl5pPr marL="2597975" indent="0">
              <a:buNone/>
              <a:defRPr sz="2300" b="1"/>
            </a:lvl5pPr>
            <a:lvl6pPr marL="3247470" indent="0">
              <a:buNone/>
              <a:defRPr sz="2300" b="1"/>
            </a:lvl6pPr>
            <a:lvl7pPr marL="3896968" indent="0">
              <a:buNone/>
              <a:defRPr sz="2300" b="1"/>
            </a:lvl7pPr>
            <a:lvl8pPr marL="4546455" indent="0">
              <a:buNone/>
              <a:defRPr sz="2300" b="1"/>
            </a:lvl8pPr>
            <a:lvl9pPr marL="5195956" indent="0">
              <a:buNone/>
              <a:defRPr sz="23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6259" y="3364632"/>
            <a:ext cx="5944516" cy="53481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461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264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0382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lay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540" y="1424977"/>
            <a:ext cx="8633742" cy="72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2185" y="708801"/>
            <a:ext cx="9114613" cy="614116"/>
          </a:xfrm>
          <a:prstGeom prst="rect">
            <a:avLst/>
          </a:prstGeom>
        </p:spPr>
        <p:txBody>
          <a:bodyPr/>
          <a:lstStyle>
            <a:lvl1pPr>
              <a:defRPr sz="3413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pic>
        <p:nvPicPr>
          <p:cNvPr id="2051" name="Picture 3" descr="D:\Users\agerlach\Desktop\step folien\bilder\arrow_headline_gree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1" y="811214"/>
            <a:ext cx="284480" cy="392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460129" y="1804459"/>
            <a:ext cx="11982131" cy="7271208"/>
          </a:xfrm>
          <a:prstGeom prst="rect">
            <a:avLst/>
          </a:prstGeom>
        </p:spPr>
        <p:txBody>
          <a:bodyPr/>
          <a:lstStyle>
            <a:lvl1pPr>
              <a:defRPr sz="2276" baseline="0">
                <a:latin typeface="Arial" pitchFamily="34" charset="0"/>
                <a:cs typeface="Arial" pitchFamily="34" charset="0"/>
              </a:defRPr>
            </a:lvl1pPr>
            <a:lvl2pPr marL="1056623" indent="-406394">
              <a:buFontTx/>
              <a:buBlip>
                <a:blip r:embed="rId4"/>
              </a:buBlip>
              <a:defRPr/>
            </a:lvl2pPr>
            <a:lvl3pPr marL="1625575" indent="-325115">
              <a:buFontTx/>
              <a:buBlip>
                <a:blip r:embed="rId4"/>
              </a:buBlip>
              <a:defRPr/>
            </a:lvl3pPr>
            <a:lvl4pPr marL="2275804" indent="-325115">
              <a:buFontTx/>
              <a:buBlip>
                <a:blip r:embed="rId4"/>
              </a:buBlip>
              <a:defRPr/>
            </a:lvl4pPr>
            <a:lvl5pPr marL="2926034" indent="-325115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-11867" y="9349245"/>
            <a:ext cx="13016667" cy="4096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413" dirty="0"/>
              <a:t>        </a:t>
            </a:r>
          </a:p>
        </p:txBody>
      </p:sp>
      <p:pic>
        <p:nvPicPr>
          <p:cNvPr id="2053" name="Picture 5" descr="D:\Users\agerlach\Desktop\step folien\bilder\arrow_grey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67" y="9371188"/>
            <a:ext cx="189653" cy="365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62541" y="9349490"/>
            <a:ext cx="9216249" cy="365760"/>
          </a:xfrm>
          <a:prstGeom prst="rect">
            <a:avLst/>
          </a:prstGeom>
        </p:spPr>
        <p:txBody>
          <a:bodyPr/>
          <a:lstStyle>
            <a:lvl1pPr marL="0" marR="0" indent="0" algn="l" defTabSz="13004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07" baseline="0">
                <a:solidFill>
                  <a:srgbClr val="DEDED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EWAM, Moscow, May 2017</a:t>
            </a:r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10926404" y="9349245"/>
            <a:ext cx="2027914" cy="409646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rgbClr val="DEDED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Page </a:t>
            </a:r>
            <a:fld id="{6ABC29B8-BA9C-4029-B8C9-2719D9B2E90E}" type="slidenum">
              <a:rPr lang="de-DE" smtClean="0"/>
              <a:pPr/>
              <a:t>‹N›</a:t>
            </a:fld>
            <a:r>
              <a:rPr lang="de-DE" dirty="0"/>
              <a:t> 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48" y="295002"/>
            <a:ext cx="3241550" cy="142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3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109914" y="195887"/>
            <a:ext cx="10440885" cy="115252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noProof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0241" y="9040173"/>
            <a:ext cx="2035736" cy="519289"/>
          </a:xfrm>
          <a:prstGeom prst="rect">
            <a:avLst/>
          </a:prstGeom>
        </p:spPr>
        <p:txBody>
          <a:bodyPr vert="horz" lIns="129898" tIns="64950" rIns="129898" bIns="6495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noProof="0"/>
              <a:t>14 May 2018</a:t>
            </a:r>
            <a:endParaRPr lang="en-US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02000" y="9040173"/>
            <a:ext cx="8496943" cy="519289"/>
          </a:xfrm>
          <a:prstGeom prst="rect">
            <a:avLst/>
          </a:prstGeom>
        </p:spPr>
        <p:txBody>
          <a:bodyPr vert="horz" lIns="129898" tIns="64950" rIns="129898" bIns="6495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/>
              <a:t>EACO E-waste workshop - Kigali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42960" y="9040173"/>
            <a:ext cx="811601" cy="519289"/>
          </a:xfrm>
          <a:prstGeom prst="rect">
            <a:avLst/>
          </a:prstGeom>
        </p:spPr>
        <p:txBody>
          <a:bodyPr vert="horz" lIns="129898" tIns="64950" rIns="129898" bIns="6495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B8E52-72F6-46DC-B11F-988C7A05229B}" type="slidenum">
              <a:rPr lang="en-US" noProof="0" smtClean="0"/>
              <a:t>‹N›</a:t>
            </a:fld>
            <a:endParaRPr lang="en-US" noProof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81726" y="1708449"/>
            <a:ext cx="12169057" cy="72008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Modifiez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268288"/>
            <a:ext cx="1261875" cy="5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3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88" r:id="rId3"/>
    <p:sldLayoutId id="2147483694" r:id="rId4"/>
    <p:sldLayoutId id="2147483690" r:id="rId5"/>
    <p:sldLayoutId id="2147483691" r:id="rId6"/>
    <p:sldLayoutId id="2147483692" r:id="rId7"/>
    <p:sldLayoutId id="2147483693" r:id="rId8"/>
    <p:sldLayoutId id="2147483705" r:id="rId9"/>
    <p:sldLayoutId id="2147483707" r:id="rId10"/>
  </p:sldLayoutIdLst>
  <p:hf hdr="0"/>
  <p:txStyles>
    <p:titleStyle>
      <a:lvl1pPr algn="r" defTabSz="1298986" rtl="0" eaLnBrk="1" latinLnBrk="0" hangingPunct="1">
        <a:spcBef>
          <a:spcPct val="0"/>
        </a:spcBef>
        <a:buNone/>
        <a:defRPr sz="39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98986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342515" indent="-342515" algn="l" defTabSz="1298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32802" indent="-168087" algn="l" defTabSz="1298986" rtl="0" eaLnBrk="1" latinLnBrk="0" hangingPunct="1">
        <a:spcBef>
          <a:spcPct val="20000"/>
        </a:spcBef>
        <a:buFont typeface="Arial" panose="020B0604020202020204" pitchFamily="34" charset="0"/>
        <a:buChar char="-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715149" indent="-182350" algn="l" defTabSz="12989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08804" indent="0" algn="l" defTabSz="1298986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3572221" indent="-324745" algn="l" defTabSz="1298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21711" indent="-324745" algn="l" defTabSz="1298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71211" indent="-324745" algn="l" defTabSz="1298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20699" indent="-324745" algn="l" defTabSz="1298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488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986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486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975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470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6968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455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5956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0024" y="1492280"/>
            <a:ext cx="12190775" cy="11525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0240" y="9040173"/>
            <a:ext cx="3034453" cy="519289"/>
          </a:xfrm>
          <a:prstGeom prst="rect">
            <a:avLst/>
          </a:prstGeom>
        </p:spPr>
        <p:txBody>
          <a:bodyPr vert="horz" lIns="129898" tIns="64950" rIns="129898" bIns="6495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14 May 2018</a:t>
            </a:r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43309" y="9040173"/>
            <a:ext cx="4118187" cy="519289"/>
          </a:xfrm>
          <a:prstGeom prst="rect">
            <a:avLst/>
          </a:prstGeom>
        </p:spPr>
        <p:txBody>
          <a:bodyPr vert="horz" lIns="129898" tIns="64950" rIns="129898" bIns="6495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/>
              <a:t>EACO E-waste workshop - Kigali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320108" y="9040173"/>
            <a:ext cx="3034453" cy="519289"/>
          </a:xfrm>
          <a:prstGeom prst="rect">
            <a:avLst/>
          </a:prstGeom>
        </p:spPr>
        <p:txBody>
          <a:bodyPr vert="horz" lIns="129898" tIns="64950" rIns="129898" bIns="6495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B8E52-72F6-46DC-B11F-988C7A05229B}" type="slidenum">
              <a:rPr lang="fr-CH" smtClean="0"/>
              <a:t>‹N›</a:t>
            </a:fld>
            <a:endParaRPr lang="fr-CH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81726" y="2687640"/>
            <a:ext cx="12169057" cy="62216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60000"/>
            <a:ext cx="1261875" cy="5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8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3" r:id="rId2"/>
    <p:sldLayoutId id="2147483720" r:id="rId3"/>
  </p:sldLayoutIdLst>
  <p:hf hdr="0"/>
  <p:txStyles>
    <p:titleStyle>
      <a:lvl1pPr algn="l" defTabSz="1298986" rtl="0" eaLnBrk="1" latinLnBrk="0" hangingPunct="1">
        <a:spcBef>
          <a:spcPct val="0"/>
        </a:spcBef>
        <a:buNone/>
        <a:defRPr sz="390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98986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342515" indent="-342515" algn="l" defTabSz="1298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532802" indent="-168087" algn="l" defTabSz="1298986" rtl="0" eaLnBrk="1" latinLnBrk="0" hangingPunct="1">
        <a:spcBef>
          <a:spcPct val="20000"/>
        </a:spcBef>
        <a:buFont typeface="Arial" panose="020B0604020202020204" pitchFamily="34" charset="0"/>
        <a:buChar char="-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715149" indent="-182350" algn="l" defTabSz="12989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708804" indent="0" algn="l" defTabSz="1298986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3572221" indent="-324745" algn="l" defTabSz="1298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21711" indent="-324745" algn="l" defTabSz="1298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71211" indent="-324745" algn="l" defTabSz="1298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20699" indent="-324745" algn="l" defTabSz="1298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488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986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486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975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470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6968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455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5956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1" y="519293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1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1" y="9040146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  <a:ea typeface=""/>
                <a:cs typeface=""/>
              </a:rPr>
              <a:t>14 May 2018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1" y="9040146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"/>
                <a:cs typeface=""/>
              </a:rPr>
              <a:t>EACO E-waste workshop - Kigali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1" y="9040146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8998"/>
            <a:fld id="{E2EB8E52-72F6-46DC-B11F-988C7A05229B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 defTabSz="358998"/>
              <a:t>‹N›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4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1200424" rtl="0" eaLnBrk="1" latinLnBrk="0" hangingPunct="1">
        <a:lnSpc>
          <a:spcPct val="90000"/>
        </a:lnSpc>
        <a:spcBef>
          <a:spcPct val="0"/>
        </a:spcBef>
        <a:buNone/>
        <a:defRPr sz="57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106" indent="-300106" algn="l" defTabSz="1200424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3676" kern="1200">
          <a:solidFill>
            <a:schemeClr val="tx1"/>
          </a:solidFill>
          <a:latin typeface="+mn-lt"/>
          <a:ea typeface="+mn-ea"/>
          <a:cs typeface="+mn-cs"/>
        </a:defRPr>
      </a:lvl1pPr>
      <a:lvl2pPr marL="900318" indent="-300106" algn="l" defTabSz="1200424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3151" kern="1200">
          <a:solidFill>
            <a:schemeClr val="tx1"/>
          </a:solidFill>
          <a:latin typeface="+mn-lt"/>
          <a:ea typeface="+mn-ea"/>
          <a:cs typeface="+mn-cs"/>
        </a:defRPr>
      </a:lvl2pPr>
      <a:lvl3pPr marL="1500530" indent="-300106" algn="l" defTabSz="1200424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626" kern="1200">
          <a:solidFill>
            <a:schemeClr val="tx1"/>
          </a:solidFill>
          <a:latin typeface="+mn-lt"/>
          <a:ea typeface="+mn-ea"/>
          <a:cs typeface="+mn-cs"/>
        </a:defRPr>
      </a:lvl3pPr>
      <a:lvl4pPr marL="2100743" indent="-300106" algn="l" defTabSz="1200424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4pPr>
      <a:lvl5pPr marL="2700955" indent="-300106" algn="l" defTabSz="1200424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5pPr>
      <a:lvl6pPr marL="3301167" indent="-300106" algn="l" defTabSz="1200424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indent="-300106" algn="l" defTabSz="1200424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7pPr>
      <a:lvl8pPr marL="4501591" indent="-300106" algn="l" defTabSz="1200424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8pPr>
      <a:lvl9pPr marL="5101803" indent="-300106" algn="l" defTabSz="1200424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0424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1pPr>
      <a:lvl2pPr marL="600212" algn="l" defTabSz="1200424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2pPr>
      <a:lvl3pPr marL="1200424" algn="l" defTabSz="1200424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3pPr>
      <a:lvl4pPr marL="1800636" algn="l" defTabSz="1200424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4pPr>
      <a:lvl5pPr marL="2400849" algn="l" defTabSz="1200424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5pPr>
      <a:lvl6pPr marL="3001061" algn="l" defTabSz="1200424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6pPr>
      <a:lvl7pPr marL="3601273" algn="l" defTabSz="1200424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7pPr>
      <a:lvl8pPr marL="4201485" algn="l" defTabSz="1200424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8pPr>
      <a:lvl9pPr marL="4801697" algn="l" defTabSz="1200424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7.tiff"/><Relationship Id="rId3" Type="http://schemas.openxmlformats.org/officeDocument/2006/relationships/image" Target="../media/image28.png"/><Relationship Id="rId7" Type="http://schemas.openxmlformats.org/officeDocument/2006/relationships/image" Target="../media/image30.tiff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tiff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wmf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633537" y="7325077"/>
            <a:ext cx="10917237" cy="694555"/>
          </a:xfrm>
        </p:spPr>
        <p:txBody>
          <a:bodyPr/>
          <a:lstStyle/>
          <a:p>
            <a:r>
              <a:rPr lang="en-GB" dirty="0"/>
              <a:t>Federico Magalini – Managing Director </a:t>
            </a:r>
            <a:r>
              <a:rPr lang="en-GB" dirty="0" err="1"/>
              <a:t>Sofies</a:t>
            </a:r>
            <a:r>
              <a:rPr lang="en-GB" dirty="0"/>
              <a:t> UK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633540" y="3683272"/>
            <a:ext cx="10917237" cy="3425776"/>
          </a:xfrm>
        </p:spPr>
        <p:txBody>
          <a:bodyPr/>
          <a:lstStyle/>
          <a:p>
            <a:r>
              <a:rPr lang="en-GB" dirty="0"/>
              <a:t>Global Policies and Regulations for  E-waste management </a:t>
            </a:r>
          </a:p>
        </p:txBody>
      </p:sp>
    </p:spTree>
    <p:extLst>
      <p:ext uri="{BB962C8B-B14F-4D97-AF65-F5344CB8AC3E}">
        <p14:creationId xmlns:p14="http://schemas.microsoft.com/office/powerpoint/2010/main" val="2438721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Background </a:t>
            </a:r>
            <a:r>
              <a:rPr lang="en-GB" dirty="0" err="1"/>
              <a:t>Sofies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591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 d’écran 2017-08-21 à 15.55.54.pn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83" y="2025229"/>
            <a:ext cx="12287869" cy="62189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98147" y="2448608"/>
            <a:ext cx="2600053" cy="2600053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6343" fontAlgn="auto" hangingPunct="1">
              <a:spcBef>
                <a:spcPts val="0"/>
              </a:spcBef>
              <a:spcAft>
                <a:spcPts val="0"/>
              </a:spcAft>
            </a:pPr>
            <a:endParaRPr lang="en-US" sz="2079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4818" y="1697680"/>
            <a:ext cx="1871025" cy="2031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452" b="1" dirty="0">
                <a:solidFill>
                  <a:srgbClr val="5B9BD5">
                    <a:lumMod val="50000"/>
                  </a:srgbClr>
                </a:solidFill>
                <a:latin typeface="Arial"/>
                <a:ea typeface="Arial Narrow" charset="0"/>
                <a:cs typeface="Arial"/>
              </a:rPr>
              <a:t>35</a:t>
            </a:r>
            <a:r>
              <a:rPr lang="en-US" sz="9452" b="1" dirty="0">
                <a:solidFill>
                  <a:srgbClr val="44546A">
                    <a:lumMod val="75000"/>
                  </a:srgbClr>
                </a:solidFill>
                <a:latin typeface="Arial"/>
                <a:ea typeface="Arial Narrow" charset="0"/>
                <a:cs typeface="Arial"/>
              </a:rPr>
              <a:t> </a:t>
            </a:r>
          </a:p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151" dirty="0">
                <a:solidFill>
                  <a:srgbClr val="5B9BD5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Employees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1018" y="2939286"/>
            <a:ext cx="2229265" cy="1425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301" dirty="0">
                <a:solidFill>
                  <a:prstClr val="white"/>
                </a:solidFill>
                <a:latin typeface="Arial"/>
                <a:ea typeface="Arial Narrow" charset="0"/>
                <a:cs typeface="Arial"/>
              </a:rPr>
              <a:t>500</a:t>
            </a:r>
            <a:r>
              <a:rPr lang="en-US" sz="6301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+</a:t>
            </a:r>
          </a:p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363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Projects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7327" y="5858874"/>
            <a:ext cx="3554178" cy="2799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2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Arial Narrow" charset="0"/>
                <a:cs typeface="Arial"/>
              </a:rPr>
              <a:t>5</a:t>
            </a:r>
            <a:endParaRPr lang="en-US" sz="10502" b="1" dirty="0">
              <a:solidFill>
                <a:srgbClr val="5B9BD5">
                  <a:lumMod val="50000"/>
                </a:srgbClr>
              </a:solidFill>
              <a:latin typeface="Arial"/>
              <a:ea typeface="Arial Narrow" charset="0"/>
              <a:cs typeface="Arial"/>
            </a:endParaRPr>
          </a:p>
          <a:p>
            <a:pPr algn="ctr"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363" b="1" dirty="0">
                <a:solidFill>
                  <a:srgbClr val="5B9BD5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Offices:</a:t>
            </a:r>
          </a:p>
          <a:p>
            <a:pPr algn="ctr"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363" dirty="0">
                <a:solidFill>
                  <a:srgbClr val="5B9BD5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Bangalore | Geneva | London  </a:t>
            </a:r>
          </a:p>
          <a:p>
            <a:pPr algn="ctr"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363" dirty="0">
                <a:solidFill>
                  <a:srgbClr val="5B9BD5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Paris | Zurich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14944" y="3716396"/>
            <a:ext cx="2639468" cy="215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301" b="1" u="sng" dirty="0">
                <a:solidFill>
                  <a:srgbClr val="5B9BD5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100</a:t>
            </a:r>
          </a:p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363" dirty="0">
                <a:solidFill>
                  <a:srgbClr val="5B9BD5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External </a:t>
            </a:r>
          </a:p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363" dirty="0">
                <a:solidFill>
                  <a:srgbClr val="5B9BD5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technical and field experts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6280" y="5888151"/>
            <a:ext cx="1247457" cy="142558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301" b="1" dirty="0">
                <a:solidFill>
                  <a:srgbClr val="5B9BD5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40</a:t>
            </a:r>
          </a:p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363" dirty="0">
                <a:solidFill>
                  <a:srgbClr val="5B9BD5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Countries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8366" y="461039"/>
            <a:ext cx="1427480" cy="713741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967560" y="916513"/>
            <a:ext cx="10667655" cy="617674"/>
          </a:xfrm>
          <a:prstGeom prst="rect">
            <a:avLst/>
          </a:prstGeom>
        </p:spPr>
        <p:txBody>
          <a:bodyPr vert="horz" lIns="97536" tIns="48769" rIns="97536" bIns="4876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1" b="1" i="1" dirty="0">
                <a:solidFill>
                  <a:srgbClr val="44546A"/>
                </a:solidFill>
                <a:latin typeface="Arial Narrow" charset="0"/>
                <a:ea typeface="Arial Narrow" charset="0"/>
                <a:cs typeface="Arial Narrow" charset="0"/>
              </a:rPr>
              <a:t>Who are we?</a:t>
            </a:r>
          </a:p>
        </p:txBody>
      </p:sp>
      <p:sp>
        <p:nvSpPr>
          <p:cNvPr id="14" name="Chevron 13"/>
          <p:cNvSpPr/>
          <p:nvPr/>
        </p:nvSpPr>
        <p:spPr>
          <a:xfrm>
            <a:off x="245494" y="997668"/>
            <a:ext cx="663028" cy="663028"/>
          </a:xfrm>
          <a:prstGeom prst="chevron">
            <a:avLst/>
          </a:prstGeom>
          <a:solidFill>
            <a:srgbClr val="1144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endParaRPr lang="en-US" sz="1440">
              <a:solidFill>
                <a:prstClr val="white"/>
              </a:solidFill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</p:spTree>
    <p:extLst>
      <p:ext uri="{BB962C8B-B14F-4D97-AF65-F5344CB8AC3E}">
        <p14:creationId xmlns:p14="http://schemas.microsoft.com/office/powerpoint/2010/main" val="148895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605489" y="2317596"/>
            <a:ext cx="3818592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32" b="1" dirty="0">
                <a:solidFill>
                  <a:srgbClr val="25A9CB"/>
                </a:solidFill>
                <a:latin typeface="Arial Narrow" charset="0"/>
                <a:ea typeface="Arial Narrow" charset="0"/>
                <a:cs typeface="Arial Narrow" charset="0"/>
              </a:rPr>
              <a:t>Smart territories</a:t>
            </a:r>
          </a:p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32" b="1" dirty="0">
                <a:solidFill>
                  <a:prstClr val="white">
                    <a:lumMod val="50000"/>
                  </a:prstClr>
                </a:solidFill>
                <a:latin typeface="Arial Narrow" charset="0"/>
                <a:ea typeface="Arial Narrow" charset="0"/>
                <a:cs typeface="Arial Narrow" charset="0"/>
              </a:rPr>
              <a:t>Making territories more sustainable through systemic and integrated approaches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707354" y="2966610"/>
            <a:ext cx="5021657" cy="5117240"/>
            <a:chOff x="4116441" y="1814402"/>
            <a:chExt cx="3737811" cy="39303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796" b="84268" l="33600" r="64000">
                          <a14:foregroundMark x1="37200" y1="56781" x2="37200" y2="56781"/>
                          <a14:foregroundMark x1="46400" y1="71067" x2="46400" y2="71067"/>
                          <a14:foregroundMark x1="51300" y1="72152" x2="51300" y2="72152"/>
                          <a14:foregroundMark x1="50900" y1="69439" x2="50900" y2="69439"/>
                          <a14:foregroundMark x1="58400" y1="61302" x2="58400" y2="61302"/>
                          <a14:foregroundMark x1="60100" y1="55877" x2="60100" y2="55877"/>
                          <a14:foregroundMark x1="61100" y1="57685" x2="61100" y2="57685"/>
                          <a14:foregroundMark x1="59700" y1="40687" x2="59700" y2="40687"/>
                          <a14:foregroundMark x1="47800" y1="72333" x2="47800" y2="72333"/>
                          <a14:foregroundMark x1="39000" y1="64738" x2="39000" y2="64738"/>
                          <a14:foregroundMark x1="39200" y1="62206" x2="39200" y2="62206"/>
                          <a14:foregroundMark x1="47000" y1="84268" x2="47000" y2="84268"/>
                          <a14:foregroundMark x1="46500" y1="24955" x2="46500" y2="24955"/>
                          <a14:foregroundMark x1="50600" y1="25136" x2="50600" y2="25136"/>
                          <a14:foregroundMark x1="58500" y1="32550" x2="58500" y2="32550"/>
                          <a14:foregroundMark x1="58700" y1="64014" x2="58700" y2="640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3472" t="19755" r="35389" b="21034"/>
            <a:stretch/>
          </p:blipFill>
          <p:spPr>
            <a:xfrm>
              <a:off x="4116441" y="1814402"/>
              <a:ext cx="3737811" cy="3930317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Oval 5"/>
            <p:cNvSpPr/>
            <p:nvPr/>
          </p:nvSpPr>
          <p:spPr>
            <a:xfrm>
              <a:off x="4841928" y="2162694"/>
              <a:ext cx="762000" cy="7604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5A9CB">
                  <a:alpha val="8509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56343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44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852561" y="4632489"/>
              <a:ext cx="762000" cy="760412"/>
              <a:chOff x="4852561" y="4611223"/>
              <a:chExt cx="762000" cy="76041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852561" y="4611223"/>
                <a:ext cx="762000" cy="7604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alpha val="92157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56343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44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5" cstate="screen">
                <a:alphaModFix/>
                <a:grayscl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90" b="97549" l="2902" r="93080">
                            <a14:foregroundMark x1="47768" y1="22794" x2="47768" y2="22794"/>
                            <a14:foregroundMark x1="35491" y1="26961" x2="35491" y2="26961"/>
                            <a14:foregroundMark x1="29464" y1="35294" x2="29464" y2="35294"/>
                            <a14:foregroundMark x1="27455" y1="62500" x2="27455" y2="62500"/>
                            <a14:foregroundMark x1="47545" y1="41912" x2="47545" y2="41912"/>
                            <a14:foregroundMark x1="56473" y1="43137" x2="56473" y2="43137"/>
                            <a14:foregroundMark x1="63616" y1="59069" x2="63616" y2="59069"/>
                            <a14:foregroundMark x1="34821" y1="72549" x2="34821" y2="72549"/>
                            <a14:foregroundMark x1="47545" y1="76961" x2="47545" y2="76961"/>
                            <a14:foregroundMark x1="56250" y1="76716" x2="56250" y2="76716"/>
                            <a14:foregroundMark x1="59152" y1="82353" x2="59152" y2="82353"/>
                            <a14:foregroundMark x1="66295" y1="82353" x2="66295" y2="82353"/>
                            <a14:foregroundMark x1="66518" y1="90931" x2="66518" y2="90931"/>
                            <a14:foregroundMark x1="73438" y1="76225" x2="73438" y2="76225"/>
                            <a14:foregroundMark x1="74330" y1="82843" x2="74330" y2="82843"/>
                            <a14:foregroundMark x1="68527" y1="68137" x2="68527" y2="68137"/>
                            <a14:foregroundMark x1="73884" y1="57843" x2="73884" y2="57843"/>
                            <a14:foregroundMark x1="75223" y1="45588" x2="75223" y2="45588"/>
                            <a14:foregroundMark x1="75670" y1="8578" x2="75670" y2="8578"/>
                            <a14:foregroundMark x1="80357" y1="9069" x2="80357" y2="9069"/>
                            <a14:foregroundMark x1="73661" y1="2696" x2="73661" y2="2696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52561" y="4691490"/>
                <a:ext cx="736898" cy="671396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6167566" y="4641163"/>
              <a:ext cx="903669" cy="760412"/>
              <a:chOff x="6167566" y="4619897"/>
              <a:chExt cx="903669" cy="76041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258065" y="4619897"/>
                <a:ext cx="762000" cy="7604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ABDA3">
                    <a:alpha val="78039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56343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44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prstClr val="black"/>
                  <a:srgbClr val="4ABDA3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67566" y="4775682"/>
                <a:ext cx="903669" cy="542925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4164694" y="3384574"/>
              <a:ext cx="762000" cy="760412"/>
              <a:chOff x="4164694" y="3363308"/>
              <a:chExt cx="762000" cy="760412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164694" y="3363308"/>
                <a:ext cx="762000" cy="7604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EA390D">
                    <a:alpha val="9215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56343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44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500" b="99500" l="0" r="100000">
                            <a14:foregroundMark x1="25806" y1="12500" x2="25806" y2="12500"/>
                            <a14:foregroundMark x1="10138" y1="37000" x2="10138" y2="37000"/>
                            <a14:foregroundMark x1="59447" y1="8000" x2="59447" y2="8000"/>
                            <a14:foregroundMark x1="74654" y1="21000" x2="74654" y2="21000"/>
                            <a14:foregroundMark x1="70046" y1="15500" x2="70046" y2="15500"/>
                            <a14:foregroundMark x1="84793" y1="64500" x2="84793" y2="64500"/>
                            <a14:foregroundMark x1="69585" y1="85500" x2="69585" y2="85500"/>
                            <a14:foregroundMark x1="35484" y1="88500" x2="35484" y2="88500"/>
                            <a14:foregroundMark x1="13364" y1="75000" x2="13364" y2="75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93306" y="3418840"/>
                <a:ext cx="728230" cy="671174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6971280" y="3363308"/>
              <a:ext cx="767158" cy="760412"/>
              <a:chOff x="6971280" y="3363308"/>
              <a:chExt cx="767158" cy="760412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976438" y="3363308"/>
                <a:ext cx="762000" cy="7604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  <a:alpha val="78039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56343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44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71280" y="3423202"/>
                <a:ext cx="701760" cy="60035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6258065" y="2152922"/>
              <a:ext cx="762000" cy="760412"/>
              <a:chOff x="6258065" y="2131656"/>
              <a:chExt cx="762000" cy="760412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258065" y="2131656"/>
                <a:ext cx="762000" cy="7604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67C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56343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44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1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9681" l="0" r="100000">
                            <a14:foregroundMark x1="44728" y1="46326" x2="44728" y2="46326"/>
                            <a14:foregroundMark x1="40575" y1="50639" x2="40575" y2="50639"/>
                            <a14:foregroundMark x1="44249" y1="51118" x2="44249" y2="51118"/>
                            <a14:foregroundMark x1="57188" y1="45847" x2="57188" y2="45847"/>
                            <a14:foregroundMark x1="65016" y1="59105" x2="65016" y2="59105"/>
                            <a14:foregroundMark x1="61502" y1="74601" x2="61502" y2="74601"/>
                            <a14:foregroundMark x1="41534" y1="8786" x2="41534" y2="8786"/>
                            <a14:foregroundMark x1="59105" y1="11182" x2="59105" y2="11182"/>
                            <a14:backgroundMark x1="52077" y1="13898" x2="52077" y2="13898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9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57985" y="2226481"/>
                <a:ext cx="592030" cy="592030"/>
              </a:xfrm>
              <a:prstGeom prst="rect">
                <a:avLst/>
              </a:prstGeom>
            </p:spPr>
          </p:pic>
        </p:grpSp>
      </p:grpSp>
      <p:sp>
        <p:nvSpPr>
          <p:cNvPr id="33" name="TextBox 32"/>
          <p:cNvSpPr txBox="1"/>
          <p:nvPr/>
        </p:nvSpPr>
        <p:spPr>
          <a:xfrm>
            <a:off x="165236" y="4568905"/>
            <a:ext cx="3759644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32" b="1" dirty="0">
                <a:solidFill>
                  <a:srgbClr val="EA390D"/>
                </a:solidFill>
                <a:latin typeface="Arial Narrow" charset="0"/>
                <a:ea typeface="Arial Narrow" charset="0"/>
                <a:cs typeface="Arial Narrow" charset="0"/>
              </a:rPr>
              <a:t>Sustainable industrial zones</a:t>
            </a:r>
          </a:p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32" b="1" dirty="0">
                <a:solidFill>
                  <a:prstClr val="white">
                    <a:lumMod val="50000"/>
                  </a:prstClr>
                </a:solidFill>
                <a:latin typeface="Arial Narrow" charset="0"/>
                <a:ea typeface="Arial Narrow" charset="0"/>
                <a:cs typeface="Arial Narrow" charset="0"/>
              </a:rPr>
              <a:t>Making industrial areas more sustainable and attractive through industrial symbiosis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50139" y="4568905"/>
            <a:ext cx="3933096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32" b="1" dirty="0">
                <a:solidFill>
                  <a:srgbClr val="FFC000">
                    <a:lumMod val="75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Alternative Energy Systems </a:t>
            </a:r>
          </a:p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32" b="1" dirty="0">
                <a:solidFill>
                  <a:prstClr val="white">
                    <a:lumMod val="50000"/>
                  </a:prstClr>
                </a:solidFill>
                <a:latin typeface="Arial Narrow" charset="0"/>
                <a:ea typeface="Arial Narrow" charset="0"/>
                <a:cs typeface="Arial Narrow" charset="0"/>
              </a:rPr>
              <a:t>Developing alternative to fossil fuels with climate positive and renewable energies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66714" y="7087574"/>
            <a:ext cx="3999588" cy="2153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32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Sustainable production and processing</a:t>
            </a:r>
          </a:p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32" b="1" dirty="0">
                <a:solidFill>
                  <a:prstClr val="white">
                    <a:lumMod val="50000"/>
                  </a:prstClr>
                </a:solidFill>
                <a:latin typeface="Arial Narrow" charset="0"/>
                <a:ea typeface="Arial Narrow" charset="0"/>
                <a:cs typeface="Arial Narrow" charset="0"/>
              </a:rPr>
              <a:t>Ensuring competitive and long term business based on an optimal use of resources and energy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88071" y="2410044"/>
            <a:ext cx="3865731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32" b="1" dirty="0">
                <a:solidFill>
                  <a:srgbClr val="5B9BD5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Secondary resource and urban mining</a:t>
            </a:r>
          </a:p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32" b="1" dirty="0">
                <a:solidFill>
                  <a:prstClr val="white">
                    <a:lumMod val="50000"/>
                  </a:prstClr>
                </a:solidFill>
                <a:latin typeface="Arial Narrow" charset="0"/>
                <a:ea typeface="Arial Narrow" charset="0"/>
                <a:cs typeface="Arial Narrow" charset="0"/>
              </a:rPr>
              <a:t>Turning wastes into resources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14158" y="7099748"/>
            <a:ext cx="3619278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32" b="1" dirty="0">
                <a:solidFill>
                  <a:srgbClr val="4ABDA3"/>
                </a:solidFill>
                <a:latin typeface="Arial Narrow" charset="0"/>
                <a:ea typeface="Arial Narrow" charset="0"/>
                <a:cs typeface="Arial Narrow" charset="0"/>
              </a:rPr>
              <a:t>Managing Sustainability</a:t>
            </a:r>
          </a:p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32" b="1" dirty="0">
                <a:solidFill>
                  <a:prstClr val="white">
                    <a:lumMod val="50000"/>
                  </a:prstClr>
                </a:solidFill>
                <a:latin typeface="Arial Narrow" charset="0"/>
                <a:ea typeface="Arial Narrow" charset="0"/>
                <a:cs typeface="Arial Narrow" charset="0"/>
              </a:rPr>
              <a:t>Driving sustainability: Innovate, manage, monitor, asses and report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98366" y="461039"/>
            <a:ext cx="1427480" cy="713741"/>
          </a:xfrm>
          <a:prstGeom prst="rect">
            <a:avLst/>
          </a:prstGeom>
        </p:spPr>
      </p:pic>
      <p:pic>
        <p:nvPicPr>
          <p:cNvPr id="23" name="Picture 22" descr="148800.png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64" y="3550292"/>
            <a:ext cx="706468" cy="706468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967560" y="916513"/>
            <a:ext cx="10667655" cy="617674"/>
          </a:xfrm>
          <a:prstGeom prst="rect">
            <a:avLst/>
          </a:prstGeom>
        </p:spPr>
        <p:txBody>
          <a:bodyPr vert="horz" lIns="97536" tIns="48769" rIns="97536" bIns="4876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1" b="1" i="1" dirty="0">
                <a:solidFill>
                  <a:srgbClr val="44546A"/>
                </a:solidFill>
                <a:latin typeface="Arial Narrow" charset="0"/>
                <a:ea typeface="Arial Narrow" charset="0"/>
                <a:cs typeface="Arial Narrow" charset="0"/>
              </a:rPr>
              <a:t>Our Domains of Intervention</a:t>
            </a:r>
          </a:p>
        </p:txBody>
      </p:sp>
      <p:sp>
        <p:nvSpPr>
          <p:cNvPr id="31" name="Chevron 30"/>
          <p:cNvSpPr/>
          <p:nvPr/>
        </p:nvSpPr>
        <p:spPr>
          <a:xfrm>
            <a:off x="245494" y="997668"/>
            <a:ext cx="663028" cy="663028"/>
          </a:xfrm>
          <a:prstGeom prst="chevron">
            <a:avLst/>
          </a:prstGeom>
          <a:solidFill>
            <a:srgbClr val="1144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endParaRPr lang="en-US" sz="1440">
              <a:solidFill>
                <a:prstClr val="white"/>
              </a:solidFill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4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Q&amp;A: </a:t>
            </a:r>
            <a:r>
              <a:rPr lang="en-GB" dirty="0" err="1"/>
              <a:t>federico.magalini@sofiesgroup.com</a:t>
            </a:r>
            <a:endParaRPr lang="en-GB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9622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3DB7D2-ABF2-554C-8BF5-1C7AA7031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Global landscape for e-waste generated (2016 data)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17BE90-B7BE-2A4C-A160-6C065B9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E5796-A8CB-EB4A-982E-7BFC36BB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99DED6-6533-C645-BA1C-1F0FA270F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2</a:t>
            </a:fld>
            <a:endParaRPr lang="fr-CH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DA8F7AAF-97C2-4840-B7FE-106694C5433D}"/>
              </a:ext>
            </a:extLst>
          </p:cNvPr>
          <p:cNvGrpSpPr/>
          <p:nvPr/>
        </p:nvGrpSpPr>
        <p:grpSpPr>
          <a:xfrm>
            <a:off x="381720" y="1420811"/>
            <a:ext cx="7313157" cy="4536109"/>
            <a:chOff x="347155" y="843558"/>
            <a:chExt cx="5108046" cy="3168352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0C47554E-E4F3-7D45-AB14-4EA33DB884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8" t="5418" r="18430"/>
            <a:stretch/>
          </p:blipFill>
          <p:spPr>
            <a:xfrm>
              <a:off x="347155" y="843558"/>
              <a:ext cx="5108046" cy="3168352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896330A0-D10D-A047-8260-B0BA18301E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59" b="91836"/>
            <a:stretch/>
          </p:blipFill>
          <p:spPr>
            <a:xfrm>
              <a:off x="4355976" y="933231"/>
              <a:ext cx="1027856" cy="355560"/>
            </a:xfrm>
            <a:prstGeom prst="rect">
              <a:avLst/>
            </a:prstGeom>
          </p:spPr>
        </p:pic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AEBBB2F6-45BC-FF43-BD38-0B27BCE68BC1}"/>
              </a:ext>
            </a:extLst>
          </p:cNvPr>
          <p:cNvGrpSpPr/>
          <p:nvPr/>
        </p:nvGrpSpPr>
        <p:grpSpPr>
          <a:xfrm>
            <a:off x="7150471" y="4948808"/>
            <a:ext cx="5590972" cy="3986239"/>
            <a:chOff x="5292080" y="2108796"/>
            <a:chExt cx="3744416" cy="2669685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95C6C023-1818-E24E-A640-04C47FC29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44" r="21994"/>
            <a:stretch/>
          </p:blipFill>
          <p:spPr>
            <a:xfrm>
              <a:off x="5292080" y="2499742"/>
              <a:ext cx="3744416" cy="2278739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FF460E54-90C8-FC4A-9C43-2EF532B89B34}"/>
                </a:ext>
              </a:extLst>
            </p:cNvPr>
            <p:cNvSpPr txBox="1"/>
            <p:nvPr/>
          </p:nvSpPr>
          <p:spPr>
            <a:xfrm>
              <a:off x="5656683" y="2108796"/>
              <a:ext cx="3120708" cy="309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FF0000"/>
                  </a:solidFill>
                </a:rPr>
                <a:t>Generation total amount</a:t>
              </a:r>
            </a:p>
          </p:txBody>
        </p:sp>
      </p:grpSp>
      <p:pic>
        <p:nvPicPr>
          <p:cNvPr id="14" name="Immagine 13">
            <a:extLst>
              <a:ext uri="{FF2B5EF4-FFF2-40B4-BE49-F238E27FC236}">
                <a16:creationId xmlns:a16="http://schemas.microsoft.com/office/drawing/2014/main" id="{3AC54565-A91E-E74E-98FF-AB47A910B2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48" y="2162258"/>
            <a:ext cx="5633384" cy="206124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4206ACC-1DD3-674A-8EBD-6E7C50638693}"/>
              </a:ext>
            </a:extLst>
          </p:cNvPr>
          <p:cNvSpPr txBox="1"/>
          <p:nvPr/>
        </p:nvSpPr>
        <p:spPr>
          <a:xfrm>
            <a:off x="525736" y="8653645"/>
            <a:ext cx="4729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Source: UNU Global E-waste Monitor 2017 (2016 data)</a:t>
            </a:r>
          </a:p>
        </p:txBody>
      </p:sp>
    </p:spTree>
    <p:extLst>
      <p:ext uri="{BB962C8B-B14F-4D97-AF65-F5344CB8AC3E}">
        <p14:creationId xmlns:p14="http://schemas.microsoft.com/office/powerpoint/2010/main" val="274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East Africa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3</a:t>
            </a:fld>
            <a:endParaRPr lang="fr-CH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731FF93-E810-E844-BFAC-6DC56BFB3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321" y="1420811"/>
            <a:ext cx="5580371" cy="461240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830E9C4-AAE9-EF4E-8B8B-9CF86FBFB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38" y="1204392"/>
            <a:ext cx="6808083" cy="778780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9AE3F83-3327-2046-8411-52EFEA115DB6}"/>
              </a:ext>
            </a:extLst>
          </p:cNvPr>
          <p:cNvSpPr txBox="1"/>
          <p:nvPr/>
        </p:nvSpPr>
        <p:spPr>
          <a:xfrm>
            <a:off x="7826061" y="8653645"/>
            <a:ext cx="4729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Source: UNU Global E-waste Monitor 2017 (2016 data)</a:t>
            </a:r>
          </a:p>
        </p:txBody>
      </p:sp>
    </p:spTree>
    <p:extLst>
      <p:ext uri="{BB962C8B-B14F-4D97-AF65-F5344CB8AC3E}">
        <p14:creationId xmlns:p14="http://schemas.microsoft.com/office/powerpoint/2010/main" val="183679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and why do we need standards, rules &amp; policies?</a:t>
            </a:r>
          </a:p>
        </p:txBody>
      </p:sp>
      <p:pic>
        <p:nvPicPr>
          <p:cNvPr id="17" name="Segnaposto contenuto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720785" y="1798895"/>
            <a:ext cx="6747558" cy="6479087"/>
          </a:xfrm>
          <a:prstGeom prst="rect">
            <a:avLst/>
          </a:prstGeom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EACO E-waste workshop - Kigali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D916-19B6-0C42-9A31-7AE245FA3637}" type="slidenum">
              <a:rPr lang="it-IT" smtClean="0">
                <a:latin typeface="Calibri"/>
              </a:rPr>
              <a:pPr/>
              <a:t>4</a:t>
            </a:fld>
            <a:endParaRPr lang="it-IT" dirty="0">
              <a:latin typeface="Calibri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117" y="5587459"/>
            <a:ext cx="1318037" cy="20480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117" y="2634227"/>
            <a:ext cx="1464210" cy="204800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514" y="5669204"/>
            <a:ext cx="1365020" cy="204800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514" y="2715972"/>
            <a:ext cx="1365020" cy="2048000"/>
          </a:xfrm>
          <a:prstGeom prst="rect">
            <a:avLst/>
          </a:prstGeom>
        </p:spPr>
      </p:pic>
      <p:sp>
        <p:nvSpPr>
          <p:cNvPr id="22" name="Rettangolo arrotondato 21"/>
          <p:cNvSpPr/>
          <p:nvPr/>
        </p:nvSpPr>
        <p:spPr>
          <a:xfrm>
            <a:off x="1787490" y="2019759"/>
            <a:ext cx="614468" cy="583744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Business Perspective</a:t>
            </a:r>
          </a:p>
        </p:txBody>
      </p:sp>
      <p:sp>
        <p:nvSpPr>
          <p:cNvPr id="23" name="Rettangolo arrotondato 22"/>
          <p:cNvSpPr/>
          <p:nvPr/>
        </p:nvSpPr>
        <p:spPr>
          <a:xfrm rot="5400000">
            <a:off x="6088768" y="5604157"/>
            <a:ext cx="614468" cy="593986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Environmental (societal) Perspective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988AE50-87AE-F240-8F91-4B736647E489}"/>
              </a:ext>
            </a:extLst>
          </p:cNvPr>
          <p:cNvGrpSpPr/>
          <p:nvPr/>
        </p:nvGrpSpPr>
        <p:grpSpPr>
          <a:xfrm>
            <a:off x="330515" y="1420811"/>
            <a:ext cx="4647661" cy="1740993"/>
            <a:chOff x="330515" y="1420811"/>
            <a:chExt cx="4647661" cy="1740993"/>
          </a:xfrm>
        </p:grpSpPr>
        <p:sp>
          <p:nvSpPr>
            <p:cNvPr id="24" name="Fumetto 1 23"/>
            <p:cNvSpPr/>
            <p:nvPr/>
          </p:nvSpPr>
          <p:spPr>
            <a:xfrm>
              <a:off x="330515" y="1420811"/>
              <a:ext cx="2355462" cy="1740993"/>
            </a:xfrm>
            <a:prstGeom prst="wedgeRectCallout">
              <a:avLst>
                <a:gd name="adj1" fmla="val 109053"/>
                <a:gd name="adj2" fmla="val 132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“Setting” the rules</a:t>
              </a:r>
            </a:p>
          </p:txBody>
        </p:sp>
        <p:sp>
          <p:nvSpPr>
            <p:cNvPr id="4" name="Esplosione 1 3">
              <a:extLst>
                <a:ext uri="{FF2B5EF4-FFF2-40B4-BE49-F238E27FC236}">
                  <a16:creationId xmlns:a16="http://schemas.microsoft.com/office/drawing/2014/main" id="{9C26EA3A-2404-BE45-8073-112A1B449465}"/>
                </a:ext>
              </a:extLst>
            </p:cNvPr>
            <p:cNvSpPr/>
            <p:nvPr/>
          </p:nvSpPr>
          <p:spPr>
            <a:xfrm>
              <a:off x="4186088" y="1938833"/>
              <a:ext cx="792088" cy="792088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E50A5C9E-349E-BD40-BC69-B0A862042303}"/>
              </a:ext>
            </a:extLst>
          </p:cNvPr>
          <p:cNvGrpSpPr/>
          <p:nvPr/>
        </p:nvGrpSpPr>
        <p:grpSpPr>
          <a:xfrm>
            <a:off x="7683091" y="1639056"/>
            <a:ext cx="4601566" cy="1740993"/>
            <a:chOff x="7683091" y="1639056"/>
            <a:chExt cx="4601566" cy="1740993"/>
          </a:xfrm>
        </p:grpSpPr>
        <p:sp>
          <p:nvSpPr>
            <p:cNvPr id="25" name="Fumetto 1 24"/>
            <p:cNvSpPr/>
            <p:nvPr/>
          </p:nvSpPr>
          <p:spPr>
            <a:xfrm>
              <a:off x="9929195" y="1639056"/>
              <a:ext cx="2355462" cy="1740993"/>
            </a:xfrm>
            <a:prstGeom prst="wedgeRectCallout">
              <a:avLst>
                <a:gd name="adj1" fmla="val -108836"/>
                <a:gd name="adj2" fmla="val 484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“Pushing” for BAT</a:t>
              </a:r>
            </a:p>
          </p:txBody>
        </p:sp>
        <p:sp>
          <p:nvSpPr>
            <p:cNvPr id="27" name="Esplosione 1 26">
              <a:extLst>
                <a:ext uri="{FF2B5EF4-FFF2-40B4-BE49-F238E27FC236}">
                  <a16:creationId xmlns:a16="http://schemas.microsoft.com/office/drawing/2014/main" id="{0FD10735-3E5A-CB4A-9187-83DE4E0ED05B}"/>
                </a:ext>
              </a:extLst>
            </p:cNvPr>
            <p:cNvSpPr/>
            <p:nvPr/>
          </p:nvSpPr>
          <p:spPr>
            <a:xfrm>
              <a:off x="7683091" y="1938833"/>
              <a:ext cx="792088" cy="792088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E48A93A7-3707-2E49-9439-067FBC156D51}"/>
              </a:ext>
            </a:extLst>
          </p:cNvPr>
          <p:cNvGrpSpPr/>
          <p:nvPr/>
        </p:nvGrpSpPr>
        <p:grpSpPr>
          <a:xfrm>
            <a:off x="8342110" y="4769087"/>
            <a:ext cx="3999693" cy="2794613"/>
            <a:chOff x="8342110" y="4769087"/>
            <a:chExt cx="3999693" cy="2794613"/>
          </a:xfrm>
        </p:grpSpPr>
        <p:sp>
          <p:nvSpPr>
            <p:cNvPr id="26" name="Fumetto 1 25"/>
            <p:cNvSpPr/>
            <p:nvPr/>
          </p:nvSpPr>
          <p:spPr>
            <a:xfrm>
              <a:off x="9986341" y="5822707"/>
              <a:ext cx="2355462" cy="1740993"/>
            </a:xfrm>
            <a:prstGeom prst="wedgeRectCallout">
              <a:avLst>
                <a:gd name="adj1" fmla="val -96040"/>
                <a:gd name="adj2" fmla="val -5789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“Shaping” operations</a:t>
              </a:r>
            </a:p>
          </p:txBody>
        </p:sp>
        <p:sp>
          <p:nvSpPr>
            <p:cNvPr id="28" name="Esplosione 1 27">
              <a:extLst>
                <a:ext uri="{FF2B5EF4-FFF2-40B4-BE49-F238E27FC236}">
                  <a16:creationId xmlns:a16="http://schemas.microsoft.com/office/drawing/2014/main" id="{2E3A6A7E-D27B-D54B-83BB-3F371B0A09C7}"/>
                </a:ext>
              </a:extLst>
            </p:cNvPr>
            <p:cNvSpPr/>
            <p:nvPr/>
          </p:nvSpPr>
          <p:spPr>
            <a:xfrm>
              <a:off x="8342110" y="4769087"/>
              <a:ext cx="792088" cy="792088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058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608BF8-3776-1440-841D-5B594143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really paying for “waste” management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5F03DC-1A18-5F41-80EA-ACAA0FAB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65CF8E-6C88-8049-8CB8-0F0F7B12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2C842B-0EF1-E94B-AFEF-8456137A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5</a:t>
            </a:fld>
            <a:endParaRPr lang="fr-CH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3687C5D0-50E5-3A4D-A847-ABA8F3516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options existing:</a:t>
            </a:r>
          </a:p>
          <a:p>
            <a:endParaRPr lang="en-US" dirty="0"/>
          </a:p>
          <a:p>
            <a:pPr marL="1314450" lvl="2" indent="-514350">
              <a:buFont typeface="+mj-ea"/>
              <a:buAutoNum type="circleNumDbPlain"/>
            </a:pPr>
            <a:r>
              <a:rPr lang="en-US" dirty="0"/>
              <a:t>Tax-payers</a:t>
            </a:r>
          </a:p>
          <a:p>
            <a:pPr marL="1314450" lvl="2" indent="-514350">
              <a:buFont typeface="+mj-ea"/>
              <a:buAutoNum type="circleNumDbPlain"/>
            </a:pPr>
            <a:endParaRPr lang="en-US" dirty="0"/>
          </a:p>
          <a:p>
            <a:pPr marL="1314450" lvl="2" indent="-514350">
              <a:buFont typeface="+mj-ea"/>
              <a:buAutoNum type="circleNumDbPlain"/>
            </a:pPr>
            <a:r>
              <a:rPr lang="en-US" dirty="0"/>
              <a:t>Consumers (or waste holders)</a:t>
            </a:r>
          </a:p>
          <a:p>
            <a:pPr marL="1314450" lvl="2" indent="-514350">
              <a:buFont typeface="+mj-ea"/>
              <a:buAutoNum type="circleNumDbPlain"/>
            </a:pPr>
            <a:endParaRPr lang="en-US" dirty="0"/>
          </a:p>
          <a:p>
            <a:pPr marL="1314450" lvl="2" indent="-514350">
              <a:buFont typeface="+mj-ea"/>
              <a:buAutoNum type="circleNumDbPlain"/>
            </a:pPr>
            <a:r>
              <a:rPr lang="en-US" dirty="0"/>
              <a:t>Producers (EPR)</a:t>
            </a:r>
          </a:p>
          <a:p>
            <a:pPr marL="1314450" lvl="2" indent="-514350">
              <a:buFont typeface="+mj-ea"/>
              <a:buAutoNum type="circleNumDbPlain"/>
            </a:pPr>
            <a:endParaRPr lang="en-US" dirty="0"/>
          </a:p>
          <a:p>
            <a:r>
              <a:rPr lang="en-US" dirty="0"/>
              <a:t>No matter “who” is paying cost-effectiveness is a paramount:</a:t>
            </a:r>
          </a:p>
          <a:p>
            <a:endParaRPr lang="en-US" dirty="0"/>
          </a:p>
          <a:p>
            <a:pPr marL="1314450" lvl="2" indent="-514350">
              <a:buFont typeface="+mj-ea"/>
              <a:buAutoNum type="circleNumDbPlain"/>
            </a:pPr>
            <a:r>
              <a:rPr lang="en-US" dirty="0"/>
              <a:t>Minimize taxes = Society happy (votes)</a:t>
            </a:r>
          </a:p>
          <a:p>
            <a:pPr marL="1314450" lvl="2" indent="-514350">
              <a:buFont typeface="+mj-ea"/>
              <a:buAutoNum type="circleNumDbPlain"/>
            </a:pPr>
            <a:endParaRPr lang="en-US" dirty="0"/>
          </a:p>
          <a:p>
            <a:pPr marL="1314450" lvl="2" indent="-514350">
              <a:buFont typeface="+mj-ea"/>
              <a:buAutoNum type="circleNumDbPlain"/>
            </a:pPr>
            <a:r>
              <a:rPr lang="en-US" dirty="0"/>
              <a:t>Low costs = consumers happy (growing economy)</a:t>
            </a:r>
          </a:p>
          <a:p>
            <a:pPr marL="1314450" lvl="2" indent="-514350">
              <a:buFont typeface="+mj-ea"/>
              <a:buAutoNum type="circleNumDbPlain"/>
            </a:pPr>
            <a:endParaRPr lang="en-US" dirty="0"/>
          </a:p>
          <a:p>
            <a:pPr marL="1314450" lvl="2" indent="-514350">
              <a:buFont typeface="+mj-ea"/>
              <a:buAutoNum type="circleNumDbPlain"/>
            </a:pPr>
            <a:r>
              <a:rPr lang="en-US" dirty="0"/>
              <a:t>EPR = increase price (</a:t>
            </a:r>
            <a:r>
              <a:rPr lang="en-US" dirty="0">
                <a:sym typeface="Wingdings"/>
              </a:rPr>
              <a:t></a:t>
            </a:r>
            <a:r>
              <a:rPr lang="en-US" dirty="0"/>
              <a:t>) or decrease margins (risk for SMEs &amp; markets)</a:t>
            </a:r>
          </a:p>
        </p:txBody>
      </p:sp>
    </p:spTree>
    <p:extLst>
      <p:ext uri="{BB962C8B-B14F-4D97-AF65-F5344CB8AC3E}">
        <p14:creationId xmlns:p14="http://schemas.microsoft.com/office/powerpoint/2010/main" val="2920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olo 151">
            <a:extLst>
              <a:ext uri="{FF2B5EF4-FFF2-40B4-BE49-F238E27FC236}">
                <a16:creationId xmlns:a16="http://schemas.microsoft.com/office/drawing/2014/main" id="{F2A4FBD7-4026-784D-85C5-FF27CD3A6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EPR: Theory vs Practice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F4004D-6C5C-CB4D-8A3A-FA532630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7235" y="1436962"/>
            <a:ext cx="3879752" cy="7400277"/>
          </a:xfrm>
        </p:spPr>
        <p:txBody>
          <a:bodyPr/>
          <a:lstStyle/>
          <a:p>
            <a:r>
              <a:rPr lang="en-US" dirty="0"/>
              <a:t>Producers = not only OEMs (but any player making profits out of selling new/used products)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Local assembler,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Local importer,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Local producer/distributor</a:t>
            </a:r>
          </a:p>
          <a:p>
            <a:endParaRPr lang="en-US" dirty="0"/>
          </a:p>
          <a:p>
            <a:r>
              <a:rPr lang="en-US" dirty="0"/>
              <a:t>E-waste management is much more than Design for Recycling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Efficient &amp; effective collection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Downstream markets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Use of best suitable “technologies”</a:t>
            </a:r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CFC279-5C19-E042-8D81-C771F042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B21493-56AD-4F49-8575-D1726245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ADB394-0BD3-4840-A850-A83862A4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960" y="9040173"/>
            <a:ext cx="811601" cy="519289"/>
          </a:xfrm>
        </p:spPr>
        <p:txBody>
          <a:bodyPr/>
          <a:lstStyle/>
          <a:p>
            <a:fld id="{E2EB8E52-72F6-46DC-B11F-988C7A05229B}" type="slidenum">
              <a:rPr lang="fr-CH" smtClean="0"/>
              <a:t>6</a:t>
            </a:fld>
            <a:endParaRPr lang="fr-CH"/>
          </a:p>
        </p:txBody>
      </p:sp>
      <p:grpSp>
        <p:nvGrpSpPr>
          <p:cNvPr id="7" name="Group 181">
            <a:extLst>
              <a:ext uri="{FF2B5EF4-FFF2-40B4-BE49-F238E27FC236}">
                <a16:creationId xmlns:a16="http://schemas.microsoft.com/office/drawing/2014/main" id="{A93BE3CB-15F7-8D48-B18C-7AFE460AC0C3}"/>
              </a:ext>
            </a:extLst>
          </p:cNvPr>
          <p:cNvGrpSpPr>
            <a:grpSpLocks/>
          </p:cNvGrpSpPr>
          <p:nvPr/>
        </p:nvGrpSpPr>
        <p:grpSpPr bwMode="auto">
          <a:xfrm>
            <a:off x="474242" y="2873435"/>
            <a:ext cx="6550025" cy="776288"/>
            <a:chOff x="184" y="734"/>
            <a:chExt cx="4126" cy="489"/>
          </a:xfrm>
        </p:grpSpPr>
        <p:pic>
          <p:nvPicPr>
            <p:cNvPr id="8" name="Picture 157" descr="SY00613_">
              <a:extLst>
                <a:ext uri="{FF2B5EF4-FFF2-40B4-BE49-F238E27FC236}">
                  <a16:creationId xmlns:a16="http://schemas.microsoft.com/office/drawing/2014/main" id="{DEA3538B-CA15-5647-A4B1-41E66F0C9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" y="743"/>
              <a:ext cx="64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58">
              <a:extLst>
                <a:ext uri="{FF2B5EF4-FFF2-40B4-BE49-F238E27FC236}">
                  <a16:creationId xmlns:a16="http://schemas.microsoft.com/office/drawing/2014/main" id="{F6F0BE49-DDF6-0245-867B-7CCC75AB9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" y="734"/>
              <a:ext cx="343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b="1" dirty="0">
                  <a:solidFill>
                    <a:srgbClr val="0080FF"/>
                  </a:solidFill>
                  <a:latin typeface="+mn-lt"/>
                  <a:ea typeface="AppleGothic" pitchFamily="64" charset="-127"/>
                  <a:cs typeface="Calibri"/>
                </a:rPr>
                <a:t>OEM = Product Design + Manufacturing</a:t>
              </a:r>
            </a:p>
          </p:txBody>
        </p:sp>
        <p:sp>
          <p:nvSpPr>
            <p:cNvPr id="10" name="AutoShape 162">
              <a:extLst>
                <a:ext uri="{FF2B5EF4-FFF2-40B4-BE49-F238E27FC236}">
                  <a16:creationId xmlns:a16="http://schemas.microsoft.com/office/drawing/2014/main" id="{248923FA-CF27-A749-958C-08F69B224F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085" y="935"/>
              <a:ext cx="244" cy="306"/>
            </a:xfrm>
            <a:prstGeom prst="rightArrow">
              <a:avLst>
                <a:gd name="adj1" fmla="val 46380"/>
                <a:gd name="adj2" fmla="val 32542"/>
              </a:avLst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1" name="AutoShape 163">
              <a:extLst>
                <a:ext uri="{FF2B5EF4-FFF2-40B4-BE49-F238E27FC236}">
                  <a16:creationId xmlns:a16="http://schemas.microsoft.com/office/drawing/2014/main" id="{95BF5D1A-6520-E044-88AE-1B1F74F6AE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483" y="935"/>
              <a:ext cx="244" cy="306"/>
            </a:xfrm>
            <a:prstGeom prst="rightArrow">
              <a:avLst>
                <a:gd name="adj1" fmla="val 46380"/>
                <a:gd name="adj2" fmla="val 32542"/>
              </a:avLst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</p:grpSp>
      <p:grpSp>
        <p:nvGrpSpPr>
          <p:cNvPr id="12" name="Group 183">
            <a:extLst>
              <a:ext uri="{FF2B5EF4-FFF2-40B4-BE49-F238E27FC236}">
                <a16:creationId xmlns:a16="http://schemas.microsoft.com/office/drawing/2014/main" id="{C3AF312F-6FAB-8E4D-8795-42E65A1ADC0E}"/>
              </a:ext>
            </a:extLst>
          </p:cNvPr>
          <p:cNvGrpSpPr>
            <a:grpSpLocks/>
          </p:cNvGrpSpPr>
          <p:nvPr/>
        </p:nvGrpSpPr>
        <p:grpSpPr bwMode="auto">
          <a:xfrm>
            <a:off x="3706913" y="2860576"/>
            <a:ext cx="4684713" cy="4043364"/>
            <a:chOff x="2603" y="834"/>
            <a:chExt cx="2951" cy="2547"/>
          </a:xfrm>
        </p:grpSpPr>
        <p:grpSp>
          <p:nvGrpSpPr>
            <p:cNvPr id="13" name="Group 180">
              <a:extLst>
                <a:ext uri="{FF2B5EF4-FFF2-40B4-BE49-F238E27FC236}">
                  <a16:creationId xmlns:a16="http://schemas.microsoft.com/office/drawing/2014/main" id="{71AB341C-4882-974E-994A-0D4E424E7F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3" y="834"/>
              <a:ext cx="2951" cy="2547"/>
              <a:chOff x="2603" y="834"/>
              <a:chExt cx="2951" cy="2547"/>
            </a:xfrm>
          </p:grpSpPr>
          <p:sp>
            <p:nvSpPr>
              <p:cNvPr id="15" name="Rectangle 165">
                <a:extLst>
                  <a:ext uri="{FF2B5EF4-FFF2-40B4-BE49-F238E27FC236}">
                    <a16:creationId xmlns:a16="http://schemas.microsoft.com/office/drawing/2014/main" id="{3E26B420-36E5-474B-915B-253EFA731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5" y="834"/>
                <a:ext cx="78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b="1" dirty="0">
                    <a:solidFill>
                      <a:srgbClr val="FF0000"/>
                    </a:solidFill>
                    <a:latin typeface="+mn-lt"/>
                    <a:ea typeface="AppleGothic" pitchFamily="64" charset="-127"/>
                  </a:rPr>
                  <a:t>+ EOL (EPR)</a:t>
                </a:r>
              </a:p>
            </p:txBody>
          </p:sp>
          <p:sp>
            <p:nvSpPr>
              <p:cNvPr id="16" name="AutoShape 168">
                <a:extLst>
                  <a:ext uri="{FF2B5EF4-FFF2-40B4-BE49-F238E27FC236}">
                    <a16:creationId xmlns:a16="http://schemas.microsoft.com/office/drawing/2014/main" id="{33EC61F6-A977-4C49-830E-C7ADBEDD9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634" y="780"/>
                <a:ext cx="649" cy="1191"/>
              </a:xfrm>
              <a:prstGeom prst="rightArrow">
                <a:avLst>
                  <a:gd name="adj1" fmla="val 46380"/>
                  <a:gd name="adj2" fmla="val 32542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7" name="Rectangle 169">
                <a:extLst>
                  <a:ext uri="{FF2B5EF4-FFF2-40B4-BE49-F238E27FC236}">
                    <a16:creationId xmlns:a16="http://schemas.microsoft.com/office/drawing/2014/main" id="{7AA04C8F-D33A-7049-BE38-106400C57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1705"/>
                <a:ext cx="240" cy="12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8" name="Rectangle 173">
                <a:extLst>
                  <a:ext uri="{FF2B5EF4-FFF2-40B4-BE49-F238E27FC236}">
                    <a16:creationId xmlns:a16="http://schemas.microsoft.com/office/drawing/2014/main" id="{B67453EE-F8C4-A447-B398-5C64628BA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994" y="1049"/>
                <a:ext cx="330" cy="165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9" name="Rectangle 174">
                <a:extLst>
                  <a:ext uri="{FF2B5EF4-FFF2-40B4-BE49-F238E27FC236}">
                    <a16:creationId xmlns:a16="http://schemas.microsoft.com/office/drawing/2014/main" id="{9C995224-7D1F-AC49-80DA-713E89999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741" y="570"/>
                <a:ext cx="170" cy="244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0" name="Rectangle 175">
                <a:extLst>
                  <a:ext uri="{FF2B5EF4-FFF2-40B4-BE49-F238E27FC236}">
                    <a16:creationId xmlns:a16="http://schemas.microsoft.com/office/drawing/2014/main" id="{10453E9D-F8CE-4141-9F55-8A00FA552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8" y="1706"/>
                <a:ext cx="255" cy="16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1" name="Rectangle 176">
                <a:extLst>
                  <a:ext uri="{FF2B5EF4-FFF2-40B4-BE49-F238E27FC236}">
                    <a16:creationId xmlns:a16="http://schemas.microsoft.com/office/drawing/2014/main" id="{1A2D012E-4A60-EE4A-9FEF-6B0FC7F80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097" y="2949"/>
                <a:ext cx="202" cy="66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2" name="Rectangle 178">
                <a:extLst>
                  <a:ext uri="{FF2B5EF4-FFF2-40B4-BE49-F238E27FC236}">
                    <a16:creationId xmlns:a16="http://schemas.microsoft.com/office/drawing/2014/main" id="{5F6BD78C-F49A-304D-A2C9-44A2AAC9B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3" y="1715"/>
                <a:ext cx="128" cy="49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pic>
          <p:nvPicPr>
            <p:cNvPr id="14" name="Picture 182">
              <a:extLst>
                <a:ext uri="{FF2B5EF4-FFF2-40B4-BE49-F238E27FC236}">
                  <a16:creationId xmlns:a16="http://schemas.microsoft.com/office/drawing/2014/main" id="{1FBEFE69-51FD-0448-87F7-24CF217C6A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69" y="1262"/>
              <a:ext cx="643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179">
            <a:extLst>
              <a:ext uri="{FF2B5EF4-FFF2-40B4-BE49-F238E27FC236}">
                <a16:creationId xmlns:a16="http://schemas.microsoft.com/office/drawing/2014/main" id="{EF846DF4-83B8-CC4C-A8D1-68789B9EE0A9}"/>
              </a:ext>
            </a:extLst>
          </p:cNvPr>
          <p:cNvGrpSpPr>
            <a:grpSpLocks/>
          </p:cNvGrpSpPr>
          <p:nvPr/>
        </p:nvGrpSpPr>
        <p:grpSpPr bwMode="auto">
          <a:xfrm>
            <a:off x="474241" y="3728938"/>
            <a:ext cx="8044383" cy="4386263"/>
            <a:chOff x="66" y="1381"/>
            <a:chExt cx="5568" cy="2763"/>
          </a:xfrm>
        </p:grpSpPr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3AAF21C5-8233-0E4A-BFED-2E3D4B790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" y="1481"/>
              <a:ext cx="2807" cy="1820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pic>
          <p:nvPicPr>
            <p:cNvPr id="25" name="Picture 5" descr="j0318240">
              <a:extLst>
                <a:ext uri="{FF2B5EF4-FFF2-40B4-BE49-F238E27FC236}">
                  <a16:creationId xmlns:a16="http://schemas.microsoft.com/office/drawing/2014/main" id="{BB9A7602-D43B-1C44-8198-912A2DA36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088" y="2668"/>
              <a:ext cx="809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 descr="BL00493_">
              <a:extLst>
                <a:ext uri="{FF2B5EF4-FFF2-40B4-BE49-F238E27FC236}">
                  <a16:creationId xmlns:a16="http://schemas.microsoft.com/office/drawing/2014/main" id="{4E5BC046-414E-4D4F-8444-173F0EC4DA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2" y="2286"/>
              <a:ext cx="45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 descr="BL00493_">
              <a:extLst>
                <a:ext uri="{FF2B5EF4-FFF2-40B4-BE49-F238E27FC236}">
                  <a16:creationId xmlns:a16="http://schemas.microsoft.com/office/drawing/2014/main" id="{EA5A07DC-1118-B648-9C36-03D1DB59AA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2" y="1746"/>
              <a:ext cx="45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9" descr="j0202612">
              <a:extLst>
                <a:ext uri="{FF2B5EF4-FFF2-40B4-BE49-F238E27FC236}">
                  <a16:creationId xmlns:a16="http://schemas.microsoft.com/office/drawing/2014/main" id="{0EEDFA35-CE4A-1C46-AB90-934E3B3DB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4" y="1472"/>
              <a:ext cx="76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" name="Group 10">
              <a:extLst>
                <a:ext uri="{FF2B5EF4-FFF2-40B4-BE49-F238E27FC236}">
                  <a16:creationId xmlns:a16="http://schemas.microsoft.com/office/drawing/2014/main" id="{C54D0DB6-FD6C-A941-8360-D1E79F46B63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080" y="2141"/>
              <a:ext cx="561" cy="240"/>
              <a:chOff x="2725" y="3060"/>
              <a:chExt cx="393" cy="178"/>
            </a:xfrm>
          </p:grpSpPr>
          <p:sp>
            <p:nvSpPr>
              <p:cNvPr id="132" name="Freeform 11">
                <a:extLst>
                  <a:ext uri="{FF2B5EF4-FFF2-40B4-BE49-F238E27FC236}">
                    <a16:creationId xmlns:a16="http://schemas.microsoft.com/office/drawing/2014/main" id="{FC36AB51-15D7-2749-BC5D-94B6A5FE6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3119"/>
                <a:ext cx="347" cy="118"/>
              </a:xfrm>
              <a:custGeom>
                <a:avLst/>
                <a:gdLst>
                  <a:gd name="T0" fmla="*/ 0 w 1040"/>
                  <a:gd name="T1" fmla="*/ 0 h 354"/>
                  <a:gd name="T2" fmla="*/ 0 w 1040"/>
                  <a:gd name="T3" fmla="*/ 0 h 354"/>
                  <a:gd name="T4" fmla="*/ 0 w 1040"/>
                  <a:gd name="T5" fmla="*/ 0 h 354"/>
                  <a:gd name="T6" fmla="*/ 0 w 1040"/>
                  <a:gd name="T7" fmla="*/ 0 h 354"/>
                  <a:gd name="T8" fmla="*/ 0 w 1040"/>
                  <a:gd name="T9" fmla="*/ 0 h 354"/>
                  <a:gd name="T10" fmla="*/ 0 w 1040"/>
                  <a:gd name="T11" fmla="*/ 0 h 354"/>
                  <a:gd name="T12" fmla="*/ 0 w 1040"/>
                  <a:gd name="T13" fmla="*/ 0 h 354"/>
                  <a:gd name="T14" fmla="*/ 0 w 1040"/>
                  <a:gd name="T15" fmla="*/ 0 h 3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0"/>
                  <a:gd name="T25" fmla="*/ 0 h 354"/>
                  <a:gd name="T26" fmla="*/ 1040 w 1040"/>
                  <a:gd name="T27" fmla="*/ 354 h 3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0" h="354">
                    <a:moveTo>
                      <a:pt x="0" y="6"/>
                    </a:moveTo>
                    <a:lnTo>
                      <a:pt x="1040" y="0"/>
                    </a:lnTo>
                    <a:lnTo>
                      <a:pt x="1039" y="354"/>
                    </a:lnTo>
                    <a:lnTo>
                      <a:pt x="2" y="354"/>
                    </a:lnTo>
                    <a:lnTo>
                      <a:pt x="3" y="301"/>
                    </a:lnTo>
                    <a:lnTo>
                      <a:pt x="4" y="182"/>
                    </a:lnTo>
                    <a:lnTo>
                      <a:pt x="4" y="6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33" name="Freeform 12">
                <a:extLst>
                  <a:ext uri="{FF2B5EF4-FFF2-40B4-BE49-F238E27FC236}">
                    <a16:creationId xmlns:a16="http://schemas.microsoft.com/office/drawing/2014/main" id="{965AC6B8-F044-F540-AA58-D3929A2AF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3117"/>
                <a:ext cx="35" cy="121"/>
              </a:xfrm>
              <a:custGeom>
                <a:avLst/>
                <a:gdLst>
                  <a:gd name="T0" fmla="*/ 0 w 104"/>
                  <a:gd name="T1" fmla="*/ 0 h 363"/>
                  <a:gd name="T2" fmla="*/ 0 w 104"/>
                  <a:gd name="T3" fmla="*/ 0 h 363"/>
                  <a:gd name="T4" fmla="*/ 0 w 104"/>
                  <a:gd name="T5" fmla="*/ 0 h 363"/>
                  <a:gd name="T6" fmla="*/ 0 w 104"/>
                  <a:gd name="T7" fmla="*/ 0 h 363"/>
                  <a:gd name="T8" fmla="*/ 0 w 104"/>
                  <a:gd name="T9" fmla="*/ 0 h 363"/>
                  <a:gd name="T10" fmla="*/ 0 w 104"/>
                  <a:gd name="T11" fmla="*/ 0 h 363"/>
                  <a:gd name="T12" fmla="*/ 0 w 104"/>
                  <a:gd name="T13" fmla="*/ 0 h 363"/>
                  <a:gd name="T14" fmla="*/ 0 w 104"/>
                  <a:gd name="T15" fmla="*/ 0 h 363"/>
                  <a:gd name="T16" fmla="*/ 0 w 104"/>
                  <a:gd name="T17" fmla="*/ 0 h 3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4"/>
                  <a:gd name="T28" fmla="*/ 0 h 363"/>
                  <a:gd name="T29" fmla="*/ 104 w 104"/>
                  <a:gd name="T30" fmla="*/ 363 h 3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4" h="363">
                    <a:moveTo>
                      <a:pt x="0" y="34"/>
                    </a:moveTo>
                    <a:lnTo>
                      <a:pt x="14" y="0"/>
                    </a:lnTo>
                    <a:lnTo>
                      <a:pt x="47" y="7"/>
                    </a:lnTo>
                    <a:lnTo>
                      <a:pt x="63" y="37"/>
                    </a:lnTo>
                    <a:lnTo>
                      <a:pt x="52" y="77"/>
                    </a:lnTo>
                    <a:lnTo>
                      <a:pt x="104" y="363"/>
                    </a:lnTo>
                    <a:lnTo>
                      <a:pt x="82" y="358"/>
                    </a:lnTo>
                    <a:lnTo>
                      <a:pt x="20" y="6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34" name="Freeform 13">
                <a:extLst>
                  <a:ext uri="{FF2B5EF4-FFF2-40B4-BE49-F238E27FC236}">
                    <a16:creationId xmlns:a16="http://schemas.microsoft.com/office/drawing/2014/main" id="{6D1D266C-742F-9F4A-8ACC-A3812CE51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3142"/>
                <a:ext cx="47" cy="70"/>
              </a:xfrm>
              <a:custGeom>
                <a:avLst/>
                <a:gdLst>
                  <a:gd name="T0" fmla="*/ 0 w 141"/>
                  <a:gd name="T1" fmla="*/ 0 h 209"/>
                  <a:gd name="T2" fmla="*/ 0 w 141"/>
                  <a:gd name="T3" fmla="*/ 0 h 209"/>
                  <a:gd name="T4" fmla="*/ 0 w 141"/>
                  <a:gd name="T5" fmla="*/ 0 h 209"/>
                  <a:gd name="T6" fmla="*/ 0 w 141"/>
                  <a:gd name="T7" fmla="*/ 0 h 209"/>
                  <a:gd name="T8" fmla="*/ 0 w 141"/>
                  <a:gd name="T9" fmla="*/ 0 h 209"/>
                  <a:gd name="T10" fmla="*/ 0 w 141"/>
                  <a:gd name="T11" fmla="*/ 0 h 209"/>
                  <a:gd name="T12" fmla="*/ 0 w 141"/>
                  <a:gd name="T13" fmla="*/ 0 h 2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1"/>
                  <a:gd name="T22" fmla="*/ 0 h 209"/>
                  <a:gd name="T23" fmla="*/ 141 w 141"/>
                  <a:gd name="T24" fmla="*/ 209 h 2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1" h="209">
                    <a:moveTo>
                      <a:pt x="0" y="0"/>
                    </a:moveTo>
                    <a:lnTo>
                      <a:pt x="141" y="0"/>
                    </a:lnTo>
                    <a:lnTo>
                      <a:pt x="141" y="209"/>
                    </a:lnTo>
                    <a:lnTo>
                      <a:pt x="127" y="204"/>
                    </a:lnTo>
                    <a:lnTo>
                      <a:pt x="127" y="17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00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35" name="Freeform 14">
                <a:extLst>
                  <a:ext uri="{FF2B5EF4-FFF2-40B4-BE49-F238E27FC236}">
                    <a16:creationId xmlns:a16="http://schemas.microsoft.com/office/drawing/2014/main" id="{1197412F-8EBC-D741-AD96-91D7EA4F0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3142"/>
                <a:ext cx="47" cy="70"/>
              </a:xfrm>
              <a:custGeom>
                <a:avLst/>
                <a:gdLst>
                  <a:gd name="T0" fmla="*/ 0 w 142"/>
                  <a:gd name="T1" fmla="*/ 0 h 209"/>
                  <a:gd name="T2" fmla="*/ 0 w 142"/>
                  <a:gd name="T3" fmla="*/ 0 h 209"/>
                  <a:gd name="T4" fmla="*/ 0 w 142"/>
                  <a:gd name="T5" fmla="*/ 0 h 209"/>
                  <a:gd name="T6" fmla="*/ 0 w 142"/>
                  <a:gd name="T7" fmla="*/ 0 h 209"/>
                  <a:gd name="T8" fmla="*/ 0 w 142"/>
                  <a:gd name="T9" fmla="*/ 0 h 209"/>
                  <a:gd name="T10" fmla="*/ 0 w 142"/>
                  <a:gd name="T11" fmla="*/ 0 h 209"/>
                  <a:gd name="T12" fmla="*/ 0 w 142"/>
                  <a:gd name="T13" fmla="*/ 0 h 2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2"/>
                  <a:gd name="T22" fmla="*/ 0 h 209"/>
                  <a:gd name="T23" fmla="*/ 142 w 142"/>
                  <a:gd name="T24" fmla="*/ 209 h 2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2" h="20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09"/>
                    </a:lnTo>
                    <a:lnTo>
                      <a:pt x="129" y="204"/>
                    </a:lnTo>
                    <a:lnTo>
                      <a:pt x="129" y="17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00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36" name="Freeform 15">
                <a:extLst>
                  <a:ext uri="{FF2B5EF4-FFF2-40B4-BE49-F238E27FC236}">
                    <a16:creationId xmlns:a16="http://schemas.microsoft.com/office/drawing/2014/main" id="{54434C89-1059-C349-99CF-1A25CF31A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3142"/>
                <a:ext cx="48" cy="70"/>
              </a:xfrm>
              <a:custGeom>
                <a:avLst/>
                <a:gdLst>
                  <a:gd name="T0" fmla="*/ 0 w 143"/>
                  <a:gd name="T1" fmla="*/ 0 h 209"/>
                  <a:gd name="T2" fmla="*/ 0 w 143"/>
                  <a:gd name="T3" fmla="*/ 0 h 209"/>
                  <a:gd name="T4" fmla="*/ 0 w 143"/>
                  <a:gd name="T5" fmla="*/ 0 h 209"/>
                  <a:gd name="T6" fmla="*/ 0 w 143"/>
                  <a:gd name="T7" fmla="*/ 0 h 209"/>
                  <a:gd name="T8" fmla="*/ 0 w 143"/>
                  <a:gd name="T9" fmla="*/ 0 h 209"/>
                  <a:gd name="T10" fmla="*/ 0 w 143"/>
                  <a:gd name="T11" fmla="*/ 0 h 209"/>
                  <a:gd name="T12" fmla="*/ 0 w 143"/>
                  <a:gd name="T13" fmla="*/ 0 h 2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09"/>
                  <a:gd name="T23" fmla="*/ 143 w 143"/>
                  <a:gd name="T24" fmla="*/ 209 h 2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09">
                    <a:moveTo>
                      <a:pt x="0" y="0"/>
                    </a:moveTo>
                    <a:lnTo>
                      <a:pt x="143" y="0"/>
                    </a:lnTo>
                    <a:lnTo>
                      <a:pt x="143" y="209"/>
                    </a:lnTo>
                    <a:lnTo>
                      <a:pt x="129" y="204"/>
                    </a:lnTo>
                    <a:lnTo>
                      <a:pt x="129" y="17"/>
                    </a:lnTo>
                    <a:lnTo>
                      <a:pt x="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00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37" name="Freeform 16">
                <a:extLst>
                  <a:ext uri="{FF2B5EF4-FFF2-40B4-BE49-F238E27FC236}">
                    <a16:creationId xmlns:a16="http://schemas.microsoft.com/office/drawing/2014/main" id="{B576598C-84E0-984E-A4FA-4327275D5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142"/>
                <a:ext cx="47" cy="70"/>
              </a:xfrm>
              <a:custGeom>
                <a:avLst/>
                <a:gdLst>
                  <a:gd name="T0" fmla="*/ 0 w 142"/>
                  <a:gd name="T1" fmla="*/ 0 h 209"/>
                  <a:gd name="T2" fmla="*/ 0 w 142"/>
                  <a:gd name="T3" fmla="*/ 0 h 209"/>
                  <a:gd name="T4" fmla="*/ 0 w 142"/>
                  <a:gd name="T5" fmla="*/ 0 h 209"/>
                  <a:gd name="T6" fmla="*/ 0 w 142"/>
                  <a:gd name="T7" fmla="*/ 0 h 209"/>
                  <a:gd name="T8" fmla="*/ 0 w 142"/>
                  <a:gd name="T9" fmla="*/ 0 h 209"/>
                  <a:gd name="T10" fmla="*/ 0 w 142"/>
                  <a:gd name="T11" fmla="*/ 0 h 209"/>
                  <a:gd name="T12" fmla="*/ 0 w 142"/>
                  <a:gd name="T13" fmla="*/ 0 h 2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2"/>
                  <a:gd name="T22" fmla="*/ 0 h 209"/>
                  <a:gd name="T23" fmla="*/ 142 w 142"/>
                  <a:gd name="T24" fmla="*/ 209 h 2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2" h="20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09"/>
                    </a:lnTo>
                    <a:lnTo>
                      <a:pt x="128" y="204"/>
                    </a:lnTo>
                    <a:lnTo>
                      <a:pt x="128" y="17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00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38" name="Freeform 17">
                <a:extLst>
                  <a:ext uri="{FF2B5EF4-FFF2-40B4-BE49-F238E27FC236}">
                    <a16:creationId xmlns:a16="http://schemas.microsoft.com/office/drawing/2014/main" id="{9EDCEAB6-9DA1-784B-9789-EE85AC56B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3142"/>
                <a:ext cx="48" cy="70"/>
              </a:xfrm>
              <a:custGeom>
                <a:avLst/>
                <a:gdLst>
                  <a:gd name="T0" fmla="*/ 0 w 143"/>
                  <a:gd name="T1" fmla="*/ 0 h 209"/>
                  <a:gd name="T2" fmla="*/ 0 w 143"/>
                  <a:gd name="T3" fmla="*/ 0 h 209"/>
                  <a:gd name="T4" fmla="*/ 0 w 143"/>
                  <a:gd name="T5" fmla="*/ 0 h 209"/>
                  <a:gd name="T6" fmla="*/ 0 w 143"/>
                  <a:gd name="T7" fmla="*/ 0 h 209"/>
                  <a:gd name="T8" fmla="*/ 0 w 143"/>
                  <a:gd name="T9" fmla="*/ 0 h 209"/>
                  <a:gd name="T10" fmla="*/ 0 w 143"/>
                  <a:gd name="T11" fmla="*/ 0 h 209"/>
                  <a:gd name="T12" fmla="*/ 0 w 143"/>
                  <a:gd name="T13" fmla="*/ 0 h 2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09"/>
                  <a:gd name="T23" fmla="*/ 143 w 143"/>
                  <a:gd name="T24" fmla="*/ 209 h 2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09">
                    <a:moveTo>
                      <a:pt x="0" y="0"/>
                    </a:moveTo>
                    <a:lnTo>
                      <a:pt x="143" y="0"/>
                    </a:lnTo>
                    <a:lnTo>
                      <a:pt x="143" y="209"/>
                    </a:lnTo>
                    <a:lnTo>
                      <a:pt x="128" y="204"/>
                    </a:lnTo>
                    <a:lnTo>
                      <a:pt x="128" y="17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00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39" name="Rectangle 18">
                <a:extLst>
                  <a:ext uri="{FF2B5EF4-FFF2-40B4-BE49-F238E27FC236}">
                    <a16:creationId xmlns:a16="http://schemas.microsoft.com/office/drawing/2014/main" id="{ECFBCF2E-6567-DB41-8A50-EB9F815CE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208"/>
                <a:ext cx="46" cy="6"/>
              </a:xfrm>
              <a:prstGeom prst="rect">
                <a:avLst/>
              </a:prstGeom>
              <a:solidFill>
                <a:srgbClr val="FF3A3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40" name="Rectangle 19">
                <a:extLst>
                  <a:ext uri="{FF2B5EF4-FFF2-40B4-BE49-F238E27FC236}">
                    <a16:creationId xmlns:a16="http://schemas.microsoft.com/office/drawing/2014/main" id="{5A1C7410-E044-1045-86E5-0A7CD0DEF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3208"/>
                <a:ext cx="45" cy="6"/>
              </a:xfrm>
              <a:prstGeom prst="rect">
                <a:avLst/>
              </a:prstGeom>
              <a:solidFill>
                <a:srgbClr val="FF3A3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41" name="Rectangle 20">
                <a:extLst>
                  <a:ext uri="{FF2B5EF4-FFF2-40B4-BE49-F238E27FC236}">
                    <a16:creationId xmlns:a16="http://schemas.microsoft.com/office/drawing/2014/main" id="{FF04A6B8-903F-934F-973D-82AA01473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8" y="3208"/>
                <a:ext cx="46" cy="6"/>
              </a:xfrm>
              <a:prstGeom prst="rect">
                <a:avLst/>
              </a:prstGeom>
              <a:solidFill>
                <a:srgbClr val="FF3A3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42" name="Rectangle 21">
                <a:extLst>
                  <a:ext uri="{FF2B5EF4-FFF2-40B4-BE49-F238E27FC236}">
                    <a16:creationId xmlns:a16="http://schemas.microsoft.com/office/drawing/2014/main" id="{BC5760C6-90A5-884D-965B-76E777CAD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6" y="3208"/>
                <a:ext cx="45" cy="6"/>
              </a:xfrm>
              <a:prstGeom prst="rect">
                <a:avLst/>
              </a:prstGeom>
              <a:solidFill>
                <a:srgbClr val="FF3A3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43" name="Rectangle 22">
                <a:extLst>
                  <a:ext uri="{FF2B5EF4-FFF2-40B4-BE49-F238E27FC236}">
                    <a16:creationId xmlns:a16="http://schemas.microsoft.com/office/drawing/2014/main" id="{E6FAABD0-0E79-9443-9D3D-AE0FD8CA0E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2" y="3208"/>
                <a:ext cx="45" cy="6"/>
              </a:xfrm>
              <a:prstGeom prst="rect">
                <a:avLst/>
              </a:prstGeom>
              <a:solidFill>
                <a:srgbClr val="FF3A3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44" name="Rectangle 23">
                <a:extLst>
                  <a:ext uri="{FF2B5EF4-FFF2-40B4-BE49-F238E27FC236}">
                    <a16:creationId xmlns:a16="http://schemas.microsoft.com/office/drawing/2014/main" id="{9AC3E588-B4C7-AA40-B8F7-9ACF0E096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3142"/>
                <a:ext cx="2" cy="71"/>
              </a:xfrm>
              <a:prstGeom prst="rect">
                <a:avLst/>
              </a:prstGeom>
              <a:solidFill>
                <a:srgbClr val="FF2B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45" name="Rectangle 24">
                <a:extLst>
                  <a:ext uri="{FF2B5EF4-FFF2-40B4-BE49-F238E27FC236}">
                    <a16:creationId xmlns:a16="http://schemas.microsoft.com/office/drawing/2014/main" id="{D2B97869-5F6F-6C4A-ADBB-878ABC4EA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7" y="3142"/>
                <a:ext cx="3" cy="71"/>
              </a:xfrm>
              <a:prstGeom prst="rect">
                <a:avLst/>
              </a:prstGeom>
              <a:solidFill>
                <a:srgbClr val="FF2B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46" name="Rectangle 25">
                <a:extLst>
                  <a:ext uri="{FF2B5EF4-FFF2-40B4-BE49-F238E27FC236}">
                    <a16:creationId xmlns:a16="http://schemas.microsoft.com/office/drawing/2014/main" id="{1B3E2828-F57B-844A-974B-8A2B559A5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6" y="3142"/>
                <a:ext cx="3" cy="71"/>
              </a:xfrm>
              <a:prstGeom prst="rect">
                <a:avLst/>
              </a:prstGeom>
              <a:solidFill>
                <a:srgbClr val="FF2B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47" name="Rectangle 26">
                <a:extLst>
                  <a:ext uri="{FF2B5EF4-FFF2-40B4-BE49-F238E27FC236}">
                    <a16:creationId xmlns:a16="http://schemas.microsoft.com/office/drawing/2014/main" id="{9CDC52C4-2EA6-C04D-BD08-BEB1913F4E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" y="3142"/>
                <a:ext cx="2" cy="71"/>
              </a:xfrm>
              <a:prstGeom prst="rect">
                <a:avLst/>
              </a:prstGeom>
              <a:solidFill>
                <a:srgbClr val="FF2B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48" name="Rectangle 27">
                <a:extLst>
                  <a:ext uri="{FF2B5EF4-FFF2-40B4-BE49-F238E27FC236}">
                    <a16:creationId xmlns:a16="http://schemas.microsoft.com/office/drawing/2014/main" id="{43E76219-4518-834E-8AC6-936A6E9C4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3142"/>
                <a:ext cx="3" cy="71"/>
              </a:xfrm>
              <a:prstGeom prst="rect">
                <a:avLst/>
              </a:prstGeom>
              <a:solidFill>
                <a:srgbClr val="FF2B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49" name="Freeform 28">
                <a:extLst>
                  <a:ext uri="{FF2B5EF4-FFF2-40B4-BE49-F238E27FC236}">
                    <a16:creationId xmlns:a16="http://schemas.microsoft.com/office/drawing/2014/main" id="{96DE83F9-678E-5549-A0B2-D4CFB86F0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3060"/>
                <a:ext cx="97" cy="70"/>
              </a:xfrm>
              <a:custGeom>
                <a:avLst/>
                <a:gdLst>
                  <a:gd name="T0" fmla="*/ 0 w 290"/>
                  <a:gd name="T1" fmla="*/ 0 h 211"/>
                  <a:gd name="T2" fmla="*/ 0 w 290"/>
                  <a:gd name="T3" fmla="*/ 0 h 211"/>
                  <a:gd name="T4" fmla="*/ 0 w 290"/>
                  <a:gd name="T5" fmla="*/ 0 h 211"/>
                  <a:gd name="T6" fmla="*/ 0 w 290"/>
                  <a:gd name="T7" fmla="*/ 0 h 211"/>
                  <a:gd name="T8" fmla="*/ 0 w 290"/>
                  <a:gd name="T9" fmla="*/ 0 h 211"/>
                  <a:gd name="T10" fmla="*/ 0 w 290"/>
                  <a:gd name="T11" fmla="*/ 0 h 211"/>
                  <a:gd name="T12" fmla="*/ 0 w 290"/>
                  <a:gd name="T13" fmla="*/ 0 h 211"/>
                  <a:gd name="T14" fmla="*/ 0 w 290"/>
                  <a:gd name="T15" fmla="*/ 0 h 211"/>
                  <a:gd name="T16" fmla="*/ 0 w 290"/>
                  <a:gd name="T17" fmla="*/ 0 h 211"/>
                  <a:gd name="T18" fmla="*/ 0 w 290"/>
                  <a:gd name="T19" fmla="*/ 0 h 2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0"/>
                  <a:gd name="T31" fmla="*/ 0 h 211"/>
                  <a:gd name="T32" fmla="*/ 290 w 290"/>
                  <a:gd name="T33" fmla="*/ 211 h 2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0" h="211">
                    <a:moveTo>
                      <a:pt x="0" y="22"/>
                    </a:moveTo>
                    <a:lnTo>
                      <a:pt x="21" y="0"/>
                    </a:lnTo>
                    <a:lnTo>
                      <a:pt x="49" y="6"/>
                    </a:lnTo>
                    <a:lnTo>
                      <a:pt x="49" y="44"/>
                    </a:lnTo>
                    <a:lnTo>
                      <a:pt x="80" y="76"/>
                    </a:lnTo>
                    <a:lnTo>
                      <a:pt x="290" y="211"/>
                    </a:lnTo>
                    <a:lnTo>
                      <a:pt x="198" y="199"/>
                    </a:lnTo>
                    <a:lnTo>
                      <a:pt x="37" y="79"/>
                    </a:lnTo>
                    <a:lnTo>
                      <a:pt x="2" y="6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50" name="Freeform 29">
                <a:extLst>
                  <a:ext uri="{FF2B5EF4-FFF2-40B4-BE49-F238E27FC236}">
                    <a16:creationId xmlns:a16="http://schemas.microsoft.com/office/drawing/2014/main" id="{12DDEC25-732E-F945-8546-A1F661F1D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3106"/>
                <a:ext cx="72" cy="48"/>
              </a:xfrm>
              <a:custGeom>
                <a:avLst/>
                <a:gdLst>
                  <a:gd name="T0" fmla="*/ 0 w 217"/>
                  <a:gd name="T1" fmla="*/ 0 h 144"/>
                  <a:gd name="T2" fmla="*/ 0 w 217"/>
                  <a:gd name="T3" fmla="*/ 0 h 144"/>
                  <a:gd name="T4" fmla="*/ 0 w 217"/>
                  <a:gd name="T5" fmla="*/ 0 h 144"/>
                  <a:gd name="T6" fmla="*/ 0 w 217"/>
                  <a:gd name="T7" fmla="*/ 0 h 144"/>
                  <a:gd name="T8" fmla="*/ 0 w 217"/>
                  <a:gd name="T9" fmla="*/ 0 h 144"/>
                  <a:gd name="T10" fmla="*/ 0 w 217"/>
                  <a:gd name="T11" fmla="*/ 0 h 144"/>
                  <a:gd name="T12" fmla="*/ 0 w 217"/>
                  <a:gd name="T13" fmla="*/ 0 h 144"/>
                  <a:gd name="T14" fmla="*/ 0 w 217"/>
                  <a:gd name="T15" fmla="*/ 0 h 144"/>
                  <a:gd name="T16" fmla="*/ 0 w 217"/>
                  <a:gd name="T17" fmla="*/ 0 h 144"/>
                  <a:gd name="T18" fmla="*/ 0 w 217"/>
                  <a:gd name="T19" fmla="*/ 0 h 144"/>
                  <a:gd name="T20" fmla="*/ 0 w 217"/>
                  <a:gd name="T21" fmla="*/ 0 h 1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7"/>
                  <a:gd name="T34" fmla="*/ 0 h 144"/>
                  <a:gd name="T35" fmla="*/ 217 w 217"/>
                  <a:gd name="T36" fmla="*/ 144 h 1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7" h="144">
                    <a:moveTo>
                      <a:pt x="63" y="35"/>
                    </a:moveTo>
                    <a:lnTo>
                      <a:pt x="157" y="98"/>
                    </a:lnTo>
                    <a:lnTo>
                      <a:pt x="166" y="119"/>
                    </a:lnTo>
                    <a:lnTo>
                      <a:pt x="195" y="126"/>
                    </a:lnTo>
                    <a:lnTo>
                      <a:pt x="217" y="105"/>
                    </a:lnTo>
                    <a:lnTo>
                      <a:pt x="217" y="137"/>
                    </a:lnTo>
                    <a:lnTo>
                      <a:pt x="185" y="144"/>
                    </a:lnTo>
                    <a:lnTo>
                      <a:pt x="154" y="133"/>
                    </a:lnTo>
                    <a:lnTo>
                      <a:pt x="126" y="95"/>
                    </a:lnTo>
                    <a:lnTo>
                      <a:pt x="0" y="0"/>
                    </a:lnTo>
                    <a:lnTo>
                      <a:pt x="63" y="35"/>
                    </a:lnTo>
                    <a:close/>
                  </a:path>
                </a:pathLst>
              </a:custGeom>
              <a:solidFill>
                <a:srgbClr val="000F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51" name="Freeform 30">
                <a:extLst>
                  <a:ext uri="{FF2B5EF4-FFF2-40B4-BE49-F238E27FC236}">
                    <a16:creationId xmlns:a16="http://schemas.microsoft.com/office/drawing/2014/main" id="{698F3EF1-BFAF-AF4E-B950-000990D38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5" y="3134"/>
                <a:ext cx="8" cy="8"/>
              </a:xfrm>
              <a:custGeom>
                <a:avLst/>
                <a:gdLst>
                  <a:gd name="T0" fmla="*/ 0 w 24"/>
                  <a:gd name="T1" fmla="*/ 0 h 25"/>
                  <a:gd name="T2" fmla="*/ 0 w 24"/>
                  <a:gd name="T3" fmla="*/ 0 h 25"/>
                  <a:gd name="T4" fmla="*/ 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0 h 25"/>
                  <a:gd name="T12" fmla="*/ 0 w 24"/>
                  <a:gd name="T13" fmla="*/ 0 h 25"/>
                  <a:gd name="T14" fmla="*/ 0 w 24"/>
                  <a:gd name="T15" fmla="*/ 0 h 25"/>
                  <a:gd name="T16" fmla="*/ 0 w 24"/>
                  <a:gd name="T17" fmla="*/ 0 h 25"/>
                  <a:gd name="T18" fmla="*/ 0 w 24"/>
                  <a:gd name="T19" fmla="*/ 0 h 25"/>
                  <a:gd name="T20" fmla="*/ 0 w 24"/>
                  <a:gd name="T21" fmla="*/ 0 h 25"/>
                  <a:gd name="T22" fmla="*/ 0 w 24"/>
                  <a:gd name="T23" fmla="*/ 0 h 25"/>
                  <a:gd name="T24" fmla="*/ 0 w 24"/>
                  <a:gd name="T25" fmla="*/ 0 h 25"/>
                  <a:gd name="T26" fmla="*/ 0 w 24"/>
                  <a:gd name="T27" fmla="*/ 0 h 25"/>
                  <a:gd name="T28" fmla="*/ 0 w 24"/>
                  <a:gd name="T29" fmla="*/ 0 h 25"/>
                  <a:gd name="T30" fmla="*/ 0 w 24"/>
                  <a:gd name="T31" fmla="*/ 0 h 25"/>
                  <a:gd name="T32" fmla="*/ 0 w 24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5"/>
                  <a:gd name="T53" fmla="*/ 24 w 24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5">
                    <a:moveTo>
                      <a:pt x="12" y="0"/>
                    </a:moveTo>
                    <a:lnTo>
                      <a:pt x="16" y="1"/>
                    </a:lnTo>
                    <a:lnTo>
                      <a:pt x="21" y="3"/>
                    </a:lnTo>
                    <a:lnTo>
                      <a:pt x="23" y="8"/>
                    </a:lnTo>
                    <a:lnTo>
                      <a:pt x="24" y="13"/>
                    </a:lnTo>
                    <a:lnTo>
                      <a:pt x="23" y="17"/>
                    </a:lnTo>
                    <a:lnTo>
                      <a:pt x="21" y="22"/>
                    </a:lnTo>
                    <a:lnTo>
                      <a:pt x="16" y="24"/>
                    </a:lnTo>
                    <a:lnTo>
                      <a:pt x="12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111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  <p:sp>
          <p:nvSpPr>
            <p:cNvPr id="30" name="AutoShape 31">
              <a:extLst>
                <a:ext uri="{FF2B5EF4-FFF2-40B4-BE49-F238E27FC236}">
                  <a16:creationId xmlns:a16="http://schemas.microsoft.com/office/drawing/2014/main" id="{B1859AFC-0BB4-9E46-A553-C53C081C52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88171">
              <a:off x="1528" y="2479"/>
              <a:ext cx="606" cy="287"/>
            </a:xfrm>
            <a:prstGeom prst="rightArrow">
              <a:avLst>
                <a:gd name="adj1" fmla="val 46380"/>
                <a:gd name="adj2" fmla="val 68712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grpSp>
          <p:nvGrpSpPr>
            <p:cNvPr id="31" name="Group 43">
              <a:extLst>
                <a:ext uri="{FF2B5EF4-FFF2-40B4-BE49-F238E27FC236}">
                  <a16:creationId xmlns:a16="http://schemas.microsoft.com/office/drawing/2014/main" id="{1D61EB14-AEB7-E640-BA8D-A230B774D0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0" y="2764"/>
              <a:ext cx="2193" cy="909"/>
              <a:chOff x="1520" y="1979"/>
              <a:chExt cx="1950" cy="861"/>
            </a:xfrm>
          </p:grpSpPr>
          <p:sp>
            <p:nvSpPr>
              <p:cNvPr id="129" name="Rectangle 44">
                <a:extLst>
                  <a:ext uri="{FF2B5EF4-FFF2-40B4-BE49-F238E27FC236}">
                    <a16:creationId xmlns:a16="http://schemas.microsoft.com/office/drawing/2014/main" id="{A02F198D-C8E4-1D42-8EDE-94FA1332E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" y="1979"/>
                <a:ext cx="1679" cy="861"/>
              </a:xfrm>
              <a:prstGeom prst="rect">
                <a:avLst/>
              </a:prstGeom>
              <a:solidFill>
                <a:srgbClr val="FF9900">
                  <a:alpha val="1019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+mn-lt"/>
                </a:endParaRPr>
              </a:p>
            </p:txBody>
          </p:sp>
          <p:pic>
            <p:nvPicPr>
              <p:cNvPr id="130" name="Picture 45" descr="SY00613_">
                <a:extLst>
                  <a:ext uri="{FF2B5EF4-FFF2-40B4-BE49-F238E27FC236}">
                    <a16:creationId xmlns:a16="http://schemas.microsoft.com/office/drawing/2014/main" id="{CFC9E1EC-0C6B-5544-8171-35FDBBD09A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54" y="2063"/>
                <a:ext cx="862" cy="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1" name="Text Box 46">
                <a:extLst>
                  <a:ext uri="{FF2B5EF4-FFF2-40B4-BE49-F238E27FC236}">
                    <a16:creationId xmlns:a16="http://schemas.microsoft.com/office/drawing/2014/main" id="{D2F8EA32-F13F-1446-820C-A085272DD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0" y="2548"/>
                <a:ext cx="1269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00145" tIns="50073" rIns="100145" bIns="50073">
                <a:spAutoFit/>
              </a:bodyPr>
              <a:lstStyle/>
              <a:p>
                <a:pPr defTabSz="1001713">
                  <a:spcBef>
                    <a:spcPct val="50000"/>
                  </a:spcBef>
                </a:pPr>
                <a:r>
                  <a:rPr lang="it-IT" sz="1400" b="1" dirty="0">
                    <a:solidFill>
                      <a:srgbClr val="FF9900"/>
                    </a:solidFill>
                    <a:latin typeface="+mn-lt"/>
                    <a:ea typeface="AppleGothic" pitchFamily="64" charset="-127"/>
                  </a:rPr>
                  <a:t>TREATMENT</a:t>
                </a:r>
              </a:p>
            </p:txBody>
          </p:sp>
        </p:grpSp>
        <p:sp>
          <p:nvSpPr>
            <p:cNvPr id="32" name="Rectangle 48">
              <a:extLst>
                <a:ext uri="{FF2B5EF4-FFF2-40B4-BE49-F238E27FC236}">
                  <a16:creationId xmlns:a16="http://schemas.microsoft.com/office/drawing/2014/main" id="{16FB8D56-1292-7E4C-9996-F603FE14B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" y="1471"/>
              <a:ext cx="1532" cy="1198"/>
            </a:xfrm>
            <a:prstGeom prst="rect">
              <a:avLst/>
            </a:prstGeom>
            <a:solidFill>
              <a:srgbClr val="FF3300">
                <a:alpha val="1490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33" name="Text Box 49">
              <a:extLst>
                <a:ext uri="{FF2B5EF4-FFF2-40B4-BE49-F238E27FC236}">
                  <a16:creationId xmlns:a16="http://schemas.microsoft.com/office/drawing/2014/main" id="{2214D274-C369-B349-AE43-88581335C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2" y="1803"/>
              <a:ext cx="1685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145" tIns="50073" rIns="100145" bIns="50073">
              <a:spAutoFit/>
            </a:bodyPr>
            <a:lstStyle/>
            <a:p>
              <a:pPr defTabSz="1001713"/>
              <a:r>
                <a:rPr lang="it-IT" sz="1400" b="1" dirty="0">
                  <a:solidFill>
                    <a:srgbClr val="66CCFF"/>
                  </a:solidFill>
                  <a:latin typeface="+mn-lt"/>
                  <a:ea typeface="AppleGothic" pitchFamily="64" charset="-127"/>
                </a:rPr>
                <a:t>SEPARATE </a:t>
              </a:r>
            </a:p>
            <a:p>
              <a:pPr defTabSz="1001713"/>
              <a:r>
                <a:rPr lang="it-IT" sz="1400" b="1" dirty="0">
                  <a:solidFill>
                    <a:srgbClr val="66CCFF"/>
                  </a:solidFill>
                  <a:latin typeface="+mn-lt"/>
                  <a:ea typeface="AppleGothic" pitchFamily="64" charset="-127"/>
                </a:rPr>
                <a:t>COLLECTION</a:t>
              </a:r>
            </a:p>
          </p:txBody>
        </p:sp>
        <p:sp>
          <p:nvSpPr>
            <p:cNvPr id="34" name="AutoShape 50">
              <a:extLst>
                <a:ext uri="{FF2B5EF4-FFF2-40B4-BE49-F238E27FC236}">
                  <a16:creationId xmlns:a16="http://schemas.microsoft.com/office/drawing/2014/main" id="{7C2A68EE-10D9-B34F-A451-4E3A5BBA5D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421742">
              <a:off x="762" y="2378"/>
              <a:ext cx="228" cy="24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35" name="AutoShape 51">
              <a:extLst>
                <a:ext uri="{FF2B5EF4-FFF2-40B4-BE49-F238E27FC236}">
                  <a16:creationId xmlns:a16="http://schemas.microsoft.com/office/drawing/2014/main" id="{37CC7E95-18AE-3B41-B4F9-4E591BC0E5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40887">
              <a:off x="1083" y="1887"/>
              <a:ext cx="250" cy="22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36" name="AutoShape 52">
              <a:extLst>
                <a:ext uri="{FF2B5EF4-FFF2-40B4-BE49-F238E27FC236}">
                  <a16:creationId xmlns:a16="http://schemas.microsoft.com/office/drawing/2014/main" id="{95F9B4D2-7AEB-914A-9619-E084060FD7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62107">
              <a:off x="661" y="1948"/>
              <a:ext cx="228" cy="24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37" name="Text Box 6">
              <a:extLst>
                <a:ext uri="{FF2B5EF4-FFF2-40B4-BE49-F238E27FC236}">
                  <a16:creationId xmlns:a16="http://schemas.microsoft.com/office/drawing/2014/main" id="{C8AF5E05-DABD-8F43-A68E-7D8AA8044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9" y="2331"/>
              <a:ext cx="1267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145" tIns="50073" rIns="100145" bIns="50073">
              <a:spAutoFit/>
            </a:bodyPr>
            <a:lstStyle/>
            <a:p>
              <a:pPr defTabSz="1001713">
                <a:spcBef>
                  <a:spcPct val="50000"/>
                </a:spcBef>
              </a:pPr>
              <a:r>
                <a:rPr lang="it-IT" sz="1400" b="1" dirty="0">
                  <a:solidFill>
                    <a:srgbClr val="0000FF"/>
                  </a:solidFill>
                  <a:latin typeface="+mn-lt"/>
                  <a:ea typeface="AppleGothic" pitchFamily="64" charset="-127"/>
                </a:rPr>
                <a:t>TRANSPORT</a:t>
              </a:r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A344FA4E-5FC7-D249-B6C0-8A2F3BE7B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" y="2188"/>
              <a:ext cx="2657" cy="1868"/>
            </a:xfrm>
            <a:prstGeom prst="rect">
              <a:avLst/>
            </a:prstGeom>
            <a:solidFill>
              <a:srgbClr val="33CC33">
                <a:alpha val="1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0145" tIns="50073" rIns="100145" bIns="50073" anchor="ctr"/>
            <a:lstStyle/>
            <a:p>
              <a:pPr algn="ctr" defTabSz="1001713"/>
              <a:endParaRPr lang="it-IT" sz="1400">
                <a:solidFill>
                  <a:srgbClr val="33CC33"/>
                </a:solidFill>
                <a:latin typeface="+mn-lt"/>
                <a:ea typeface="AppleGothic" pitchFamily="64" charset="-127"/>
              </a:endParaRPr>
            </a:p>
          </p:txBody>
        </p:sp>
        <p:sp>
          <p:nvSpPr>
            <p:cNvPr id="39" name="Text Box 34">
              <a:extLst>
                <a:ext uri="{FF2B5EF4-FFF2-40B4-BE49-F238E27FC236}">
                  <a16:creationId xmlns:a16="http://schemas.microsoft.com/office/drawing/2014/main" id="{4ED4337D-D25F-5741-BA42-8B9670D22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7" y="2603"/>
              <a:ext cx="1199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145" tIns="50073" rIns="100145" bIns="50073">
              <a:spAutoFit/>
            </a:bodyPr>
            <a:lstStyle/>
            <a:p>
              <a:pPr defTabSz="1001713">
                <a:spcBef>
                  <a:spcPct val="50000"/>
                </a:spcBef>
              </a:pPr>
              <a:r>
                <a:rPr lang="it-IT" sz="1400" b="1" dirty="0">
                  <a:solidFill>
                    <a:srgbClr val="33CC33"/>
                  </a:solidFill>
                  <a:latin typeface="+mn-lt"/>
                  <a:ea typeface="AppleGothic" pitchFamily="64" charset="-127"/>
                </a:rPr>
                <a:t>RECYCLE</a:t>
              </a:r>
            </a:p>
          </p:txBody>
        </p:sp>
        <p:sp>
          <p:nvSpPr>
            <p:cNvPr id="40" name="Text Box 35">
              <a:extLst>
                <a:ext uri="{FF2B5EF4-FFF2-40B4-BE49-F238E27FC236}">
                  <a16:creationId xmlns:a16="http://schemas.microsoft.com/office/drawing/2014/main" id="{8860DA9B-23A2-6641-BBD2-EA0F225CD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6" y="3828"/>
              <a:ext cx="1378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145" tIns="50073" rIns="100145" bIns="50073">
              <a:spAutoFit/>
            </a:bodyPr>
            <a:lstStyle/>
            <a:p>
              <a:pPr defTabSz="1001713">
                <a:spcBef>
                  <a:spcPct val="50000"/>
                </a:spcBef>
              </a:pPr>
              <a:r>
                <a:rPr lang="it-IT" sz="1400" b="1" dirty="0">
                  <a:solidFill>
                    <a:srgbClr val="33CC33"/>
                  </a:solidFill>
                  <a:latin typeface="+mn-lt"/>
                  <a:ea typeface="AppleGothic" pitchFamily="64" charset="-127"/>
                </a:rPr>
                <a:t>DISPOSAL</a:t>
              </a:r>
            </a:p>
          </p:txBody>
        </p:sp>
        <p:sp>
          <p:nvSpPr>
            <p:cNvPr id="41" name="Text Box 39">
              <a:extLst>
                <a:ext uri="{FF2B5EF4-FFF2-40B4-BE49-F238E27FC236}">
                  <a16:creationId xmlns:a16="http://schemas.microsoft.com/office/drawing/2014/main" id="{9C29E451-0E84-C248-8E21-F61115BBD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8" y="3374"/>
              <a:ext cx="727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145" tIns="50073" rIns="100145" bIns="50073">
              <a:spAutoFit/>
            </a:bodyPr>
            <a:lstStyle/>
            <a:p>
              <a:pPr defTabSz="1001713">
                <a:spcBef>
                  <a:spcPct val="50000"/>
                </a:spcBef>
              </a:pPr>
              <a:r>
                <a:rPr lang="it-IT" sz="1400" b="1" dirty="0">
                  <a:solidFill>
                    <a:srgbClr val="33CC33"/>
                  </a:solidFill>
                  <a:latin typeface="+mn-lt"/>
                  <a:ea typeface="AppleGothic" pitchFamily="64" charset="-127"/>
                </a:rPr>
                <a:t>REUSE</a:t>
              </a:r>
            </a:p>
          </p:txBody>
        </p:sp>
        <p:pic>
          <p:nvPicPr>
            <p:cNvPr id="42" name="Picture 40" descr="j0318240">
              <a:extLst>
                <a:ext uri="{FF2B5EF4-FFF2-40B4-BE49-F238E27FC236}">
                  <a16:creationId xmlns:a16="http://schemas.microsoft.com/office/drawing/2014/main" id="{EC29DB32-7C94-554F-998F-E22133DB0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644" y="2966"/>
              <a:ext cx="61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41" descr="BD07193_">
              <a:extLst>
                <a:ext uri="{FF2B5EF4-FFF2-40B4-BE49-F238E27FC236}">
                  <a16:creationId xmlns:a16="http://schemas.microsoft.com/office/drawing/2014/main" id="{08652630-77AE-F045-AEB8-AB34C3487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87" y="3264"/>
              <a:ext cx="349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4" name="Group 54">
              <a:extLst>
                <a:ext uri="{FF2B5EF4-FFF2-40B4-BE49-F238E27FC236}">
                  <a16:creationId xmlns:a16="http://schemas.microsoft.com/office/drawing/2014/main" id="{D81B4791-38F9-2E49-9515-2B1004B335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5" y="3327"/>
              <a:ext cx="578" cy="566"/>
              <a:chOff x="1942" y="1349"/>
              <a:chExt cx="1814" cy="1597"/>
            </a:xfrm>
          </p:grpSpPr>
          <p:sp>
            <p:nvSpPr>
              <p:cNvPr id="50" name="Freeform 55">
                <a:extLst>
                  <a:ext uri="{FF2B5EF4-FFF2-40B4-BE49-F238E27FC236}">
                    <a16:creationId xmlns:a16="http://schemas.microsoft.com/office/drawing/2014/main" id="{3D1195AC-B673-0A48-A22B-396BD1F80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" y="1468"/>
                <a:ext cx="1061" cy="613"/>
              </a:xfrm>
              <a:custGeom>
                <a:avLst/>
                <a:gdLst>
                  <a:gd name="T0" fmla="*/ 1 w 2122"/>
                  <a:gd name="T1" fmla="*/ 1 h 1226"/>
                  <a:gd name="T2" fmla="*/ 0 w 2122"/>
                  <a:gd name="T3" fmla="*/ 1 h 1226"/>
                  <a:gd name="T4" fmla="*/ 1 w 2122"/>
                  <a:gd name="T5" fmla="*/ 1 h 1226"/>
                  <a:gd name="T6" fmla="*/ 1 w 2122"/>
                  <a:gd name="T7" fmla="*/ 1 h 1226"/>
                  <a:gd name="T8" fmla="*/ 1 w 2122"/>
                  <a:gd name="T9" fmla="*/ 1 h 1226"/>
                  <a:gd name="T10" fmla="*/ 1 w 2122"/>
                  <a:gd name="T11" fmla="*/ 1 h 1226"/>
                  <a:gd name="T12" fmla="*/ 1 w 2122"/>
                  <a:gd name="T13" fmla="*/ 1 h 1226"/>
                  <a:gd name="T14" fmla="*/ 1 w 2122"/>
                  <a:gd name="T15" fmla="*/ 1 h 1226"/>
                  <a:gd name="T16" fmla="*/ 1 w 2122"/>
                  <a:gd name="T17" fmla="*/ 1 h 1226"/>
                  <a:gd name="T18" fmla="*/ 1 w 2122"/>
                  <a:gd name="T19" fmla="*/ 1 h 1226"/>
                  <a:gd name="T20" fmla="*/ 1 w 2122"/>
                  <a:gd name="T21" fmla="*/ 0 h 1226"/>
                  <a:gd name="T22" fmla="*/ 1 w 2122"/>
                  <a:gd name="T23" fmla="*/ 1 h 1226"/>
                  <a:gd name="T24" fmla="*/ 1 w 2122"/>
                  <a:gd name="T25" fmla="*/ 1 h 1226"/>
                  <a:gd name="T26" fmla="*/ 1 w 2122"/>
                  <a:gd name="T27" fmla="*/ 1 h 1226"/>
                  <a:gd name="T28" fmla="*/ 1 w 2122"/>
                  <a:gd name="T29" fmla="*/ 1 h 1226"/>
                  <a:gd name="T30" fmla="*/ 1 w 2122"/>
                  <a:gd name="T31" fmla="*/ 1 h 1226"/>
                  <a:gd name="T32" fmla="*/ 1 w 2122"/>
                  <a:gd name="T33" fmla="*/ 1 h 1226"/>
                  <a:gd name="T34" fmla="*/ 1 w 2122"/>
                  <a:gd name="T35" fmla="*/ 1 h 1226"/>
                  <a:gd name="T36" fmla="*/ 1 w 2122"/>
                  <a:gd name="T37" fmla="*/ 1 h 1226"/>
                  <a:gd name="T38" fmla="*/ 1 w 2122"/>
                  <a:gd name="T39" fmla="*/ 1 h 1226"/>
                  <a:gd name="T40" fmla="*/ 1 w 2122"/>
                  <a:gd name="T41" fmla="*/ 1 h 1226"/>
                  <a:gd name="T42" fmla="*/ 1 w 2122"/>
                  <a:gd name="T43" fmla="*/ 1 h 1226"/>
                  <a:gd name="T44" fmla="*/ 1 w 2122"/>
                  <a:gd name="T45" fmla="*/ 1 h 1226"/>
                  <a:gd name="T46" fmla="*/ 1 w 2122"/>
                  <a:gd name="T47" fmla="*/ 1 h 1226"/>
                  <a:gd name="T48" fmla="*/ 1 w 2122"/>
                  <a:gd name="T49" fmla="*/ 1 h 1226"/>
                  <a:gd name="T50" fmla="*/ 1 w 2122"/>
                  <a:gd name="T51" fmla="*/ 1 h 1226"/>
                  <a:gd name="T52" fmla="*/ 1 w 2122"/>
                  <a:gd name="T53" fmla="*/ 1 h 1226"/>
                  <a:gd name="T54" fmla="*/ 1 w 2122"/>
                  <a:gd name="T55" fmla="*/ 1 h 1226"/>
                  <a:gd name="T56" fmla="*/ 1 w 2122"/>
                  <a:gd name="T57" fmla="*/ 1 h 122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122"/>
                  <a:gd name="T88" fmla="*/ 0 h 1226"/>
                  <a:gd name="T89" fmla="*/ 2122 w 2122"/>
                  <a:gd name="T90" fmla="*/ 1226 h 122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122" h="1226">
                    <a:moveTo>
                      <a:pt x="102" y="532"/>
                    </a:moveTo>
                    <a:lnTo>
                      <a:pt x="0" y="793"/>
                    </a:lnTo>
                    <a:lnTo>
                      <a:pt x="260" y="979"/>
                    </a:lnTo>
                    <a:lnTo>
                      <a:pt x="2013" y="1226"/>
                    </a:lnTo>
                    <a:lnTo>
                      <a:pt x="2122" y="1133"/>
                    </a:lnTo>
                    <a:lnTo>
                      <a:pt x="2110" y="975"/>
                    </a:lnTo>
                    <a:lnTo>
                      <a:pt x="1977" y="850"/>
                    </a:lnTo>
                    <a:lnTo>
                      <a:pt x="2013" y="660"/>
                    </a:lnTo>
                    <a:lnTo>
                      <a:pt x="1852" y="561"/>
                    </a:lnTo>
                    <a:lnTo>
                      <a:pt x="1907" y="137"/>
                    </a:lnTo>
                    <a:lnTo>
                      <a:pt x="1578" y="0"/>
                    </a:lnTo>
                    <a:lnTo>
                      <a:pt x="1287" y="82"/>
                    </a:lnTo>
                    <a:lnTo>
                      <a:pt x="1281" y="135"/>
                    </a:lnTo>
                    <a:lnTo>
                      <a:pt x="1331" y="137"/>
                    </a:lnTo>
                    <a:lnTo>
                      <a:pt x="1296" y="283"/>
                    </a:lnTo>
                    <a:lnTo>
                      <a:pt x="1161" y="257"/>
                    </a:lnTo>
                    <a:lnTo>
                      <a:pt x="1224" y="166"/>
                    </a:lnTo>
                    <a:lnTo>
                      <a:pt x="1205" y="120"/>
                    </a:lnTo>
                    <a:lnTo>
                      <a:pt x="1142" y="99"/>
                    </a:lnTo>
                    <a:lnTo>
                      <a:pt x="1023" y="225"/>
                    </a:lnTo>
                    <a:lnTo>
                      <a:pt x="768" y="171"/>
                    </a:lnTo>
                    <a:lnTo>
                      <a:pt x="796" y="112"/>
                    </a:lnTo>
                    <a:lnTo>
                      <a:pt x="756" y="86"/>
                    </a:lnTo>
                    <a:lnTo>
                      <a:pt x="718" y="86"/>
                    </a:lnTo>
                    <a:lnTo>
                      <a:pt x="618" y="211"/>
                    </a:lnTo>
                    <a:lnTo>
                      <a:pt x="559" y="251"/>
                    </a:lnTo>
                    <a:lnTo>
                      <a:pt x="545" y="409"/>
                    </a:lnTo>
                    <a:lnTo>
                      <a:pt x="102" y="53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51" name="Freeform 56">
                <a:extLst>
                  <a:ext uri="{FF2B5EF4-FFF2-40B4-BE49-F238E27FC236}">
                    <a16:creationId xmlns:a16="http://schemas.microsoft.com/office/drawing/2014/main" id="{24EE7783-F354-B545-8E89-EA4209C6A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" y="1835"/>
                <a:ext cx="1768" cy="1097"/>
              </a:xfrm>
              <a:custGeom>
                <a:avLst/>
                <a:gdLst>
                  <a:gd name="T0" fmla="*/ 0 w 3537"/>
                  <a:gd name="T1" fmla="*/ 1 h 2193"/>
                  <a:gd name="T2" fmla="*/ 0 w 3537"/>
                  <a:gd name="T3" fmla="*/ 1 h 2193"/>
                  <a:gd name="T4" fmla="*/ 0 w 3537"/>
                  <a:gd name="T5" fmla="*/ 1 h 2193"/>
                  <a:gd name="T6" fmla="*/ 0 w 3537"/>
                  <a:gd name="T7" fmla="*/ 1 h 2193"/>
                  <a:gd name="T8" fmla="*/ 0 w 3537"/>
                  <a:gd name="T9" fmla="*/ 1 h 2193"/>
                  <a:gd name="T10" fmla="*/ 0 w 3537"/>
                  <a:gd name="T11" fmla="*/ 0 h 2193"/>
                  <a:gd name="T12" fmla="*/ 0 w 3537"/>
                  <a:gd name="T13" fmla="*/ 1 h 2193"/>
                  <a:gd name="T14" fmla="*/ 0 w 3537"/>
                  <a:gd name="T15" fmla="*/ 1 h 2193"/>
                  <a:gd name="T16" fmla="*/ 0 w 3537"/>
                  <a:gd name="T17" fmla="*/ 1 h 2193"/>
                  <a:gd name="T18" fmla="*/ 0 w 3537"/>
                  <a:gd name="T19" fmla="*/ 1 h 2193"/>
                  <a:gd name="T20" fmla="*/ 0 w 3537"/>
                  <a:gd name="T21" fmla="*/ 1 h 2193"/>
                  <a:gd name="T22" fmla="*/ 0 w 3537"/>
                  <a:gd name="T23" fmla="*/ 1 h 2193"/>
                  <a:gd name="T24" fmla="*/ 0 w 3537"/>
                  <a:gd name="T25" fmla="*/ 1 h 2193"/>
                  <a:gd name="T26" fmla="*/ 0 w 3537"/>
                  <a:gd name="T27" fmla="*/ 1 h 2193"/>
                  <a:gd name="T28" fmla="*/ 0 w 3537"/>
                  <a:gd name="T29" fmla="*/ 1 h 2193"/>
                  <a:gd name="T30" fmla="*/ 0 w 3537"/>
                  <a:gd name="T31" fmla="*/ 1 h 2193"/>
                  <a:gd name="T32" fmla="*/ 0 w 3537"/>
                  <a:gd name="T33" fmla="*/ 1 h 2193"/>
                  <a:gd name="T34" fmla="*/ 0 w 3537"/>
                  <a:gd name="T35" fmla="*/ 1 h 2193"/>
                  <a:gd name="T36" fmla="*/ 0 w 3537"/>
                  <a:gd name="T37" fmla="*/ 1 h 2193"/>
                  <a:gd name="T38" fmla="*/ 0 w 3537"/>
                  <a:gd name="T39" fmla="*/ 1 h 219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537"/>
                  <a:gd name="T61" fmla="*/ 0 h 2193"/>
                  <a:gd name="T62" fmla="*/ 3537 w 3537"/>
                  <a:gd name="T63" fmla="*/ 2193 h 219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537" h="2193">
                    <a:moveTo>
                      <a:pt x="0" y="891"/>
                    </a:moveTo>
                    <a:lnTo>
                      <a:pt x="371" y="564"/>
                    </a:lnTo>
                    <a:lnTo>
                      <a:pt x="449" y="333"/>
                    </a:lnTo>
                    <a:lnTo>
                      <a:pt x="660" y="194"/>
                    </a:lnTo>
                    <a:lnTo>
                      <a:pt x="594" y="42"/>
                    </a:lnTo>
                    <a:lnTo>
                      <a:pt x="765" y="0"/>
                    </a:lnTo>
                    <a:lnTo>
                      <a:pt x="1096" y="232"/>
                    </a:lnTo>
                    <a:lnTo>
                      <a:pt x="1265" y="222"/>
                    </a:lnTo>
                    <a:lnTo>
                      <a:pt x="1430" y="258"/>
                    </a:lnTo>
                    <a:lnTo>
                      <a:pt x="1734" y="217"/>
                    </a:lnTo>
                    <a:lnTo>
                      <a:pt x="2303" y="279"/>
                    </a:lnTo>
                    <a:lnTo>
                      <a:pt x="2784" y="435"/>
                    </a:lnTo>
                    <a:lnTo>
                      <a:pt x="3037" y="568"/>
                    </a:lnTo>
                    <a:lnTo>
                      <a:pt x="3193" y="762"/>
                    </a:lnTo>
                    <a:lnTo>
                      <a:pt x="3349" y="775"/>
                    </a:lnTo>
                    <a:lnTo>
                      <a:pt x="3537" y="1022"/>
                    </a:lnTo>
                    <a:lnTo>
                      <a:pt x="3501" y="2188"/>
                    </a:lnTo>
                    <a:lnTo>
                      <a:pt x="4" y="2193"/>
                    </a:lnTo>
                    <a:lnTo>
                      <a:pt x="0" y="891"/>
                    </a:lnTo>
                    <a:close/>
                  </a:path>
                </a:pathLst>
              </a:custGeom>
              <a:solidFill>
                <a:srgbClr val="A69C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52" name="Freeform 57">
                <a:extLst>
                  <a:ext uri="{FF2B5EF4-FFF2-40B4-BE49-F238E27FC236}">
                    <a16:creationId xmlns:a16="http://schemas.microsoft.com/office/drawing/2014/main" id="{40DE79E3-9A16-E24C-927E-67F21EB98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" y="2218"/>
                <a:ext cx="325" cy="532"/>
              </a:xfrm>
              <a:custGeom>
                <a:avLst/>
                <a:gdLst>
                  <a:gd name="T0" fmla="*/ 1 w 650"/>
                  <a:gd name="T1" fmla="*/ 1 h 1064"/>
                  <a:gd name="T2" fmla="*/ 1 w 650"/>
                  <a:gd name="T3" fmla="*/ 1 h 1064"/>
                  <a:gd name="T4" fmla="*/ 1 w 650"/>
                  <a:gd name="T5" fmla="*/ 1 h 1064"/>
                  <a:gd name="T6" fmla="*/ 1 w 650"/>
                  <a:gd name="T7" fmla="*/ 1 h 1064"/>
                  <a:gd name="T8" fmla="*/ 1 w 650"/>
                  <a:gd name="T9" fmla="*/ 1 h 1064"/>
                  <a:gd name="T10" fmla="*/ 1 w 650"/>
                  <a:gd name="T11" fmla="*/ 1 h 1064"/>
                  <a:gd name="T12" fmla="*/ 1 w 650"/>
                  <a:gd name="T13" fmla="*/ 1 h 1064"/>
                  <a:gd name="T14" fmla="*/ 1 w 650"/>
                  <a:gd name="T15" fmla="*/ 1 h 1064"/>
                  <a:gd name="T16" fmla="*/ 1 w 650"/>
                  <a:gd name="T17" fmla="*/ 1 h 1064"/>
                  <a:gd name="T18" fmla="*/ 1 w 650"/>
                  <a:gd name="T19" fmla="*/ 1 h 1064"/>
                  <a:gd name="T20" fmla="*/ 1 w 650"/>
                  <a:gd name="T21" fmla="*/ 1 h 1064"/>
                  <a:gd name="T22" fmla="*/ 1 w 650"/>
                  <a:gd name="T23" fmla="*/ 1 h 1064"/>
                  <a:gd name="T24" fmla="*/ 1 w 650"/>
                  <a:gd name="T25" fmla="*/ 1 h 1064"/>
                  <a:gd name="T26" fmla="*/ 1 w 650"/>
                  <a:gd name="T27" fmla="*/ 1 h 1064"/>
                  <a:gd name="T28" fmla="*/ 1 w 650"/>
                  <a:gd name="T29" fmla="*/ 1 h 1064"/>
                  <a:gd name="T30" fmla="*/ 1 w 650"/>
                  <a:gd name="T31" fmla="*/ 1 h 1064"/>
                  <a:gd name="T32" fmla="*/ 1 w 650"/>
                  <a:gd name="T33" fmla="*/ 1 h 1064"/>
                  <a:gd name="T34" fmla="*/ 0 w 650"/>
                  <a:gd name="T35" fmla="*/ 1 h 1064"/>
                  <a:gd name="T36" fmla="*/ 1 w 650"/>
                  <a:gd name="T37" fmla="*/ 1 h 1064"/>
                  <a:gd name="T38" fmla="*/ 1 w 650"/>
                  <a:gd name="T39" fmla="*/ 1 h 1064"/>
                  <a:gd name="T40" fmla="*/ 1 w 650"/>
                  <a:gd name="T41" fmla="*/ 1 h 1064"/>
                  <a:gd name="T42" fmla="*/ 1 w 650"/>
                  <a:gd name="T43" fmla="*/ 1 h 1064"/>
                  <a:gd name="T44" fmla="*/ 1 w 650"/>
                  <a:gd name="T45" fmla="*/ 1 h 1064"/>
                  <a:gd name="T46" fmla="*/ 1 w 650"/>
                  <a:gd name="T47" fmla="*/ 1 h 1064"/>
                  <a:gd name="T48" fmla="*/ 1 w 650"/>
                  <a:gd name="T49" fmla="*/ 1 h 1064"/>
                  <a:gd name="T50" fmla="*/ 1 w 650"/>
                  <a:gd name="T51" fmla="*/ 1 h 1064"/>
                  <a:gd name="T52" fmla="*/ 1 w 650"/>
                  <a:gd name="T53" fmla="*/ 1 h 1064"/>
                  <a:gd name="T54" fmla="*/ 1 w 650"/>
                  <a:gd name="T55" fmla="*/ 0 h 1064"/>
                  <a:gd name="T56" fmla="*/ 1 w 650"/>
                  <a:gd name="T57" fmla="*/ 0 h 1064"/>
                  <a:gd name="T58" fmla="*/ 1 w 650"/>
                  <a:gd name="T59" fmla="*/ 0 h 1064"/>
                  <a:gd name="T60" fmla="*/ 1 w 650"/>
                  <a:gd name="T61" fmla="*/ 0 h 1064"/>
                  <a:gd name="T62" fmla="*/ 1 w 650"/>
                  <a:gd name="T63" fmla="*/ 1 h 1064"/>
                  <a:gd name="T64" fmla="*/ 1 w 650"/>
                  <a:gd name="T65" fmla="*/ 1 h 1064"/>
                  <a:gd name="T66" fmla="*/ 1 w 650"/>
                  <a:gd name="T67" fmla="*/ 1 h 1064"/>
                  <a:gd name="T68" fmla="*/ 1 w 650"/>
                  <a:gd name="T69" fmla="*/ 1 h 1064"/>
                  <a:gd name="T70" fmla="*/ 1 w 650"/>
                  <a:gd name="T71" fmla="*/ 1 h 1064"/>
                  <a:gd name="T72" fmla="*/ 1 w 650"/>
                  <a:gd name="T73" fmla="*/ 1 h 106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50"/>
                  <a:gd name="T112" fmla="*/ 0 h 1064"/>
                  <a:gd name="T113" fmla="*/ 650 w 650"/>
                  <a:gd name="T114" fmla="*/ 1064 h 106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50" h="1064">
                    <a:moveTo>
                      <a:pt x="616" y="1064"/>
                    </a:moveTo>
                    <a:lnTo>
                      <a:pt x="612" y="1059"/>
                    </a:lnTo>
                    <a:lnTo>
                      <a:pt x="606" y="1047"/>
                    </a:lnTo>
                    <a:lnTo>
                      <a:pt x="597" y="1024"/>
                    </a:lnTo>
                    <a:lnTo>
                      <a:pt x="584" y="1000"/>
                    </a:lnTo>
                    <a:lnTo>
                      <a:pt x="565" y="965"/>
                    </a:lnTo>
                    <a:lnTo>
                      <a:pt x="542" y="929"/>
                    </a:lnTo>
                    <a:lnTo>
                      <a:pt x="515" y="887"/>
                    </a:lnTo>
                    <a:lnTo>
                      <a:pt x="485" y="846"/>
                    </a:lnTo>
                    <a:lnTo>
                      <a:pt x="449" y="796"/>
                    </a:lnTo>
                    <a:lnTo>
                      <a:pt x="407" y="747"/>
                    </a:lnTo>
                    <a:lnTo>
                      <a:pt x="361" y="699"/>
                    </a:lnTo>
                    <a:lnTo>
                      <a:pt x="310" y="650"/>
                    </a:lnTo>
                    <a:lnTo>
                      <a:pt x="255" y="602"/>
                    </a:lnTo>
                    <a:lnTo>
                      <a:pt x="194" y="555"/>
                    </a:lnTo>
                    <a:lnTo>
                      <a:pt x="127" y="511"/>
                    </a:lnTo>
                    <a:lnTo>
                      <a:pt x="59" y="473"/>
                    </a:lnTo>
                    <a:lnTo>
                      <a:pt x="0" y="34"/>
                    </a:lnTo>
                    <a:lnTo>
                      <a:pt x="2" y="32"/>
                    </a:lnTo>
                    <a:lnTo>
                      <a:pt x="9" y="30"/>
                    </a:lnTo>
                    <a:lnTo>
                      <a:pt x="23" y="26"/>
                    </a:lnTo>
                    <a:lnTo>
                      <a:pt x="42" y="23"/>
                    </a:lnTo>
                    <a:lnTo>
                      <a:pt x="63" y="19"/>
                    </a:lnTo>
                    <a:lnTo>
                      <a:pt x="89" y="15"/>
                    </a:lnTo>
                    <a:lnTo>
                      <a:pt x="118" y="11"/>
                    </a:lnTo>
                    <a:lnTo>
                      <a:pt x="150" y="7"/>
                    </a:lnTo>
                    <a:lnTo>
                      <a:pt x="182" y="4"/>
                    </a:lnTo>
                    <a:lnTo>
                      <a:pt x="219" y="0"/>
                    </a:lnTo>
                    <a:lnTo>
                      <a:pt x="253" y="0"/>
                    </a:lnTo>
                    <a:lnTo>
                      <a:pt x="291" y="0"/>
                    </a:lnTo>
                    <a:lnTo>
                      <a:pt x="327" y="0"/>
                    </a:lnTo>
                    <a:lnTo>
                      <a:pt x="363" y="6"/>
                    </a:lnTo>
                    <a:lnTo>
                      <a:pt x="399" y="9"/>
                    </a:lnTo>
                    <a:lnTo>
                      <a:pt x="435" y="19"/>
                    </a:lnTo>
                    <a:lnTo>
                      <a:pt x="650" y="258"/>
                    </a:lnTo>
                    <a:lnTo>
                      <a:pt x="616" y="1064"/>
                    </a:lnTo>
                    <a:close/>
                  </a:path>
                </a:pathLst>
              </a:custGeom>
              <a:solidFill>
                <a:srgbClr val="8F82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53" name="Freeform 58">
                <a:extLst>
                  <a:ext uri="{FF2B5EF4-FFF2-40B4-BE49-F238E27FC236}">
                    <a16:creationId xmlns:a16="http://schemas.microsoft.com/office/drawing/2014/main" id="{FEAC9578-3BEF-5248-A5B0-CC0635DCC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" y="1936"/>
                <a:ext cx="92" cy="90"/>
              </a:xfrm>
              <a:custGeom>
                <a:avLst/>
                <a:gdLst>
                  <a:gd name="T0" fmla="*/ 0 w 184"/>
                  <a:gd name="T1" fmla="*/ 0 h 181"/>
                  <a:gd name="T2" fmla="*/ 1 w 184"/>
                  <a:gd name="T3" fmla="*/ 0 h 181"/>
                  <a:gd name="T4" fmla="*/ 1 w 184"/>
                  <a:gd name="T5" fmla="*/ 0 h 181"/>
                  <a:gd name="T6" fmla="*/ 1 w 184"/>
                  <a:gd name="T7" fmla="*/ 0 h 181"/>
                  <a:gd name="T8" fmla="*/ 1 w 184"/>
                  <a:gd name="T9" fmla="*/ 0 h 181"/>
                  <a:gd name="T10" fmla="*/ 1 w 184"/>
                  <a:gd name="T11" fmla="*/ 0 h 181"/>
                  <a:gd name="T12" fmla="*/ 1 w 184"/>
                  <a:gd name="T13" fmla="*/ 0 h 181"/>
                  <a:gd name="T14" fmla="*/ 1 w 184"/>
                  <a:gd name="T15" fmla="*/ 0 h 181"/>
                  <a:gd name="T16" fmla="*/ 0 w 184"/>
                  <a:gd name="T17" fmla="*/ 0 h 181"/>
                  <a:gd name="T18" fmla="*/ 0 w 184"/>
                  <a:gd name="T19" fmla="*/ 0 h 1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4"/>
                  <a:gd name="T31" fmla="*/ 0 h 181"/>
                  <a:gd name="T32" fmla="*/ 184 w 184"/>
                  <a:gd name="T33" fmla="*/ 181 h 1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4" h="181">
                    <a:moveTo>
                      <a:pt x="0" y="57"/>
                    </a:moveTo>
                    <a:lnTo>
                      <a:pt x="4" y="122"/>
                    </a:lnTo>
                    <a:lnTo>
                      <a:pt x="55" y="173"/>
                    </a:lnTo>
                    <a:lnTo>
                      <a:pt x="133" y="181"/>
                    </a:lnTo>
                    <a:lnTo>
                      <a:pt x="184" y="130"/>
                    </a:lnTo>
                    <a:lnTo>
                      <a:pt x="183" y="54"/>
                    </a:lnTo>
                    <a:lnTo>
                      <a:pt x="118" y="0"/>
                    </a:lnTo>
                    <a:lnTo>
                      <a:pt x="44" y="6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A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54" name="Freeform 59">
                <a:extLst>
                  <a:ext uri="{FF2B5EF4-FFF2-40B4-BE49-F238E27FC236}">
                    <a16:creationId xmlns:a16="http://schemas.microsoft.com/office/drawing/2014/main" id="{8F672DE1-74A7-5F47-BE47-E8B7A4D85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" y="2205"/>
                <a:ext cx="257" cy="201"/>
              </a:xfrm>
              <a:custGeom>
                <a:avLst/>
                <a:gdLst>
                  <a:gd name="T0" fmla="*/ 0 w 515"/>
                  <a:gd name="T1" fmla="*/ 0 h 403"/>
                  <a:gd name="T2" fmla="*/ 0 w 515"/>
                  <a:gd name="T3" fmla="*/ 0 h 403"/>
                  <a:gd name="T4" fmla="*/ 0 w 515"/>
                  <a:gd name="T5" fmla="*/ 0 h 403"/>
                  <a:gd name="T6" fmla="*/ 0 w 515"/>
                  <a:gd name="T7" fmla="*/ 0 h 403"/>
                  <a:gd name="T8" fmla="*/ 0 w 515"/>
                  <a:gd name="T9" fmla="*/ 0 h 403"/>
                  <a:gd name="T10" fmla="*/ 0 w 515"/>
                  <a:gd name="T11" fmla="*/ 0 h 403"/>
                  <a:gd name="T12" fmla="*/ 0 w 515"/>
                  <a:gd name="T13" fmla="*/ 0 h 403"/>
                  <a:gd name="T14" fmla="*/ 0 w 515"/>
                  <a:gd name="T15" fmla="*/ 0 h 4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5"/>
                  <a:gd name="T25" fmla="*/ 0 h 403"/>
                  <a:gd name="T26" fmla="*/ 515 w 515"/>
                  <a:gd name="T27" fmla="*/ 403 h 4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5" h="403">
                    <a:moveTo>
                      <a:pt x="0" y="158"/>
                    </a:moveTo>
                    <a:lnTo>
                      <a:pt x="192" y="0"/>
                    </a:lnTo>
                    <a:lnTo>
                      <a:pt x="413" y="61"/>
                    </a:lnTo>
                    <a:lnTo>
                      <a:pt x="515" y="249"/>
                    </a:lnTo>
                    <a:lnTo>
                      <a:pt x="335" y="403"/>
                    </a:lnTo>
                    <a:lnTo>
                      <a:pt x="97" y="365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E8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55" name="Freeform 60">
                <a:extLst>
                  <a:ext uri="{FF2B5EF4-FFF2-40B4-BE49-F238E27FC236}">
                    <a16:creationId xmlns:a16="http://schemas.microsoft.com/office/drawing/2014/main" id="{696E8803-2D5A-7C48-B7B7-5CB3B6ED0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804"/>
                <a:ext cx="339" cy="231"/>
              </a:xfrm>
              <a:custGeom>
                <a:avLst/>
                <a:gdLst>
                  <a:gd name="T0" fmla="*/ 1 w 678"/>
                  <a:gd name="T1" fmla="*/ 0 h 462"/>
                  <a:gd name="T2" fmla="*/ 1 w 678"/>
                  <a:gd name="T3" fmla="*/ 1 h 462"/>
                  <a:gd name="T4" fmla="*/ 1 w 678"/>
                  <a:gd name="T5" fmla="*/ 1 h 462"/>
                  <a:gd name="T6" fmla="*/ 1 w 678"/>
                  <a:gd name="T7" fmla="*/ 1 h 462"/>
                  <a:gd name="T8" fmla="*/ 1 w 678"/>
                  <a:gd name="T9" fmla="*/ 1 h 462"/>
                  <a:gd name="T10" fmla="*/ 1 w 678"/>
                  <a:gd name="T11" fmla="*/ 1 h 462"/>
                  <a:gd name="T12" fmla="*/ 1 w 678"/>
                  <a:gd name="T13" fmla="*/ 1 h 462"/>
                  <a:gd name="T14" fmla="*/ 0 w 678"/>
                  <a:gd name="T15" fmla="*/ 1 h 462"/>
                  <a:gd name="T16" fmla="*/ 1 w 678"/>
                  <a:gd name="T17" fmla="*/ 1 h 462"/>
                  <a:gd name="T18" fmla="*/ 1 w 678"/>
                  <a:gd name="T19" fmla="*/ 1 h 462"/>
                  <a:gd name="T20" fmla="*/ 1 w 678"/>
                  <a:gd name="T21" fmla="*/ 1 h 462"/>
                  <a:gd name="T22" fmla="*/ 1 w 678"/>
                  <a:gd name="T23" fmla="*/ 0 h 462"/>
                  <a:gd name="T24" fmla="*/ 1 w 678"/>
                  <a:gd name="T25" fmla="*/ 0 h 4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8"/>
                  <a:gd name="T40" fmla="*/ 0 h 462"/>
                  <a:gd name="T41" fmla="*/ 678 w 678"/>
                  <a:gd name="T42" fmla="*/ 462 h 4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8" h="462">
                    <a:moveTo>
                      <a:pt x="157" y="0"/>
                    </a:moveTo>
                    <a:lnTo>
                      <a:pt x="365" y="76"/>
                    </a:lnTo>
                    <a:lnTo>
                      <a:pt x="579" y="192"/>
                    </a:lnTo>
                    <a:lnTo>
                      <a:pt x="678" y="261"/>
                    </a:lnTo>
                    <a:lnTo>
                      <a:pt x="608" y="289"/>
                    </a:lnTo>
                    <a:lnTo>
                      <a:pt x="600" y="346"/>
                    </a:lnTo>
                    <a:lnTo>
                      <a:pt x="638" y="462"/>
                    </a:lnTo>
                    <a:lnTo>
                      <a:pt x="0" y="280"/>
                    </a:lnTo>
                    <a:lnTo>
                      <a:pt x="95" y="253"/>
                    </a:lnTo>
                    <a:lnTo>
                      <a:pt x="178" y="192"/>
                    </a:lnTo>
                    <a:lnTo>
                      <a:pt x="182" y="76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C2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56" name="Freeform 61">
                <a:extLst>
                  <a:ext uri="{FF2B5EF4-FFF2-40B4-BE49-F238E27FC236}">
                    <a16:creationId xmlns:a16="http://schemas.microsoft.com/office/drawing/2014/main" id="{C5E27CB5-8D63-1740-A35F-978D408CC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" y="2524"/>
                <a:ext cx="710" cy="419"/>
              </a:xfrm>
              <a:custGeom>
                <a:avLst/>
                <a:gdLst>
                  <a:gd name="T0" fmla="*/ 0 w 1421"/>
                  <a:gd name="T1" fmla="*/ 0 h 838"/>
                  <a:gd name="T2" fmla="*/ 0 w 1421"/>
                  <a:gd name="T3" fmla="*/ 1 h 838"/>
                  <a:gd name="T4" fmla="*/ 0 w 1421"/>
                  <a:gd name="T5" fmla="*/ 1 h 838"/>
                  <a:gd name="T6" fmla="*/ 0 w 1421"/>
                  <a:gd name="T7" fmla="*/ 1 h 838"/>
                  <a:gd name="T8" fmla="*/ 0 w 1421"/>
                  <a:gd name="T9" fmla="*/ 1 h 838"/>
                  <a:gd name="T10" fmla="*/ 0 w 1421"/>
                  <a:gd name="T11" fmla="*/ 1 h 838"/>
                  <a:gd name="T12" fmla="*/ 0 w 1421"/>
                  <a:gd name="T13" fmla="*/ 1 h 838"/>
                  <a:gd name="T14" fmla="*/ 0 w 1421"/>
                  <a:gd name="T15" fmla="*/ 1 h 838"/>
                  <a:gd name="T16" fmla="*/ 0 w 1421"/>
                  <a:gd name="T17" fmla="*/ 1 h 838"/>
                  <a:gd name="T18" fmla="*/ 0 w 1421"/>
                  <a:gd name="T19" fmla="*/ 1 h 838"/>
                  <a:gd name="T20" fmla="*/ 0 w 1421"/>
                  <a:gd name="T21" fmla="*/ 1 h 838"/>
                  <a:gd name="T22" fmla="*/ 0 w 1421"/>
                  <a:gd name="T23" fmla="*/ 1 h 838"/>
                  <a:gd name="T24" fmla="*/ 0 w 1421"/>
                  <a:gd name="T25" fmla="*/ 1 h 838"/>
                  <a:gd name="T26" fmla="*/ 0 w 1421"/>
                  <a:gd name="T27" fmla="*/ 1 h 838"/>
                  <a:gd name="T28" fmla="*/ 0 w 1421"/>
                  <a:gd name="T29" fmla="*/ 1 h 838"/>
                  <a:gd name="T30" fmla="*/ 0 w 1421"/>
                  <a:gd name="T31" fmla="*/ 1 h 838"/>
                  <a:gd name="T32" fmla="*/ 0 w 1421"/>
                  <a:gd name="T33" fmla="*/ 1 h 838"/>
                  <a:gd name="T34" fmla="*/ 0 w 1421"/>
                  <a:gd name="T35" fmla="*/ 1 h 838"/>
                  <a:gd name="T36" fmla="*/ 0 w 1421"/>
                  <a:gd name="T37" fmla="*/ 1 h 838"/>
                  <a:gd name="T38" fmla="*/ 0 w 1421"/>
                  <a:gd name="T39" fmla="*/ 1 h 838"/>
                  <a:gd name="T40" fmla="*/ 0 w 1421"/>
                  <a:gd name="T41" fmla="*/ 1 h 838"/>
                  <a:gd name="T42" fmla="*/ 0 w 1421"/>
                  <a:gd name="T43" fmla="*/ 1 h 838"/>
                  <a:gd name="T44" fmla="*/ 0 w 1421"/>
                  <a:gd name="T45" fmla="*/ 1 h 838"/>
                  <a:gd name="T46" fmla="*/ 0 w 1421"/>
                  <a:gd name="T47" fmla="*/ 1 h 838"/>
                  <a:gd name="T48" fmla="*/ 0 w 1421"/>
                  <a:gd name="T49" fmla="*/ 1 h 838"/>
                  <a:gd name="T50" fmla="*/ 0 w 1421"/>
                  <a:gd name="T51" fmla="*/ 1 h 838"/>
                  <a:gd name="T52" fmla="*/ 0 w 1421"/>
                  <a:gd name="T53" fmla="*/ 1 h 838"/>
                  <a:gd name="T54" fmla="*/ 0 w 1421"/>
                  <a:gd name="T55" fmla="*/ 1 h 838"/>
                  <a:gd name="T56" fmla="*/ 0 w 1421"/>
                  <a:gd name="T57" fmla="*/ 1 h 838"/>
                  <a:gd name="T58" fmla="*/ 0 w 1421"/>
                  <a:gd name="T59" fmla="*/ 1 h 838"/>
                  <a:gd name="T60" fmla="*/ 0 w 1421"/>
                  <a:gd name="T61" fmla="*/ 1 h 838"/>
                  <a:gd name="T62" fmla="*/ 0 w 1421"/>
                  <a:gd name="T63" fmla="*/ 1 h 838"/>
                  <a:gd name="T64" fmla="*/ 0 w 1421"/>
                  <a:gd name="T65" fmla="*/ 1 h 838"/>
                  <a:gd name="T66" fmla="*/ 0 w 1421"/>
                  <a:gd name="T67" fmla="*/ 1 h 838"/>
                  <a:gd name="T68" fmla="*/ 0 w 1421"/>
                  <a:gd name="T69" fmla="*/ 1 h 838"/>
                  <a:gd name="T70" fmla="*/ 0 w 1421"/>
                  <a:gd name="T71" fmla="*/ 1 h 838"/>
                  <a:gd name="T72" fmla="*/ 0 w 1421"/>
                  <a:gd name="T73" fmla="*/ 0 h 838"/>
                  <a:gd name="T74" fmla="*/ 0 w 1421"/>
                  <a:gd name="T75" fmla="*/ 0 h 8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21"/>
                  <a:gd name="T115" fmla="*/ 0 h 838"/>
                  <a:gd name="T116" fmla="*/ 1421 w 1421"/>
                  <a:gd name="T117" fmla="*/ 838 h 83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21" h="838">
                    <a:moveTo>
                      <a:pt x="873" y="0"/>
                    </a:moveTo>
                    <a:lnTo>
                      <a:pt x="867" y="2"/>
                    </a:lnTo>
                    <a:lnTo>
                      <a:pt x="860" y="13"/>
                    </a:lnTo>
                    <a:lnTo>
                      <a:pt x="845" y="28"/>
                    </a:lnTo>
                    <a:lnTo>
                      <a:pt x="828" y="49"/>
                    </a:lnTo>
                    <a:lnTo>
                      <a:pt x="805" y="72"/>
                    </a:lnTo>
                    <a:lnTo>
                      <a:pt x="784" y="103"/>
                    </a:lnTo>
                    <a:lnTo>
                      <a:pt x="763" y="131"/>
                    </a:lnTo>
                    <a:lnTo>
                      <a:pt x="742" y="167"/>
                    </a:lnTo>
                    <a:lnTo>
                      <a:pt x="723" y="199"/>
                    </a:lnTo>
                    <a:lnTo>
                      <a:pt x="706" y="234"/>
                    </a:lnTo>
                    <a:lnTo>
                      <a:pt x="693" y="268"/>
                    </a:lnTo>
                    <a:lnTo>
                      <a:pt x="687" y="302"/>
                    </a:lnTo>
                    <a:lnTo>
                      <a:pt x="683" y="332"/>
                    </a:lnTo>
                    <a:lnTo>
                      <a:pt x="691" y="365"/>
                    </a:lnTo>
                    <a:lnTo>
                      <a:pt x="706" y="390"/>
                    </a:lnTo>
                    <a:lnTo>
                      <a:pt x="731" y="412"/>
                    </a:lnTo>
                    <a:lnTo>
                      <a:pt x="763" y="429"/>
                    </a:lnTo>
                    <a:lnTo>
                      <a:pt x="803" y="443"/>
                    </a:lnTo>
                    <a:lnTo>
                      <a:pt x="848" y="450"/>
                    </a:lnTo>
                    <a:lnTo>
                      <a:pt x="902" y="454"/>
                    </a:lnTo>
                    <a:lnTo>
                      <a:pt x="957" y="454"/>
                    </a:lnTo>
                    <a:lnTo>
                      <a:pt x="1014" y="452"/>
                    </a:lnTo>
                    <a:lnTo>
                      <a:pt x="1073" y="447"/>
                    </a:lnTo>
                    <a:lnTo>
                      <a:pt x="1132" y="443"/>
                    </a:lnTo>
                    <a:lnTo>
                      <a:pt x="1189" y="433"/>
                    </a:lnTo>
                    <a:lnTo>
                      <a:pt x="1242" y="426"/>
                    </a:lnTo>
                    <a:lnTo>
                      <a:pt x="1290" y="418"/>
                    </a:lnTo>
                    <a:lnTo>
                      <a:pt x="1333" y="412"/>
                    </a:lnTo>
                    <a:lnTo>
                      <a:pt x="1367" y="403"/>
                    </a:lnTo>
                    <a:lnTo>
                      <a:pt x="1396" y="399"/>
                    </a:lnTo>
                    <a:lnTo>
                      <a:pt x="1413" y="393"/>
                    </a:lnTo>
                    <a:lnTo>
                      <a:pt x="1421" y="393"/>
                    </a:lnTo>
                    <a:lnTo>
                      <a:pt x="1160" y="838"/>
                    </a:lnTo>
                    <a:lnTo>
                      <a:pt x="42" y="810"/>
                    </a:lnTo>
                    <a:lnTo>
                      <a:pt x="0" y="154"/>
                    </a:lnTo>
                    <a:lnTo>
                      <a:pt x="873" y="0"/>
                    </a:lnTo>
                    <a:close/>
                  </a:path>
                </a:pathLst>
              </a:custGeom>
              <a:solidFill>
                <a:srgbClr val="786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57" name="Freeform 62">
                <a:extLst>
                  <a:ext uri="{FF2B5EF4-FFF2-40B4-BE49-F238E27FC236}">
                    <a16:creationId xmlns:a16="http://schemas.microsoft.com/office/drawing/2014/main" id="{CC97B25D-2E9B-D645-A1C8-21608E547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2584"/>
                <a:ext cx="1465" cy="362"/>
              </a:xfrm>
              <a:custGeom>
                <a:avLst/>
                <a:gdLst>
                  <a:gd name="T0" fmla="*/ 1 w 2930"/>
                  <a:gd name="T1" fmla="*/ 1 h 724"/>
                  <a:gd name="T2" fmla="*/ 1 w 2930"/>
                  <a:gd name="T3" fmla="*/ 1 h 724"/>
                  <a:gd name="T4" fmla="*/ 1 w 2930"/>
                  <a:gd name="T5" fmla="*/ 1 h 724"/>
                  <a:gd name="T6" fmla="*/ 1 w 2930"/>
                  <a:gd name="T7" fmla="*/ 1 h 724"/>
                  <a:gd name="T8" fmla="*/ 1 w 2930"/>
                  <a:gd name="T9" fmla="*/ 1 h 724"/>
                  <a:gd name="T10" fmla="*/ 1 w 2930"/>
                  <a:gd name="T11" fmla="*/ 1 h 724"/>
                  <a:gd name="T12" fmla="*/ 1 w 2930"/>
                  <a:gd name="T13" fmla="*/ 1 h 724"/>
                  <a:gd name="T14" fmla="*/ 1 w 2930"/>
                  <a:gd name="T15" fmla="*/ 1 h 724"/>
                  <a:gd name="T16" fmla="*/ 1 w 2930"/>
                  <a:gd name="T17" fmla="*/ 1 h 724"/>
                  <a:gd name="T18" fmla="*/ 1 w 2930"/>
                  <a:gd name="T19" fmla="*/ 1 h 724"/>
                  <a:gd name="T20" fmla="*/ 1 w 2930"/>
                  <a:gd name="T21" fmla="*/ 1 h 724"/>
                  <a:gd name="T22" fmla="*/ 1 w 2930"/>
                  <a:gd name="T23" fmla="*/ 1 h 724"/>
                  <a:gd name="T24" fmla="*/ 1 w 2930"/>
                  <a:gd name="T25" fmla="*/ 0 h 724"/>
                  <a:gd name="T26" fmla="*/ 1 w 2930"/>
                  <a:gd name="T27" fmla="*/ 1 h 724"/>
                  <a:gd name="T28" fmla="*/ 1 w 2930"/>
                  <a:gd name="T29" fmla="*/ 1 h 724"/>
                  <a:gd name="T30" fmla="*/ 1 w 2930"/>
                  <a:gd name="T31" fmla="*/ 1 h 724"/>
                  <a:gd name="T32" fmla="*/ 1 w 2930"/>
                  <a:gd name="T33" fmla="*/ 1 h 724"/>
                  <a:gd name="T34" fmla="*/ 1 w 2930"/>
                  <a:gd name="T35" fmla="*/ 1 h 724"/>
                  <a:gd name="T36" fmla="*/ 1 w 2930"/>
                  <a:gd name="T37" fmla="*/ 1 h 724"/>
                  <a:gd name="T38" fmla="*/ 1 w 2930"/>
                  <a:gd name="T39" fmla="*/ 1 h 724"/>
                  <a:gd name="T40" fmla="*/ 1 w 2930"/>
                  <a:gd name="T41" fmla="*/ 1 h 724"/>
                  <a:gd name="T42" fmla="*/ 1 w 2930"/>
                  <a:gd name="T43" fmla="*/ 1 h 724"/>
                  <a:gd name="T44" fmla="*/ 1 w 2930"/>
                  <a:gd name="T45" fmla="*/ 1 h 724"/>
                  <a:gd name="T46" fmla="*/ 1 w 2930"/>
                  <a:gd name="T47" fmla="*/ 1 h 724"/>
                  <a:gd name="T48" fmla="*/ 1 w 2930"/>
                  <a:gd name="T49" fmla="*/ 1 h 724"/>
                  <a:gd name="T50" fmla="*/ 1 w 2930"/>
                  <a:gd name="T51" fmla="*/ 1 h 724"/>
                  <a:gd name="T52" fmla="*/ 1 w 2930"/>
                  <a:gd name="T53" fmla="*/ 1 h 724"/>
                  <a:gd name="T54" fmla="*/ 1 w 2930"/>
                  <a:gd name="T55" fmla="*/ 1 h 724"/>
                  <a:gd name="T56" fmla="*/ 1 w 2930"/>
                  <a:gd name="T57" fmla="*/ 1 h 724"/>
                  <a:gd name="T58" fmla="*/ 1 w 2930"/>
                  <a:gd name="T59" fmla="*/ 1 h 724"/>
                  <a:gd name="T60" fmla="*/ 1 w 2930"/>
                  <a:gd name="T61" fmla="*/ 1 h 724"/>
                  <a:gd name="T62" fmla="*/ 1 w 2930"/>
                  <a:gd name="T63" fmla="*/ 1 h 724"/>
                  <a:gd name="T64" fmla="*/ 0 w 2930"/>
                  <a:gd name="T65" fmla="*/ 1 h 7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30"/>
                  <a:gd name="T100" fmla="*/ 0 h 724"/>
                  <a:gd name="T101" fmla="*/ 2930 w 2930"/>
                  <a:gd name="T102" fmla="*/ 724 h 7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30" h="724">
                    <a:moveTo>
                      <a:pt x="0" y="716"/>
                    </a:moveTo>
                    <a:lnTo>
                      <a:pt x="2" y="709"/>
                    </a:lnTo>
                    <a:lnTo>
                      <a:pt x="16" y="697"/>
                    </a:lnTo>
                    <a:lnTo>
                      <a:pt x="38" y="676"/>
                    </a:lnTo>
                    <a:lnTo>
                      <a:pt x="69" y="650"/>
                    </a:lnTo>
                    <a:lnTo>
                      <a:pt x="107" y="614"/>
                    </a:lnTo>
                    <a:lnTo>
                      <a:pt x="152" y="576"/>
                    </a:lnTo>
                    <a:lnTo>
                      <a:pt x="206" y="530"/>
                    </a:lnTo>
                    <a:lnTo>
                      <a:pt x="268" y="484"/>
                    </a:lnTo>
                    <a:lnTo>
                      <a:pt x="333" y="433"/>
                    </a:lnTo>
                    <a:lnTo>
                      <a:pt x="407" y="382"/>
                    </a:lnTo>
                    <a:lnTo>
                      <a:pt x="485" y="328"/>
                    </a:lnTo>
                    <a:lnTo>
                      <a:pt x="571" y="275"/>
                    </a:lnTo>
                    <a:lnTo>
                      <a:pt x="658" y="220"/>
                    </a:lnTo>
                    <a:lnTo>
                      <a:pt x="753" y="169"/>
                    </a:lnTo>
                    <a:lnTo>
                      <a:pt x="850" y="117"/>
                    </a:lnTo>
                    <a:lnTo>
                      <a:pt x="955" y="72"/>
                    </a:lnTo>
                    <a:lnTo>
                      <a:pt x="978" y="60"/>
                    </a:lnTo>
                    <a:lnTo>
                      <a:pt x="1010" y="51"/>
                    </a:lnTo>
                    <a:lnTo>
                      <a:pt x="1048" y="40"/>
                    </a:lnTo>
                    <a:lnTo>
                      <a:pt x="1095" y="30"/>
                    </a:lnTo>
                    <a:lnTo>
                      <a:pt x="1145" y="21"/>
                    </a:lnTo>
                    <a:lnTo>
                      <a:pt x="1202" y="13"/>
                    </a:lnTo>
                    <a:lnTo>
                      <a:pt x="1261" y="5"/>
                    </a:lnTo>
                    <a:lnTo>
                      <a:pt x="1322" y="2"/>
                    </a:lnTo>
                    <a:lnTo>
                      <a:pt x="1384" y="0"/>
                    </a:lnTo>
                    <a:lnTo>
                      <a:pt x="1447" y="2"/>
                    </a:lnTo>
                    <a:lnTo>
                      <a:pt x="1506" y="3"/>
                    </a:lnTo>
                    <a:lnTo>
                      <a:pt x="1565" y="13"/>
                    </a:lnTo>
                    <a:lnTo>
                      <a:pt x="1618" y="24"/>
                    </a:lnTo>
                    <a:lnTo>
                      <a:pt x="1670" y="41"/>
                    </a:lnTo>
                    <a:lnTo>
                      <a:pt x="1717" y="64"/>
                    </a:lnTo>
                    <a:lnTo>
                      <a:pt x="1755" y="95"/>
                    </a:lnTo>
                    <a:lnTo>
                      <a:pt x="1778" y="116"/>
                    </a:lnTo>
                    <a:lnTo>
                      <a:pt x="1791" y="135"/>
                    </a:lnTo>
                    <a:lnTo>
                      <a:pt x="1795" y="150"/>
                    </a:lnTo>
                    <a:lnTo>
                      <a:pt x="1797" y="165"/>
                    </a:lnTo>
                    <a:lnTo>
                      <a:pt x="1791" y="176"/>
                    </a:lnTo>
                    <a:lnTo>
                      <a:pt x="1784" y="188"/>
                    </a:lnTo>
                    <a:lnTo>
                      <a:pt x="1774" y="197"/>
                    </a:lnTo>
                    <a:lnTo>
                      <a:pt x="1765" y="211"/>
                    </a:lnTo>
                    <a:lnTo>
                      <a:pt x="1753" y="222"/>
                    </a:lnTo>
                    <a:lnTo>
                      <a:pt x="1746" y="237"/>
                    </a:lnTo>
                    <a:lnTo>
                      <a:pt x="1744" y="252"/>
                    </a:lnTo>
                    <a:lnTo>
                      <a:pt x="1744" y="273"/>
                    </a:lnTo>
                    <a:lnTo>
                      <a:pt x="1751" y="294"/>
                    </a:lnTo>
                    <a:lnTo>
                      <a:pt x="1770" y="323"/>
                    </a:lnTo>
                    <a:lnTo>
                      <a:pt x="1795" y="355"/>
                    </a:lnTo>
                    <a:lnTo>
                      <a:pt x="1831" y="395"/>
                    </a:lnTo>
                    <a:lnTo>
                      <a:pt x="1879" y="433"/>
                    </a:lnTo>
                    <a:lnTo>
                      <a:pt x="1940" y="471"/>
                    </a:lnTo>
                    <a:lnTo>
                      <a:pt x="2012" y="505"/>
                    </a:lnTo>
                    <a:lnTo>
                      <a:pt x="2094" y="538"/>
                    </a:lnTo>
                    <a:lnTo>
                      <a:pt x="2181" y="566"/>
                    </a:lnTo>
                    <a:lnTo>
                      <a:pt x="2274" y="595"/>
                    </a:lnTo>
                    <a:lnTo>
                      <a:pt x="2367" y="617"/>
                    </a:lnTo>
                    <a:lnTo>
                      <a:pt x="2462" y="642"/>
                    </a:lnTo>
                    <a:lnTo>
                      <a:pt x="2552" y="659"/>
                    </a:lnTo>
                    <a:lnTo>
                      <a:pt x="2639" y="676"/>
                    </a:lnTo>
                    <a:lnTo>
                      <a:pt x="2717" y="690"/>
                    </a:lnTo>
                    <a:lnTo>
                      <a:pt x="2789" y="703"/>
                    </a:lnTo>
                    <a:lnTo>
                      <a:pt x="2846" y="710"/>
                    </a:lnTo>
                    <a:lnTo>
                      <a:pt x="2890" y="718"/>
                    </a:lnTo>
                    <a:lnTo>
                      <a:pt x="2919" y="722"/>
                    </a:lnTo>
                    <a:lnTo>
                      <a:pt x="2930" y="724"/>
                    </a:lnTo>
                    <a:lnTo>
                      <a:pt x="0" y="716"/>
                    </a:lnTo>
                    <a:close/>
                  </a:path>
                </a:pathLst>
              </a:custGeom>
              <a:solidFill>
                <a:srgbClr val="8F82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58" name="Freeform 63">
                <a:extLst>
                  <a:ext uri="{FF2B5EF4-FFF2-40B4-BE49-F238E27FC236}">
                    <a16:creationId xmlns:a16="http://schemas.microsoft.com/office/drawing/2014/main" id="{B8AA97FF-37AC-2D4F-A437-7992EF47C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" y="1940"/>
                <a:ext cx="512" cy="789"/>
              </a:xfrm>
              <a:custGeom>
                <a:avLst/>
                <a:gdLst>
                  <a:gd name="T0" fmla="*/ 0 w 1025"/>
                  <a:gd name="T1" fmla="*/ 1 h 1577"/>
                  <a:gd name="T2" fmla="*/ 0 w 1025"/>
                  <a:gd name="T3" fmla="*/ 1 h 1577"/>
                  <a:gd name="T4" fmla="*/ 0 w 1025"/>
                  <a:gd name="T5" fmla="*/ 1 h 1577"/>
                  <a:gd name="T6" fmla="*/ 0 w 1025"/>
                  <a:gd name="T7" fmla="*/ 1 h 1577"/>
                  <a:gd name="T8" fmla="*/ 0 w 1025"/>
                  <a:gd name="T9" fmla="*/ 1 h 1577"/>
                  <a:gd name="T10" fmla="*/ 0 w 1025"/>
                  <a:gd name="T11" fmla="*/ 1 h 1577"/>
                  <a:gd name="T12" fmla="*/ 0 w 1025"/>
                  <a:gd name="T13" fmla="*/ 1 h 1577"/>
                  <a:gd name="T14" fmla="*/ 0 w 1025"/>
                  <a:gd name="T15" fmla="*/ 1 h 1577"/>
                  <a:gd name="T16" fmla="*/ 0 w 1025"/>
                  <a:gd name="T17" fmla="*/ 1 h 1577"/>
                  <a:gd name="T18" fmla="*/ 0 w 1025"/>
                  <a:gd name="T19" fmla="*/ 1 h 1577"/>
                  <a:gd name="T20" fmla="*/ 0 w 1025"/>
                  <a:gd name="T21" fmla="*/ 1 h 1577"/>
                  <a:gd name="T22" fmla="*/ 0 w 1025"/>
                  <a:gd name="T23" fmla="*/ 1 h 1577"/>
                  <a:gd name="T24" fmla="*/ 0 w 1025"/>
                  <a:gd name="T25" fmla="*/ 1 h 1577"/>
                  <a:gd name="T26" fmla="*/ 0 w 1025"/>
                  <a:gd name="T27" fmla="*/ 1 h 1577"/>
                  <a:gd name="T28" fmla="*/ 0 w 1025"/>
                  <a:gd name="T29" fmla="*/ 1 h 1577"/>
                  <a:gd name="T30" fmla="*/ 0 w 1025"/>
                  <a:gd name="T31" fmla="*/ 1 h 1577"/>
                  <a:gd name="T32" fmla="*/ 0 w 1025"/>
                  <a:gd name="T33" fmla="*/ 1 h 1577"/>
                  <a:gd name="T34" fmla="*/ 0 w 1025"/>
                  <a:gd name="T35" fmla="*/ 1 h 1577"/>
                  <a:gd name="T36" fmla="*/ 0 w 1025"/>
                  <a:gd name="T37" fmla="*/ 1 h 1577"/>
                  <a:gd name="T38" fmla="*/ 0 w 1025"/>
                  <a:gd name="T39" fmla="*/ 1 h 1577"/>
                  <a:gd name="T40" fmla="*/ 0 w 1025"/>
                  <a:gd name="T41" fmla="*/ 1 h 1577"/>
                  <a:gd name="T42" fmla="*/ 0 w 1025"/>
                  <a:gd name="T43" fmla="*/ 1 h 1577"/>
                  <a:gd name="T44" fmla="*/ 0 w 1025"/>
                  <a:gd name="T45" fmla="*/ 1 h 1577"/>
                  <a:gd name="T46" fmla="*/ 0 w 1025"/>
                  <a:gd name="T47" fmla="*/ 1 h 1577"/>
                  <a:gd name="T48" fmla="*/ 0 w 1025"/>
                  <a:gd name="T49" fmla="*/ 1 h 1577"/>
                  <a:gd name="T50" fmla="*/ 0 w 1025"/>
                  <a:gd name="T51" fmla="*/ 1 h 1577"/>
                  <a:gd name="T52" fmla="*/ 0 w 1025"/>
                  <a:gd name="T53" fmla="*/ 1 h 1577"/>
                  <a:gd name="T54" fmla="*/ 0 w 1025"/>
                  <a:gd name="T55" fmla="*/ 1 h 1577"/>
                  <a:gd name="T56" fmla="*/ 0 w 1025"/>
                  <a:gd name="T57" fmla="*/ 1 h 1577"/>
                  <a:gd name="T58" fmla="*/ 0 w 1025"/>
                  <a:gd name="T59" fmla="*/ 1 h 1577"/>
                  <a:gd name="T60" fmla="*/ 0 w 1025"/>
                  <a:gd name="T61" fmla="*/ 1 h 1577"/>
                  <a:gd name="T62" fmla="*/ 0 w 1025"/>
                  <a:gd name="T63" fmla="*/ 1 h 1577"/>
                  <a:gd name="T64" fmla="*/ 0 w 1025"/>
                  <a:gd name="T65" fmla="*/ 1 h 1577"/>
                  <a:gd name="T66" fmla="*/ 0 w 1025"/>
                  <a:gd name="T67" fmla="*/ 1 h 1577"/>
                  <a:gd name="T68" fmla="*/ 0 w 1025"/>
                  <a:gd name="T69" fmla="*/ 0 h 157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25"/>
                  <a:gd name="T106" fmla="*/ 0 h 1577"/>
                  <a:gd name="T107" fmla="*/ 1025 w 1025"/>
                  <a:gd name="T108" fmla="*/ 1577 h 157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25" h="1577">
                    <a:moveTo>
                      <a:pt x="698" y="0"/>
                    </a:moveTo>
                    <a:lnTo>
                      <a:pt x="1025" y="473"/>
                    </a:lnTo>
                    <a:lnTo>
                      <a:pt x="1019" y="473"/>
                    </a:lnTo>
                    <a:lnTo>
                      <a:pt x="1006" y="475"/>
                    </a:lnTo>
                    <a:lnTo>
                      <a:pt x="981" y="479"/>
                    </a:lnTo>
                    <a:lnTo>
                      <a:pt x="952" y="486"/>
                    </a:lnTo>
                    <a:lnTo>
                      <a:pt x="916" y="492"/>
                    </a:lnTo>
                    <a:lnTo>
                      <a:pt x="878" y="502"/>
                    </a:lnTo>
                    <a:lnTo>
                      <a:pt x="834" y="513"/>
                    </a:lnTo>
                    <a:lnTo>
                      <a:pt x="794" y="526"/>
                    </a:lnTo>
                    <a:lnTo>
                      <a:pt x="749" y="540"/>
                    </a:lnTo>
                    <a:lnTo>
                      <a:pt x="709" y="555"/>
                    </a:lnTo>
                    <a:lnTo>
                      <a:pt x="667" y="572"/>
                    </a:lnTo>
                    <a:lnTo>
                      <a:pt x="631" y="591"/>
                    </a:lnTo>
                    <a:lnTo>
                      <a:pt x="599" y="610"/>
                    </a:lnTo>
                    <a:lnTo>
                      <a:pt x="576" y="635"/>
                    </a:lnTo>
                    <a:lnTo>
                      <a:pt x="559" y="657"/>
                    </a:lnTo>
                    <a:lnTo>
                      <a:pt x="551" y="684"/>
                    </a:lnTo>
                    <a:lnTo>
                      <a:pt x="551" y="699"/>
                    </a:lnTo>
                    <a:lnTo>
                      <a:pt x="559" y="720"/>
                    </a:lnTo>
                    <a:lnTo>
                      <a:pt x="570" y="751"/>
                    </a:lnTo>
                    <a:lnTo>
                      <a:pt x="587" y="787"/>
                    </a:lnTo>
                    <a:lnTo>
                      <a:pt x="606" y="823"/>
                    </a:lnTo>
                    <a:lnTo>
                      <a:pt x="631" y="865"/>
                    </a:lnTo>
                    <a:lnTo>
                      <a:pt x="656" y="906"/>
                    </a:lnTo>
                    <a:lnTo>
                      <a:pt x="682" y="952"/>
                    </a:lnTo>
                    <a:lnTo>
                      <a:pt x="705" y="992"/>
                    </a:lnTo>
                    <a:lnTo>
                      <a:pt x="730" y="1032"/>
                    </a:lnTo>
                    <a:lnTo>
                      <a:pt x="755" y="1070"/>
                    </a:lnTo>
                    <a:lnTo>
                      <a:pt x="775" y="1104"/>
                    </a:lnTo>
                    <a:lnTo>
                      <a:pt x="794" y="1131"/>
                    </a:lnTo>
                    <a:lnTo>
                      <a:pt x="808" y="1152"/>
                    </a:lnTo>
                    <a:lnTo>
                      <a:pt x="815" y="1165"/>
                    </a:lnTo>
                    <a:lnTo>
                      <a:pt x="821" y="1171"/>
                    </a:lnTo>
                    <a:lnTo>
                      <a:pt x="814" y="1171"/>
                    </a:lnTo>
                    <a:lnTo>
                      <a:pt x="794" y="1176"/>
                    </a:lnTo>
                    <a:lnTo>
                      <a:pt x="766" y="1184"/>
                    </a:lnTo>
                    <a:lnTo>
                      <a:pt x="728" y="1195"/>
                    </a:lnTo>
                    <a:lnTo>
                      <a:pt x="682" y="1207"/>
                    </a:lnTo>
                    <a:lnTo>
                      <a:pt x="631" y="1224"/>
                    </a:lnTo>
                    <a:lnTo>
                      <a:pt x="574" y="1243"/>
                    </a:lnTo>
                    <a:lnTo>
                      <a:pt x="515" y="1268"/>
                    </a:lnTo>
                    <a:lnTo>
                      <a:pt x="452" y="1292"/>
                    </a:lnTo>
                    <a:lnTo>
                      <a:pt x="388" y="1321"/>
                    </a:lnTo>
                    <a:lnTo>
                      <a:pt x="325" y="1355"/>
                    </a:lnTo>
                    <a:lnTo>
                      <a:pt x="264" y="1391"/>
                    </a:lnTo>
                    <a:lnTo>
                      <a:pt x="205" y="1429"/>
                    </a:lnTo>
                    <a:lnTo>
                      <a:pt x="152" y="1473"/>
                    </a:lnTo>
                    <a:lnTo>
                      <a:pt x="104" y="1517"/>
                    </a:lnTo>
                    <a:lnTo>
                      <a:pt x="64" y="1566"/>
                    </a:lnTo>
                    <a:lnTo>
                      <a:pt x="47" y="1577"/>
                    </a:lnTo>
                    <a:lnTo>
                      <a:pt x="34" y="1566"/>
                    </a:lnTo>
                    <a:lnTo>
                      <a:pt x="23" y="1534"/>
                    </a:lnTo>
                    <a:lnTo>
                      <a:pt x="15" y="1486"/>
                    </a:lnTo>
                    <a:lnTo>
                      <a:pt x="7" y="1422"/>
                    </a:lnTo>
                    <a:lnTo>
                      <a:pt x="5" y="1346"/>
                    </a:lnTo>
                    <a:lnTo>
                      <a:pt x="2" y="1262"/>
                    </a:lnTo>
                    <a:lnTo>
                      <a:pt x="2" y="1176"/>
                    </a:lnTo>
                    <a:lnTo>
                      <a:pt x="0" y="1083"/>
                    </a:lnTo>
                    <a:lnTo>
                      <a:pt x="2" y="998"/>
                    </a:lnTo>
                    <a:lnTo>
                      <a:pt x="4" y="914"/>
                    </a:lnTo>
                    <a:lnTo>
                      <a:pt x="5" y="840"/>
                    </a:lnTo>
                    <a:lnTo>
                      <a:pt x="7" y="775"/>
                    </a:lnTo>
                    <a:lnTo>
                      <a:pt x="9" y="728"/>
                    </a:lnTo>
                    <a:lnTo>
                      <a:pt x="11" y="694"/>
                    </a:lnTo>
                    <a:lnTo>
                      <a:pt x="11" y="684"/>
                    </a:lnTo>
                    <a:lnTo>
                      <a:pt x="397" y="351"/>
                    </a:lnTo>
                    <a:lnTo>
                      <a:pt x="443" y="194"/>
                    </a:lnTo>
                    <a:lnTo>
                      <a:pt x="517" y="82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8F82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59" name="Freeform 64">
                <a:extLst>
                  <a:ext uri="{FF2B5EF4-FFF2-40B4-BE49-F238E27FC236}">
                    <a16:creationId xmlns:a16="http://schemas.microsoft.com/office/drawing/2014/main" id="{93CF195A-0BA0-E64E-B9ED-550E6B0F1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1" y="2162"/>
                <a:ext cx="588" cy="357"/>
              </a:xfrm>
              <a:custGeom>
                <a:avLst/>
                <a:gdLst>
                  <a:gd name="T0" fmla="*/ 0 w 1177"/>
                  <a:gd name="T1" fmla="*/ 0 h 714"/>
                  <a:gd name="T2" fmla="*/ 0 w 1177"/>
                  <a:gd name="T3" fmla="*/ 0 h 714"/>
                  <a:gd name="T4" fmla="*/ 0 w 1177"/>
                  <a:gd name="T5" fmla="*/ 1 h 714"/>
                  <a:gd name="T6" fmla="*/ 0 w 1177"/>
                  <a:gd name="T7" fmla="*/ 1 h 714"/>
                  <a:gd name="T8" fmla="*/ 0 w 1177"/>
                  <a:gd name="T9" fmla="*/ 1 h 714"/>
                  <a:gd name="T10" fmla="*/ 0 w 1177"/>
                  <a:gd name="T11" fmla="*/ 1 h 714"/>
                  <a:gd name="T12" fmla="*/ 0 w 1177"/>
                  <a:gd name="T13" fmla="*/ 1 h 714"/>
                  <a:gd name="T14" fmla="*/ 0 w 1177"/>
                  <a:gd name="T15" fmla="*/ 1 h 714"/>
                  <a:gd name="T16" fmla="*/ 0 w 1177"/>
                  <a:gd name="T17" fmla="*/ 1 h 714"/>
                  <a:gd name="T18" fmla="*/ 0 w 1177"/>
                  <a:gd name="T19" fmla="*/ 1 h 714"/>
                  <a:gd name="T20" fmla="*/ 0 w 1177"/>
                  <a:gd name="T21" fmla="*/ 1 h 714"/>
                  <a:gd name="T22" fmla="*/ 0 w 1177"/>
                  <a:gd name="T23" fmla="*/ 1 h 714"/>
                  <a:gd name="T24" fmla="*/ 0 w 1177"/>
                  <a:gd name="T25" fmla="*/ 1 h 714"/>
                  <a:gd name="T26" fmla="*/ 0 w 1177"/>
                  <a:gd name="T27" fmla="*/ 1 h 714"/>
                  <a:gd name="T28" fmla="*/ 0 w 1177"/>
                  <a:gd name="T29" fmla="*/ 1 h 714"/>
                  <a:gd name="T30" fmla="*/ 0 w 1177"/>
                  <a:gd name="T31" fmla="*/ 1 h 714"/>
                  <a:gd name="T32" fmla="*/ 0 w 1177"/>
                  <a:gd name="T33" fmla="*/ 1 h 714"/>
                  <a:gd name="T34" fmla="*/ 0 w 1177"/>
                  <a:gd name="T35" fmla="*/ 1 h 714"/>
                  <a:gd name="T36" fmla="*/ 0 w 1177"/>
                  <a:gd name="T37" fmla="*/ 1 h 714"/>
                  <a:gd name="T38" fmla="*/ 0 w 1177"/>
                  <a:gd name="T39" fmla="*/ 1 h 714"/>
                  <a:gd name="T40" fmla="*/ 0 w 1177"/>
                  <a:gd name="T41" fmla="*/ 1 h 714"/>
                  <a:gd name="T42" fmla="*/ 0 w 1177"/>
                  <a:gd name="T43" fmla="*/ 1 h 714"/>
                  <a:gd name="T44" fmla="*/ 0 w 1177"/>
                  <a:gd name="T45" fmla="*/ 1 h 714"/>
                  <a:gd name="T46" fmla="*/ 0 w 1177"/>
                  <a:gd name="T47" fmla="*/ 1 h 714"/>
                  <a:gd name="T48" fmla="*/ 0 w 1177"/>
                  <a:gd name="T49" fmla="*/ 1 h 714"/>
                  <a:gd name="T50" fmla="*/ 0 w 1177"/>
                  <a:gd name="T51" fmla="*/ 1 h 714"/>
                  <a:gd name="T52" fmla="*/ 0 w 1177"/>
                  <a:gd name="T53" fmla="*/ 1 h 714"/>
                  <a:gd name="T54" fmla="*/ 0 w 1177"/>
                  <a:gd name="T55" fmla="*/ 1 h 714"/>
                  <a:gd name="T56" fmla="*/ 0 w 1177"/>
                  <a:gd name="T57" fmla="*/ 1 h 714"/>
                  <a:gd name="T58" fmla="*/ 0 w 1177"/>
                  <a:gd name="T59" fmla="*/ 1 h 714"/>
                  <a:gd name="T60" fmla="*/ 0 w 1177"/>
                  <a:gd name="T61" fmla="*/ 1 h 714"/>
                  <a:gd name="T62" fmla="*/ 0 w 1177"/>
                  <a:gd name="T63" fmla="*/ 1 h 714"/>
                  <a:gd name="T64" fmla="*/ 0 w 1177"/>
                  <a:gd name="T65" fmla="*/ 1 h 714"/>
                  <a:gd name="T66" fmla="*/ 0 w 1177"/>
                  <a:gd name="T67" fmla="*/ 1 h 714"/>
                  <a:gd name="T68" fmla="*/ 0 w 1177"/>
                  <a:gd name="T69" fmla="*/ 1 h 714"/>
                  <a:gd name="T70" fmla="*/ 0 w 1177"/>
                  <a:gd name="T71" fmla="*/ 1 h 714"/>
                  <a:gd name="T72" fmla="*/ 0 w 1177"/>
                  <a:gd name="T73" fmla="*/ 1 h 714"/>
                  <a:gd name="T74" fmla="*/ 0 w 1177"/>
                  <a:gd name="T75" fmla="*/ 1 h 714"/>
                  <a:gd name="T76" fmla="*/ 0 w 1177"/>
                  <a:gd name="T77" fmla="*/ 1 h 714"/>
                  <a:gd name="T78" fmla="*/ 0 w 1177"/>
                  <a:gd name="T79" fmla="*/ 1 h 714"/>
                  <a:gd name="T80" fmla="*/ 0 w 1177"/>
                  <a:gd name="T81" fmla="*/ 1 h 714"/>
                  <a:gd name="T82" fmla="*/ 0 w 1177"/>
                  <a:gd name="T83" fmla="*/ 1 h 714"/>
                  <a:gd name="T84" fmla="*/ 0 w 1177"/>
                  <a:gd name="T85" fmla="*/ 1 h 714"/>
                  <a:gd name="T86" fmla="*/ 0 w 1177"/>
                  <a:gd name="T87" fmla="*/ 1 h 714"/>
                  <a:gd name="T88" fmla="*/ 0 w 1177"/>
                  <a:gd name="T89" fmla="*/ 1 h 714"/>
                  <a:gd name="T90" fmla="*/ 0 w 1177"/>
                  <a:gd name="T91" fmla="*/ 1 h 714"/>
                  <a:gd name="T92" fmla="*/ 0 w 1177"/>
                  <a:gd name="T93" fmla="*/ 1 h 714"/>
                  <a:gd name="T94" fmla="*/ 0 w 1177"/>
                  <a:gd name="T95" fmla="*/ 1 h 714"/>
                  <a:gd name="T96" fmla="*/ 0 w 1177"/>
                  <a:gd name="T97" fmla="*/ 1 h 7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77"/>
                  <a:gd name="T148" fmla="*/ 0 h 714"/>
                  <a:gd name="T149" fmla="*/ 1177 w 1177"/>
                  <a:gd name="T150" fmla="*/ 714 h 7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77" h="714">
                    <a:moveTo>
                      <a:pt x="890" y="2"/>
                    </a:moveTo>
                    <a:lnTo>
                      <a:pt x="888" y="0"/>
                    </a:lnTo>
                    <a:lnTo>
                      <a:pt x="882" y="0"/>
                    </a:lnTo>
                    <a:lnTo>
                      <a:pt x="875" y="0"/>
                    </a:lnTo>
                    <a:lnTo>
                      <a:pt x="867" y="2"/>
                    </a:lnTo>
                    <a:lnTo>
                      <a:pt x="852" y="2"/>
                    </a:lnTo>
                    <a:lnTo>
                      <a:pt x="837" y="5"/>
                    </a:lnTo>
                    <a:lnTo>
                      <a:pt x="820" y="11"/>
                    </a:lnTo>
                    <a:lnTo>
                      <a:pt x="801" y="19"/>
                    </a:lnTo>
                    <a:lnTo>
                      <a:pt x="776" y="28"/>
                    </a:lnTo>
                    <a:lnTo>
                      <a:pt x="751" y="43"/>
                    </a:lnTo>
                    <a:lnTo>
                      <a:pt x="723" y="61"/>
                    </a:lnTo>
                    <a:lnTo>
                      <a:pt x="696" y="83"/>
                    </a:lnTo>
                    <a:lnTo>
                      <a:pt x="664" y="110"/>
                    </a:lnTo>
                    <a:lnTo>
                      <a:pt x="629" y="140"/>
                    </a:lnTo>
                    <a:lnTo>
                      <a:pt x="593" y="178"/>
                    </a:lnTo>
                    <a:lnTo>
                      <a:pt x="557" y="222"/>
                    </a:lnTo>
                    <a:lnTo>
                      <a:pt x="548" y="228"/>
                    </a:lnTo>
                    <a:lnTo>
                      <a:pt x="531" y="234"/>
                    </a:lnTo>
                    <a:lnTo>
                      <a:pt x="506" y="239"/>
                    </a:lnTo>
                    <a:lnTo>
                      <a:pt x="477" y="247"/>
                    </a:lnTo>
                    <a:lnTo>
                      <a:pt x="441" y="253"/>
                    </a:lnTo>
                    <a:lnTo>
                      <a:pt x="403" y="260"/>
                    </a:lnTo>
                    <a:lnTo>
                      <a:pt x="361" y="268"/>
                    </a:lnTo>
                    <a:lnTo>
                      <a:pt x="321" y="277"/>
                    </a:lnTo>
                    <a:lnTo>
                      <a:pt x="276" y="287"/>
                    </a:lnTo>
                    <a:lnTo>
                      <a:pt x="232" y="298"/>
                    </a:lnTo>
                    <a:lnTo>
                      <a:pt x="190" y="311"/>
                    </a:lnTo>
                    <a:lnTo>
                      <a:pt x="150" y="327"/>
                    </a:lnTo>
                    <a:lnTo>
                      <a:pt x="110" y="344"/>
                    </a:lnTo>
                    <a:lnTo>
                      <a:pt x="78" y="363"/>
                    </a:lnTo>
                    <a:lnTo>
                      <a:pt x="50" y="384"/>
                    </a:lnTo>
                    <a:lnTo>
                      <a:pt x="27" y="410"/>
                    </a:lnTo>
                    <a:lnTo>
                      <a:pt x="17" y="420"/>
                    </a:lnTo>
                    <a:lnTo>
                      <a:pt x="12" y="437"/>
                    </a:lnTo>
                    <a:lnTo>
                      <a:pt x="6" y="456"/>
                    </a:lnTo>
                    <a:lnTo>
                      <a:pt x="2" y="477"/>
                    </a:lnTo>
                    <a:lnTo>
                      <a:pt x="0" y="500"/>
                    </a:lnTo>
                    <a:lnTo>
                      <a:pt x="0" y="524"/>
                    </a:lnTo>
                    <a:lnTo>
                      <a:pt x="2" y="549"/>
                    </a:lnTo>
                    <a:lnTo>
                      <a:pt x="8" y="576"/>
                    </a:lnTo>
                    <a:lnTo>
                      <a:pt x="12" y="600"/>
                    </a:lnTo>
                    <a:lnTo>
                      <a:pt x="21" y="625"/>
                    </a:lnTo>
                    <a:lnTo>
                      <a:pt x="31" y="646"/>
                    </a:lnTo>
                    <a:lnTo>
                      <a:pt x="44" y="667"/>
                    </a:lnTo>
                    <a:lnTo>
                      <a:pt x="55" y="682"/>
                    </a:lnTo>
                    <a:lnTo>
                      <a:pt x="71" y="697"/>
                    </a:lnTo>
                    <a:lnTo>
                      <a:pt x="90" y="707"/>
                    </a:lnTo>
                    <a:lnTo>
                      <a:pt x="110" y="714"/>
                    </a:lnTo>
                    <a:lnTo>
                      <a:pt x="129" y="714"/>
                    </a:lnTo>
                    <a:lnTo>
                      <a:pt x="150" y="712"/>
                    </a:lnTo>
                    <a:lnTo>
                      <a:pt x="169" y="707"/>
                    </a:lnTo>
                    <a:lnTo>
                      <a:pt x="194" y="703"/>
                    </a:lnTo>
                    <a:lnTo>
                      <a:pt x="219" y="695"/>
                    </a:lnTo>
                    <a:lnTo>
                      <a:pt x="247" y="688"/>
                    </a:lnTo>
                    <a:lnTo>
                      <a:pt x="280" y="680"/>
                    </a:lnTo>
                    <a:lnTo>
                      <a:pt x="318" y="674"/>
                    </a:lnTo>
                    <a:lnTo>
                      <a:pt x="358" y="665"/>
                    </a:lnTo>
                    <a:lnTo>
                      <a:pt x="407" y="659"/>
                    </a:lnTo>
                    <a:lnTo>
                      <a:pt x="460" y="654"/>
                    </a:lnTo>
                    <a:lnTo>
                      <a:pt x="523" y="654"/>
                    </a:lnTo>
                    <a:lnTo>
                      <a:pt x="591" y="652"/>
                    </a:lnTo>
                    <a:lnTo>
                      <a:pt x="669" y="654"/>
                    </a:lnTo>
                    <a:lnTo>
                      <a:pt x="755" y="657"/>
                    </a:lnTo>
                    <a:lnTo>
                      <a:pt x="854" y="667"/>
                    </a:lnTo>
                    <a:lnTo>
                      <a:pt x="939" y="671"/>
                    </a:lnTo>
                    <a:lnTo>
                      <a:pt x="1002" y="665"/>
                    </a:lnTo>
                    <a:lnTo>
                      <a:pt x="1042" y="648"/>
                    </a:lnTo>
                    <a:lnTo>
                      <a:pt x="1065" y="627"/>
                    </a:lnTo>
                    <a:lnTo>
                      <a:pt x="1069" y="595"/>
                    </a:lnTo>
                    <a:lnTo>
                      <a:pt x="1059" y="559"/>
                    </a:lnTo>
                    <a:lnTo>
                      <a:pt x="1040" y="519"/>
                    </a:lnTo>
                    <a:lnTo>
                      <a:pt x="1014" y="475"/>
                    </a:lnTo>
                    <a:lnTo>
                      <a:pt x="979" y="429"/>
                    </a:lnTo>
                    <a:lnTo>
                      <a:pt x="945" y="384"/>
                    </a:lnTo>
                    <a:lnTo>
                      <a:pt x="911" y="338"/>
                    </a:lnTo>
                    <a:lnTo>
                      <a:pt x="880" y="296"/>
                    </a:lnTo>
                    <a:lnTo>
                      <a:pt x="856" y="254"/>
                    </a:lnTo>
                    <a:lnTo>
                      <a:pt x="841" y="218"/>
                    </a:lnTo>
                    <a:lnTo>
                      <a:pt x="839" y="188"/>
                    </a:lnTo>
                    <a:lnTo>
                      <a:pt x="852" y="165"/>
                    </a:lnTo>
                    <a:lnTo>
                      <a:pt x="873" y="146"/>
                    </a:lnTo>
                    <a:lnTo>
                      <a:pt x="894" y="133"/>
                    </a:lnTo>
                    <a:lnTo>
                      <a:pt x="920" y="121"/>
                    </a:lnTo>
                    <a:lnTo>
                      <a:pt x="947" y="114"/>
                    </a:lnTo>
                    <a:lnTo>
                      <a:pt x="972" y="108"/>
                    </a:lnTo>
                    <a:lnTo>
                      <a:pt x="998" y="104"/>
                    </a:lnTo>
                    <a:lnTo>
                      <a:pt x="1025" y="102"/>
                    </a:lnTo>
                    <a:lnTo>
                      <a:pt x="1052" y="104"/>
                    </a:lnTo>
                    <a:lnTo>
                      <a:pt x="1072" y="104"/>
                    </a:lnTo>
                    <a:lnTo>
                      <a:pt x="1097" y="106"/>
                    </a:lnTo>
                    <a:lnTo>
                      <a:pt x="1116" y="108"/>
                    </a:lnTo>
                    <a:lnTo>
                      <a:pt x="1135" y="112"/>
                    </a:lnTo>
                    <a:lnTo>
                      <a:pt x="1149" y="114"/>
                    </a:lnTo>
                    <a:lnTo>
                      <a:pt x="1162" y="118"/>
                    </a:lnTo>
                    <a:lnTo>
                      <a:pt x="1177" y="119"/>
                    </a:lnTo>
                    <a:lnTo>
                      <a:pt x="1120" y="97"/>
                    </a:lnTo>
                    <a:lnTo>
                      <a:pt x="890" y="2"/>
                    </a:lnTo>
                    <a:close/>
                  </a:path>
                </a:pathLst>
              </a:custGeom>
              <a:solidFill>
                <a:srgbClr val="8F82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60" name="Freeform 65">
                <a:extLst>
                  <a:ext uri="{FF2B5EF4-FFF2-40B4-BE49-F238E27FC236}">
                    <a16:creationId xmlns:a16="http://schemas.microsoft.com/office/drawing/2014/main" id="{4D1B9DA3-3994-5340-8510-862D1AEAF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" y="1934"/>
                <a:ext cx="522" cy="524"/>
              </a:xfrm>
              <a:custGeom>
                <a:avLst/>
                <a:gdLst>
                  <a:gd name="T0" fmla="*/ 1 w 1044"/>
                  <a:gd name="T1" fmla="*/ 0 h 1049"/>
                  <a:gd name="T2" fmla="*/ 1 w 1044"/>
                  <a:gd name="T3" fmla="*/ 0 h 1049"/>
                  <a:gd name="T4" fmla="*/ 1 w 1044"/>
                  <a:gd name="T5" fmla="*/ 0 h 1049"/>
                  <a:gd name="T6" fmla="*/ 1 w 1044"/>
                  <a:gd name="T7" fmla="*/ 0 h 1049"/>
                  <a:gd name="T8" fmla="*/ 1 w 1044"/>
                  <a:gd name="T9" fmla="*/ 0 h 1049"/>
                  <a:gd name="T10" fmla="*/ 1 w 1044"/>
                  <a:gd name="T11" fmla="*/ 0 h 1049"/>
                  <a:gd name="T12" fmla="*/ 1 w 1044"/>
                  <a:gd name="T13" fmla="*/ 0 h 1049"/>
                  <a:gd name="T14" fmla="*/ 1 w 1044"/>
                  <a:gd name="T15" fmla="*/ 0 h 1049"/>
                  <a:gd name="T16" fmla="*/ 1 w 1044"/>
                  <a:gd name="T17" fmla="*/ 0 h 1049"/>
                  <a:gd name="T18" fmla="*/ 1 w 1044"/>
                  <a:gd name="T19" fmla="*/ 0 h 1049"/>
                  <a:gd name="T20" fmla="*/ 1 w 1044"/>
                  <a:gd name="T21" fmla="*/ 0 h 1049"/>
                  <a:gd name="T22" fmla="*/ 1 w 1044"/>
                  <a:gd name="T23" fmla="*/ 0 h 1049"/>
                  <a:gd name="T24" fmla="*/ 1 w 1044"/>
                  <a:gd name="T25" fmla="*/ 0 h 1049"/>
                  <a:gd name="T26" fmla="*/ 1 w 1044"/>
                  <a:gd name="T27" fmla="*/ 0 h 1049"/>
                  <a:gd name="T28" fmla="*/ 1 w 1044"/>
                  <a:gd name="T29" fmla="*/ 0 h 1049"/>
                  <a:gd name="T30" fmla="*/ 1 w 1044"/>
                  <a:gd name="T31" fmla="*/ 0 h 1049"/>
                  <a:gd name="T32" fmla="*/ 1 w 1044"/>
                  <a:gd name="T33" fmla="*/ 0 h 1049"/>
                  <a:gd name="T34" fmla="*/ 1 w 1044"/>
                  <a:gd name="T35" fmla="*/ 0 h 1049"/>
                  <a:gd name="T36" fmla="*/ 1 w 1044"/>
                  <a:gd name="T37" fmla="*/ 0 h 1049"/>
                  <a:gd name="T38" fmla="*/ 1 w 1044"/>
                  <a:gd name="T39" fmla="*/ 0 h 1049"/>
                  <a:gd name="T40" fmla="*/ 1 w 1044"/>
                  <a:gd name="T41" fmla="*/ 0 h 1049"/>
                  <a:gd name="T42" fmla="*/ 0 w 1044"/>
                  <a:gd name="T43" fmla="*/ 0 h 1049"/>
                  <a:gd name="T44" fmla="*/ 0 w 1044"/>
                  <a:gd name="T45" fmla="*/ 0 h 1049"/>
                  <a:gd name="T46" fmla="*/ 1 w 1044"/>
                  <a:gd name="T47" fmla="*/ 0 h 1049"/>
                  <a:gd name="T48" fmla="*/ 1 w 1044"/>
                  <a:gd name="T49" fmla="*/ 0 h 1049"/>
                  <a:gd name="T50" fmla="*/ 1 w 1044"/>
                  <a:gd name="T51" fmla="*/ 0 h 1049"/>
                  <a:gd name="T52" fmla="*/ 1 w 1044"/>
                  <a:gd name="T53" fmla="*/ 0 h 1049"/>
                  <a:gd name="T54" fmla="*/ 1 w 1044"/>
                  <a:gd name="T55" fmla="*/ 0 h 1049"/>
                  <a:gd name="T56" fmla="*/ 1 w 1044"/>
                  <a:gd name="T57" fmla="*/ 0 h 1049"/>
                  <a:gd name="T58" fmla="*/ 1 w 1044"/>
                  <a:gd name="T59" fmla="*/ 0 h 1049"/>
                  <a:gd name="T60" fmla="*/ 1 w 1044"/>
                  <a:gd name="T61" fmla="*/ 0 h 1049"/>
                  <a:gd name="T62" fmla="*/ 1 w 1044"/>
                  <a:gd name="T63" fmla="*/ 0 h 1049"/>
                  <a:gd name="T64" fmla="*/ 1 w 1044"/>
                  <a:gd name="T65" fmla="*/ 0 h 1049"/>
                  <a:gd name="T66" fmla="*/ 1 w 1044"/>
                  <a:gd name="T67" fmla="*/ 0 h 1049"/>
                  <a:gd name="T68" fmla="*/ 1 w 1044"/>
                  <a:gd name="T69" fmla="*/ 0 h 1049"/>
                  <a:gd name="T70" fmla="*/ 1 w 1044"/>
                  <a:gd name="T71" fmla="*/ 0 h 1049"/>
                  <a:gd name="T72" fmla="*/ 1 w 1044"/>
                  <a:gd name="T73" fmla="*/ 0 h 1049"/>
                  <a:gd name="T74" fmla="*/ 1 w 1044"/>
                  <a:gd name="T75" fmla="*/ 0 h 104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44"/>
                  <a:gd name="T115" fmla="*/ 0 h 1049"/>
                  <a:gd name="T116" fmla="*/ 1044 w 1044"/>
                  <a:gd name="T117" fmla="*/ 1049 h 104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44" h="1049">
                    <a:moveTo>
                      <a:pt x="1044" y="496"/>
                    </a:moveTo>
                    <a:lnTo>
                      <a:pt x="1036" y="496"/>
                    </a:lnTo>
                    <a:lnTo>
                      <a:pt x="1019" y="496"/>
                    </a:lnTo>
                    <a:lnTo>
                      <a:pt x="990" y="499"/>
                    </a:lnTo>
                    <a:lnTo>
                      <a:pt x="952" y="505"/>
                    </a:lnTo>
                    <a:lnTo>
                      <a:pt x="905" y="513"/>
                    </a:lnTo>
                    <a:lnTo>
                      <a:pt x="850" y="526"/>
                    </a:lnTo>
                    <a:lnTo>
                      <a:pt x="787" y="543"/>
                    </a:lnTo>
                    <a:lnTo>
                      <a:pt x="718" y="568"/>
                    </a:lnTo>
                    <a:lnTo>
                      <a:pt x="642" y="596"/>
                    </a:lnTo>
                    <a:lnTo>
                      <a:pt x="563" y="634"/>
                    </a:lnTo>
                    <a:lnTo>
                      <a:pt x="477" y="680"/>
                    </a:lnTo>
                    <a:lnTo>
                      <a:pt x="388" y="733"/>
                    </a:lnTo>
                    <a:lnTo>
                      <a:pt x="294" y="794"/>
                    </a:lnTo>
                    <a:lnTo>
                      <a:pt x="203" y="868"/>
                    </a:lnTo>
                    <a:lnTo>
                      <a:pt x="110" y="952"/>
                    </a:lnTo>
                    <a:lnTo>
                      <a:pt x="15" y="1049"/>
                    </a:lnTo>
                    <a:lnTo>
                      <a:pt x="9" y="1047"/>
                    </a:lnTo>
                    <a:lnTo>
                      <a:pt x="5" y="1037"/>
                    </a:lnTo>
                    <a:lnTo>
                      <a:pt x="2" y="1018"/>
                    </a:lnTo>
                    <a:lnTo>
                      <a:pt x="2" y="994"/>
                    </a:lnTo>
                    <a:lnTo>
                      <a:pt x="0" y="961"/>
                    </a:lnTo>
                    <a:lnTo>
                      <a:pt x="0" y="925"/>
                    </a:lnTo>
                    <a:lnTo>
                      <a:pt x="2" y="885"/>
                    </a:lnTo>
                    <a:lnTo>
                      <a:pt x="5" y="845"/>
                    </a:lnTo>
                    <a:lnTo>
                      <a:pt x="5" y="802"/>
                    </a:lnTo>
                    <a:lnTo>
                      <a:pt x="7" y="762"/>
                    </a:lnTo>
                    <a:lnTo>
                      <a:pt x="9" y="724"/>
                    </a:lnTo>
                    <a:lnTo>
                      <a:pt x="11" y="690"/>
                    </a:lnTo>
                    <a:lnTo>
                      <a:pt x="11" y="661"/>
                    </a:lnTo>
                    <a:lnTo>
                      <a:pt x="13" y="640"/>
                    </a:lnTo>
                    <a:lnTo>
                      <a:pt x="15" y="625"/>
                    </a:lnTo>
                    <a:lnTo>
                      <a:pt x="17" y="621"/>
                    </a:lnTo>
                    <a:lnTo>
                      <a:pt x="401" y="374"/>
                    </a:lnTo>
                    <a:lnTo>
                      <a:pt x="473" y="131"/>
                    </a:lnTo>
                    <a:lnTo>
                      <a:pt x="699" y="0"/>
                    </a:lnTo>
                    <a:lnTo>
                      <a:pt x="1044" y="496"/>
                    </a:lnTo>
                    <a:close/>
                  </a:path>
                </a:pathLst>
              </a:custGeom>
              <a:solidFill>
                <a:srgbClr val="8778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61" name="Freeform 66">
                <a:extLst>
                  <a:ext uri="{FF2B5EF4-FFF2-40B4-BE49-F238E27FC236}">
                    <a16:creationId xmlns:a16="http://schemas.microsoft.com/office/drawing/2014/main" id="{00BA95A6-53F9-7640-B08D-405831084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2282"/>
                <a:ext cx="299" cy="162"/>
              </a:xfrm>
              <a:custGeom>
                <a:avLst/>
                <a:gdLst>
                  <a:gd name="T0" fmla="*/ 0 w 599"/>
                  <a:gd name="T1" fmla="*/ 0 h 325"/>
                  <a:gd name="T2" fmla="*/ 0 w 599"/>
                  <a:gd name="T3" fmla="*/ 0 h 325"/>
                  <a:gd name="T4" fmla="*/ 0 w 599"/>
                  <a:gd name="T5" fmla="*/ 0 h 325"/>
                  <a:gd name="T6" fmla="*/ 0 w 599"/>
                  <a:gd name="T7" fmla="*/ 0 h 325"/>
                  <a:gd name="T8" fmla="*/ 0 w 599"/>
                  <a:gd name="T9" fmla="*/ 0 h 325"/>
                  <a:gd name="T10" fmla="*/ 0 w 599"/>
                  <a:gd name="T11" fmla="*/ 0 h 325"/>
                  <a:gd name="T12" fmla="*/ 0 w 599"/>
                  <a:gd name="T13" fmla="*/ 0 h 325"/>
                  <a:gd name="T14" fmla="*/ 0 w 599"/>
                  <a:gd name="T15" fmla="*/ 0 h 325"/>
                  <a:gd name="T16" fmla="*/ 0 w 599"/>
                  <a:gd name="T17" fmla="*/ 0 h 325"/>
                  <a:gd name="T18" fmla="*/ 0 w 599"/>
                  <a:gd name="T19" fmla="*/ 0 h 325"/>
                  <a:gd name="T20" fmla="*/ 0 w 599"/>
                  <a:gd name="T21" fmla="*/ 0 h 325"/>
                  <a:gd name="T22" fmla="*/ 0 w 599"/>
                  <a:gd name="T23" fmla="*/ 0 h 325"/>
                  <a:gd name="T24" fmla="*/ 0 w 599"/>
                  <a:gd name="T25" fmla="*/ 0 h 325"/>
                  <a:gd name="T26" fmla="*/ 0 w 599"/>
                  <a:gd name="T27" fmla="*/ 0 h 325"/>
                  <a:gd name="T28" fmla="*/ 0 w 599"/>
                  <a:gd name="T29" fmla="*/ 0 h 325"/>
                  <a:gd name="T30" fmla="*/ 0 w 599"/>
                  <a:gd name="T31" fmla="*/ 0 h 325"/>
                  <a:gd name="T32" fmla="*/ 0 w 599"/>
                  <a:gd name="T33" fmla="*/ 0 h 325"/>
                  <a:gd name="T34" fmla="*/ 0 w 599"/>
                  <a:gd name="T35" fmla="*/ 0 h 325"/>
                  <a:gd name="T36" fmla="*/ 0 w 599"/>
                  <a:gd name="T37" fmla="*/ 0 h 325"/>
                  <a:gd name="T38" fmla="*/ 0 w 599"/>
                  <a:gd name="T39" fmla="*/ 0 h 325"/>
                  <a:gd name="T40" fmla="*/ 0 w 599"/>
                  <a:gd name="T41" fmla="*/ 0 h 325"/>
                  <a:gd name="T42" fmla="*/ 0 w 599"/>
                  <a:gd name="T43" fmla="*/ 0 h 325"/>
                  <a:gd name="T44" fmla="*/ 0 w 599"/>
                  <a:gd name="T45" fmla="*/ 0 h 325"/>
                  <a:gd name="T46" fmla="*/ 0 w 599"/>
                  <a:gd name="T47" fmla="*/ 0 h 325"/>
                  <a:gd name="T48" fmla="*/ 0 w 599"/>
                  <a:gd name="T49" fmla="*/ 0 h 325"/>
                  <a:gd name="T50" fmla="*/ 0 w 599"/>
                  <a:gd name="T51" fmla="*/ 0 h 325"/>
                  <a:gd name="T52" fmla="*/ 0 w 599"/>
                  <a:gd name="T53" fmla="*/ 0 h 325"/>
                  <a:gd name="T54" fmla="*/ 0 w 599"/>
                  <a:gd name="T55" fmla="*/ 0 h 325"/>
                  <a:gd name="T56" fmla="*/ 0 w 599"/>
                  <a:gd name="T57" fmla="*/ 0 h 325"/>
                  <a:gd name="T58" fmla="*/ 0 w 599"/>
                  <a:gd name="T59" fmla="*/ 0 h 325"/>
                  <a:gd name="T60" fmla="*/ 0 w 599"/>
                  <a:gd name="T61" fmla="*/ 0 h 325"/>
                  <a:gd name="T62" fmla="*/ 0 w 599"/>
                  <a:gd name="T63" fmla="*/ 0 h 325"/>
                  <a:gd name="T64" fmla="*/ 0 w 599"/>
                  <a:gd name="T65" fmla="*/ 0 h 3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99"/>
                  <a:gd name="T100" fmla="*/ 0 h 325"/>
                  <a:gd name="T101" fmla="*/ 599 w 599"/>
                  <a:gd name="T102" fmla="*/ 325 h 3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99" h="325">
                    <a:moveTo>
                      <a:pt x="599" y="255"/>
                    </a:moveTo>
                    <a:lnTo>
                      <a:pt x="597" y="253"/>
                    </a:lnTo>
                    <a:lnTo>
                      <a:pt x="593" y="249"/>
                    </a:lnTo>
                    <a:lnTo>
                      <a:pt x="587" y="247"/>
                    </a:lnTo>
                    <a:lnTo>
                      <a:pt x="580" y="243"/>
                    </a:lnTo>
                    <a:lnTo>
                      <a:pt x="568" y="240"/>
                    </a:lnTo>
                    <a:lnTo>
                      <a:pt x="555" y="236"/>
                    </a:lnTo>
                    <a:lnTo>
                      <a:pt x="540" y="230"/>
                    </a:lnTo>
                    <a:lnTo>
                      <a:pt x="519" y="230"/>
                    </a:lnTo>
                    <a:lnTo>
                      <a:pt x="492" y="228"/>
                    </a:lnTo>
                    <a:lnTo>
                      <a:pt x="464" y="230"/>
                    </a:lnTo>
                    <a:lnTo>
                      <a:pt x="428" y="232"/>
                    </a:lnTo>
                    <a:lnTo>
                      <a:pt x="391" y="240"/>
                    </a:lnTo>
                    <a:lnTo>
                      <a:pt x="348" y="247"/>
                    </a:lnTo>
                    <a:lnTo>
                      <a:pt x="298" y="261"/>
                    </a:lnTo>
                    <a:lnTo>
                      <a:pt x="243" y="276"/>
                    </a:lnTo>
                    <a:lnTo>
                      <a:pt x="184" y="299"/>
                    </a:lnTo>
                    <a:lnTo>
                      <a:pt x="125" y="316"/>
                    </a:lnTo>
                    <a:lnTo>
                      <a:pt x="80" y="325"/>
                    </a:lnTo>
                    <a:lnTo>
                      <a:pt x="43" y="325"/>
                    </a:lnTo>
                    <a:lnTo>
                      <a:pt x="21" y="321"/>
                    </a:lnTo>
                    <a:lnTo>
                      <a:pt x="5" y="310"/>
                    </a:lnTo>
                    <a:lnTo>
                      <a:pt x="0" y="295"/>
                    </a:lnTo>
                    <a:lnTo>
                      <a:pt x="0" y="274"/>
                    </a:lnTo>
                    <a:lnTo>
                      <a:pt x="9" y="251"/>
                    </a:lnTo>
                    <a:lnTo>
                      <a:pt x="21" y="224"/>
                    </a:lnTo>
                    <a:lnTo>
                      <a:pt x="40" y="198"/>
                    </a:lnTo>
                    <a:lnTo>
                      <a:pt x="61" y="171"/>
                    </a:lnTo>
                    <a:lnTo>
                      <a:pt x="87" y="145"/>
                    </a:lnTo>
                    <a:lnTo>
                      <a:pt x="112" y="118"/>
                    </a:lnTo>
                    <a:lnTo>
                      <a:pt x="139" y="97"/>
                    </a:lnTo>
                    <a:lnTo>
                      <a:pt x="165" y="76"/>
                    </a:lnTo>
                    <a:lnTo>
                      <a:pt x="194" y="63"/>
                    </a:lnTo>
                    <a:lnTo>
                      <a:pt x="218" y="50"/>
                    </a:lnTo>
                    <a:lnTo>
                      <a:pt x="241" y="38"/>
                    </a:lnTo>
                    <a:lnTo>
                      <a:pt x="262" y="29"/>
                    </a:lnTo>
                    <a:lnTo>
                      <a:pt x="283" y="23"/>
                    </a:lnTo>
                    <a:lnTo>
                      <a:pt x="304" y="15"/>
                    </a:lnTo>
                    <a:lnTo>
                      <a:pt x="323" y="12"/>
                    </a:lnTo>
                    <a:lnTo>
                      <a:pt x="340" y="6"/>
                    </a:lnTo>
                    <a:lnTo>
                      <a:pt x="359" y="6"/>
                    </a:lnTo>
                    <a:lnTo>
                      <a:pt x="374" y="2"/>
                    </a:lnTo>
                    <a:lnTo>
                      <a:pt x="390" y="0"/>
                    </a:lnTo>
                    <a:lnTo>
                      <a:pt x="407" y="0"/>
                    </a:lnTo>
                    <a:lnTo>
                      <a:pt x="422" y="2"/>
                    </a:lnTo>
                    <a:lnTo>
                      <a:pt x="437" y="2"/>
                    </a:lnTo>
                    <a:lnTo>
                      <a:pt x="454" y="6"/>
                    </a:lnTo>
                    <a:lnTo>
                      <a:pt x="467" y="6"/>
                    </a:lnTo>
                    <a:lnTo>
                      <a:pt x="485" y="10"/>
                    </a:lnTo>
                    <a:lnTo>
                      <a:pt x="488" y="12"/>
                    </a:lnTo>
                    <a:lnTo>
                      <a:pt x="498" y="19"/>
                    </a:lnTo>
                    <a:lnTo>
                      <a:pt x="507" y="33"/>
                    </a:lnTo>
                    <a:lnTo>
                      <a:pt x="515" y="50"/>
                    </a:lnTo>
                    <a:lnTo>
                      <a:pt x="524" y="65"/>
                    </a:lnTo>
                    <a:lnTo>
                      <a:pt x="534" y="88"/>
                    </a:lnTo>
                    <a:lnTo>
                      <a:pt x="542" y="110"/>
                    </a:lnTo>
                    <a:lnTo>
                      <a:pt x="553" y="133"/>
                    </a:lnTo>
                    <a:lnTo>
                      <a:pt x="559" y="154"/>
                    </a:lnTo>
                    <a:lnTo>
                      <a:pt x="568" y="177"/>
                    </a:lnTo>
                    <a:lnTo>
                      <a:pt x="576" y="198"/>
                    </a:lnTo>
                    <a:lnTo>
                      <a:pt x="583" y="217"/>
                    </a:lnTo>
                    <a:lnTo>
                      <a:pt x="587" y="230"/>
                    </a:lnTo>
                    <a:lnTo>
                      <a:pt x="593" y="243"/>
                    </a:lnTo>
                    <a:lnTo>
                      <a:pt x="597" y="249"/>
                    </a:lnTo>
                    <a:lnTo>
                      <a:pt x="599" y="255"/>
                    </a:lnTo>
                    <a:close/>
                  </a:path>
                </a:pathLst>
              </a:custGeom>
              <a:solidFill>
                <a:srgbClr val="786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62" name="Freeform 67">
                <a:extLst>
                  <a:ext uri="{FF2B5EF4-FFF2-40B4-BE49-F238E27FC236}">
                    <a16:creationId xmlns:a16="http://schemas.microsoft.com/office/drawing/2014/main" id="{F2F125DA-E79E-0341-8320-C7EB4A6CA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6" y="1669"/>
                <a:ext cx="385" cy="301"/>
              </a:xfrm>
              <a:custGeom>
                <a:avLst/>
                <a:gdLst>
                  <a:gd name="T0" fmla="*/ 1 w 770"/>
                  <a:gd name="T1" fmla="*/ 0 h 603"/>
                  <a:gd name="T2" fmla="*/ 0 w 770"/>
                  <a:gd name="T3" fmla="*/ 0 h 603"/>
                  <a:gd name="T4" fmla="*/ 1 w 770"/>
                  <a:gd name="T5" fmla="*/ 0 h 603"/>
                  <a:gd name="T6" fmla="*/ 1 w 770"/>
                  <a:gd name="T7" fmla="*/ 0 h 603"/>
                  <a:gd name="T8" fmla="*/ 1 w 770"/>
                  <a:gd name="T9" fmla="*/ 0 h 603"/>
                  <a:gd name="T10" fmla="*/ 1 w 770"/>
                  <a:gd name="T11" fmla="*/ 0 h 603"/>
                  <a:gd name="T12" fmla="*/ 1 w 770"/>
                  <a:gd name="T13" fmla="*/ 0 h 603"/>
                  <a:gd name="T14" fmla="*/ 1 w 770"/>
                  <a:gd name="T15" fmla="*/ 0 h 603"/>
                  <a:gd name="T16" fmla="*/ 1 w 770"/>
                  <a:gd name="T17" fmla="*/ 0 h 603"/>
                  <a:gd name="T18" fmla="*/ 1 w 770"/>
                  <a:gd name="T19" fmla="*/ 0 h 6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70"/>
                  <a:gd name="T31" fmla="*/ 0 h 603"/>
                  <a:gd name="T32" fmla="*/ 770 w 770"/>
                  <a:gd name="T33" fmla="*/ 603 h 6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70" h="603">
                    <a:moveTo>
                      <a:pt x="90" y="128"/>
                    </a:moveTo>
                    <a:lnTo>
                      <a:pt x="0" y="367"/>
                    </a:lnTo>
                    <a:lnTo>
                      <a:pt x="230" y="559"/>
                    </a:lnTo>
                    <a:lnTo>
                      <a:pt x="407" y="550"/>
                    </a:lnTo>
                    <a:lnTo>
                      <a:pt x="584" y="603"/>
                    </a:lnTo>
                    <a:lnTo>
                      <a:pt x="770" y="333"/>
                    </a:lnTo>
                    <a:lnTo>
                      <a:pt x="770" y="0"/>
                    </a:lnTo>
                    <a:lnTo>
                      <a:pt x="417" y="33"/>
                    </a:lnTo>
                    <a:lnTo>
                      <a:pt x="90" y="128"/>
                    </a:lnTo>
                    <a:close/>
                  </a:path>
                </a:pathLst>
              </a:custGeom>
              <a:solidFill>
                <a:srgbClr val="B0C2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63" name="Freeform 68">
                <a:extLst>
                  <a:ext uri="{FF2B5EF4-FFF2-40B4-BE49-F238E27FC236}">
                    <a16:creationId xmlns:a16="http://schemas.microsoft.com/office/drawing/2014/main" id="{9E004E81-D68E-4D48-9595-265ED840A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" y="1824"/>
                <a:ext cx="77" cy="74"/>
              </a:xfrm>
              <a:custGeom>
                <a:avLst/>
                <a:gdLst>
                  <a:gd name="T0" fmla="*/ 1 w 154"/>
                  <a:gd name="T1" fmla="*/ 0 h 148"/>
                  <a:gd name="T2" fmla="*/ 1 w 154"/>
                  <a:gd name="T3" fmla="*/ 0 h 148"/>
                  <a:gd name="T4" fmla="*/ 1 w 154"/>
                  <a:gd name="T5" fmla="*/ 1 h 148"/>
                  <a:gd name="T6" fmla="*/ 1 w 154"/>
                  <a:gd name="T7" fmla="*/ 1 h 148"/>
                  <a:gd name="T8" fmla="*/ 1 w 154"/>
                  <a:gd name="T9" fmla="*/ 1 h 148"/>
                  <a:gd name="T10" fmla="*/ 1 w 154"/>
                  <a:gd name="T11" fmla="*/ 1 h 148"/>
                  <a:gd name="T12" fmla="*/ 0 w 154"/>
                  <a:gd name="T13" fmla="*/ 1 h 148"/>
                  <a:gd name="T14" fmla="*/ 0 w 154"/>
                  <a:gd name="T15" fmla="*/ 1 h 148"/>
                  <a:gd name="T16" fmla="*/ 1 w 154"/>
                  <a:gd name="T17" fmla="*/ 0 h 148"/>
                  <a:gd name="T18" fmla="*/ 1 w 154"/>
                  <a:gd name="T19" fmla="*/ 0 h 1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4"/>
                  <a:gd name="T31" fmla="*/ 0 h 148"/>
                  <a:gd name="T32" fmla="*/ 154 w 154"/>
                  <a:gd name="T33" fmla="*/ 148 h 1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4" h="148">
                    <a:moveTo>
                      <a:pt x="44" y="0"/>
                    </a:moveTo>
                    <a:lnTo>
                      <a:pt x="114" y="0"/>
                    </a:lnTo>
                    <a:lnTo>
                      <a:pt x="152" y="36"/>
                    </a:lnTo>
                    <a:lnTo>
                      <a:pt x="154" y="108"/>
                    </a:lnTo>
                    <a:lnTo>
                      <a:pt x="118" y="148"/>
                    </a:lnTo>
                    <a:lnTo>
                      <a:pt x="40" y="145"/>
                    </a:lnTo>
                    <a:lnTo>
                      <a:pt x="0" y="99"/>
                    </a:lnTo>
                    <a:lnTo>
                      <a:pt x="0" y="4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A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64" name="Freeform 69">
                <a:extLst>
                  <a:ext uri="{FF2B5EF4-FFF2-40B4-BE49-F238E27FC236}">
                    <a16:creationId xmlns:a16="http://schemas.microsoft.com/office/drawing/2014/main" id="{F9946E02-64DB-BE44-9A72-7D74ACF40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1723"/>
                <a:ext cx="81" cy="144"/>
              </a:xfrm>
              <a:custGeom>
                <a:avLst/>
                <a:gdLst>
                  <a:gd name="T0" fmla="*/ 1 w 161"/>
                  <a:gd name="T1" fmla="*/ 0 h 289"/>
                  <a:gd name="T2" fmla="*/ 1 w 161"/>
                  <a:gd name="T3" fmla="*/ 0 h 289"/>
                  <a:gd name="T4" fmla="*/ 1 w 161"/>
                  <a:gd name="T5" fmla="*/ 0 h 289"/>
                  <a:gd name="T6" fmla="*/ 1 w 161"/>
                  <a:gd name="T7" fmla="*/ 0 h 289"/>
                  <a:gd name="T8" fmla="*/ 1 w 161"/>
                  <a:gd name="T9" fmla="*/ 0 h 289"/>
                  <a:gd name="T10" fmla="*/ 1 w 161"/>
                  <a:gd name="T11" fmla="*/ 0 h 289"/>
                  <a:gd name="T12" fmla="*/ 1 w 161"/>
                  <a:gd name="T13" fmla="*/ 0 h 289"/>
                  <a:gd name="T14" fmla="*/ 1 w 161"/>
                  <a:gd name="T15" fmla="*/ 0 h 289"/>
                  <a:gd name="T16" fmla="*/ 1 w 161"/>
                  <a:gd name="T17" fmla="*/ 0 h 289"/>
                  <a:gd name="T18" fmla="*/ 1 w 161"/>
                  <a:gd name="T19" fmla="*/ 0 h 289"/>
                  <a:gd name="T20" fmla="*/ 1 w 161"/>
                  <a:gd name="T21" fmla="*/ 0 h 289"/>
                  <a:gd name="T22" fmla="*/ 1 w 161"/>
                  <a:gd name="T23" fmla="*/ 0 h 289"/>
                  <a:gd name="T24" fmla="*/ 1 w 161"/>
                  <a:gd name="T25" fmla="*/ 0 h 289"/>
                  <a:gd name="T26" fmla="*/ 1 w 161"/>
                  <a:gd name="T27" fmla="*/ 0 h 289"/>
                  <a:gd name="T28" fmla="*/ 1 w 161"/>
                  <a:gd name="T29" fmla="*/ 0 h 289"/>
                  <a:gd name="T30" fmla="*/ 1 w 161"/>
                  <a:gd name="T31" fmla="*/ 0 h 289"/>
                  <a:gd name="T32" fmla="*/ 1 w 161"/>
                  <a:gd name="T33" fmla="*/ 0 h 289"/>
                  <a:gd name="T34" fmla="*/ 0 w 161"/>
                  <a:gd name="T35" fmla="*/ 0 h 289"/>
                  <a:gd name="T36" fmla="*/ 1 w 161"/>
                  <a:gd name="T37" fmla="*/ 0 h 289"/>
                  <a:gd name="T38" fmla="*/ 1 w 161"/>
                  <a:gd name="T39" fmla="*/ 0 h 289"/>
                  <a:gd name="T40" fmla="*/ 1 w 161"/>
                  <a:gd name="T41" fmla="*/ 0 h 289"/>
                  <a:gd name="T42" fmla="*/ 1 w 161"/>
                  <a:gd name="T43" fmla="*/ 0 h 289"/>
                  <a:gd name="T44" fmla="*/ 1 w 161"/>
                  <a:gd name="T45" fmla="*/ 0 h 289"/>
                  <a:gd name="T46" fmla="*/ 1 w 161"/>
                  <a:gd name="T47" fmla="*/ 0 h 289"/>
                  <a:gd name="T48" fmla="*/ 1 w 161"/>
                  <a:gd name="T49" fmla="*/ 0 h 289"/>
                  <a:gd name="T50" fmla="*/ 1 w 161"/>
                  <a:gd name="T51" fmla="*/ 0 h 289"/>
                  <a:gd name="T52" fmla="*/ 1 w 161"/>
                  <a:gd name="T53" fmla="*/ 0 h 289"/>
                  <a:gd name="T54" fmla="*/ 1 w 161"/>
                  <a:gd name="T55" fmla="*/ 0 h 289"/>
                  <a:gd name="T56" fmla="*/ 1 w 161"/>
                  <a:gd name="T57" fmla="*/ 0 h 289"/>
                  <a:gd name="T58" fmla="*/ 1 w 161"/>
                  <a:gd name="T59" fmla="*/ 0 h 289"/>
                  <a:gd name="T60" fmla="*/ 1 w 161"/>
                  <a:gd name="T61" fmla="*/ 0 h 289"/>
                  <a:gd name="T62" fmla="*/ 1 w 161"/>
                  <a:gd name="T63" fmla="*/ 0 h 289"/>
                  <a:gd name="T64" fmla="*/ 1 w 161"/>
                  <a:gd name="T65" fmla="*/ 0 h 289"/>
                  <a:gd name="T66" fmla="*/ 1 w 161"/>
                  <a:gd name="T67" fmla="*/ 0 h 289"/>
                  <a:gd name="T68" fmla="*/ 1 w 161"/>
                  <a:gd name="T69" fmla="*/ 0 h 289"/>
                  <a:gd name="T70" fmla="*/ 1 w 161"/>
                  <a:gd name="T71" fmla="*/ 0 h 289"/>
                  <a:gd name="T72" fmla="*/ 1 w 161"/>
                  <a:gd name="T73" fmla="*/ 0 h 289"/>
                  <a:gd name="T74" fmla="*/ 1 w 161"/>
                  <a:gd name="T75" fmla="*/ 0 h 289"/>
                  <a:gd name="T76" fmla="*/ 1 w 161"/>
                  <a:gd name="T77" fmla="*/ 0 h 289"/>
                  <a:gd name="T78" fmla="*/ 1 w 161"/>
                  <a:gd name="T79" fmla="*/ 0 h 289"/>
                  <a:gd name="T80" fmla="*/ 1 w 161"/>
                  <a:gd name="T81" fmla="*/ 0 h 289"/>
                  <a:gd name="T82" fmla="*/ 1 w 161"/>
                  <a:gd name="T83" fmla="*/ 0 h 289"/>
                  <a:gd name="T84" fmla="*/ 1 w 161"/>
                  <a:gd name="T85" fmla="*/ 0 h 28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1"/>
                  <a:gd name="T130" fmla="*/ 0 h 289"/>
                  <a:gd name="T131" fmla="*/ 161 w 161"/>
                  <a:gd name="T132" fmla="*/ 289 h 28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1" h="289">
                    <a:moveTo>
                      <a:pt x="112" y="3"/>
                    </a:moveTo>
                    <a:lnTo>
                      <a:pt x="110" y="3"/>
                    </a:lnTo>
                    <a:lnTo>
                      <a:pt x="110" y="9"/>
                    </a:lnTo>
                    <a:lnTo>
                      <a:pt x="106" y="17"/>
                    </a:lnTo>
                    <a:lnTo>
                      <a:pt x="106" y="26"/>
                    </a:lnTo>
                    <a:lnTo>
                      <a:pt x="100" y="38"/>
                    </a:lnTo>
                    <a:lnTo>
                      <a:pt x="98" y="53"/>
                    </a:lnTo>
                    <a:lnTo>
                      <a:pt x="93" y="70"/>
                    </a:lnTo>
                    <a:lnTo>
                      <a:pt x="89" y="89"/>
                    </a:lnTo>
                    <a:lnTo>
                      <a:pt x="81" y="106"/>
                    </a:lnTo>
                    <a:lnTo>
                      <a:pt x="74" y="125"/>
                    </a:lnTo>
                    <a:lnTo>
                      <a:pt x="66" y="146"/>
                    </a:lnTo>
                    <a:lnTo>
                      <a:pt x="57" y="169"/>
                    </a:lnTo>
                    <a:lnTo>
                      <a:pt x="45" y="190"/>
                    </a:lnTo>
                    <a:lnTo>
                      <a:pt x="34" y="211"/>
                    </a:lnTo>
                    <a:lnTo>
                      <a:pt x="20" y="231"/>
                    </a:lnTo>
                    <a:lnTo>
                      <a:pt x="7" y="254"/>
                    </a:lnTo>
                    <a:lnTo>
                      <a:pt x="0" y="264"/>
                    </a:lnTo>
                    <a:lnTo>
                      <a:pt x="1" y="273"/>
                    </a:lnTo>
                    <a:lnTo>
                      <a:pt x="7" y="279"/>
                    </a:lnTo>
                    <a:lnTo>
                      <a:pt x="17" y="285"/>
                    </a:lnTo>
                    <a:lnTo>
                      <a:pt x="28" y="287"/>
                    </a:lnTo>
                    <a:lnTo>
                      <a:pt x="39" y="289"/>
                    </a:lnTo>
                    <a:lnTo>
                      <a:pt x="47" y="289"/>
                    </a:lnTo>
                    <a:lnTo>
                      <a:pt x="51" y="289"/>
                    </a:lnTo>
                    <a:lnTo>
                      <a:pt x="51" y="287"/>
                    </a:lnTo>
                    <a:lnTo>
                      <a:pt x="55" y="283"/>
                    </a:lnTo>
                    <a:lnTo>
                      <a:pt x="58" y="275"/>
                    </a:lnTo>
                    <a:lnTo>
                      <a:pt x="66" y="268"/>
                    </a:lnTo>
                    <a:lnTo>
                      <a:pt x="72" y="254"/>
                    </a:lnTo>
                    <a:lnTo>
                      <a:pt x="79" y="241"/>
                    </a:lnTo>
                    <a:lnTo>
                      <a:pt x="91" y="224"/>
                    </a:lnTo>
                    <a:lnTo>
                      <a:pt x="100" y="209"/>
                    </a:lnTo>
                    <a:lnTo>
                      <a:pt x="110" y="186"/>
                    </a:lnTo>
                    <a:lnTo>
                      <a:pt x="119" y="163"/>
                    </a:lnTo>
                    <a:lnTo>
                      <a:pt x="129" y="140"/>
                    </a:lnTo>
                    <a:lnTo>
                      <a:pt x="138" y="116"/>
                    </a:lnTo>
                    <a:lnTo>
                      <a:pt x="146" y="87"/>
                    </a:lnTo>
                    <a:lnTo>
                      <a:pt x="154" y="59"/>
                    </a:lnTo>
                    <a:lnTo>
                      <a:pt x="157" y="30"/>
                    </a:lnTo>
                    <a:lnTo>
                      <a:pt x="161" y="0"/>
                    </a:lnTo>
                    <a:lnTo>
                      <a:pt x="11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65" name="Freeform 70">
                <a:extLst>
                  <a:ext uri="{FF2B5EF4-FFF2-40B4-BE49-F238E27FC236}">
                    <a16:creationId xmlns:a16="http://schemas.microsoft.com/office/drawing/2014/main" id="{CBE20402-D59B-D54E-9874-F93F34E62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1473"/>
                <a:ext cx="605" cy="423"/>
              </a:xfrm>
              <a:custGeom>
                <a:avLst/>
                <a:gdLst>
                  <a:gd name="T0" fmla="*/ 1 w 1209"/>
                  <a:gd name="T1" fmla="*/ 1 h 846"/>
                  <a:gd name="T2" fmla="*/ 1 w 1209"/>
                  <a:gd name="T3" fmla="*/ 1 h 846"/>
                  <a:gd name="T4" fmla="*/ 0 w 1209"/>
                  <a:gd name="T5" fmla="*/ 1 h 846"/>
                  <a:gd name="T6" fmla="*/ 1 w 1209"/>
                  <a:gd name="T7" fmla="*/ 1 h 846"/>
                  <a:gd name="T8" fmla="*/ 1 w 1209"/>
                  <a:gd name="T9" fmla="*/ 1 h 846"/>
                  <a:gd name="T10" fmla="*/ 1 w 1209"/>
                  <a:gd name="T11" fmla="*/ 1 h 846"/>
                  <a:gd name="T12" fmla="*/ 1 w 1209"/>
                  <a:gd name="T13" fmla="*/ 1 h 846"/>
                  <a:gd name="T14" fmla="*/ 1 w 1209"/>
                  <a:gd name="T15" fmla="*/ 1 h 846"/>
                  <a:gd name="T16" fmla="*/ 1 w 1209"/>
                  <a:gd name="T17" fmla="*/ 1 h 846"/>
                  <a:gd name="T18" fmla="*/ 1 w 1209"/>
                  <a:gd name="T19" fmla="*/ 1 h 846"/>
                  <a:gd name="T20" fmla="*/ 1 w 1209"/>
                  <a:gd name="T21" fmla="*/ 1 h 846"/>
                  <a:gd name="T22" fmla="*/ 1 w 1209"/>
                  <a:gd name="T23" fmla="*/ 0 h 846"/>
                  <a:gd name="T24" fmla="*/ 1 w 1209"/>
                  <a:gd name="T25" fmla="*/ 1 h 846"/>
                  <a:gd name="T26" fmla="*/ 1 w 1209"/>
                  <a:gd name="T27" fmla="*/ 1 h 846"/>
                  <a:gd name="T28" fmla="*/ 1 w 1209"/>
                  <a:gd name="T29" fmla="*/ 1 h 846"/>
                  <a:gd name="T30" fmla="*/ 1 w 1209"/>
                  <a:gd name="T31" fmla="*/ 1 h 846"/>
                  <a:gd name="T32" fmla="*/ 1 w 1209"/>
                  <a:gd name="T33" fmla="*/ 1 h 846"/>
                  <a:gd name="T34" fmla="*/ 1 w 1209"/>
                  <a:gd name="T35" fmla="*/ 1 h 846"/>
                  <a:gd name="T36" fmla="*/ 1 w 1209"/>
                  <a:gd name="T37" fmla="*/ 1 h 846"/>
                  <a:gd name="T38" fmla="*/ 1 w 1209"/>
                  <a:gd name="T39" fmla="*/ 1 h 846"/>
                  <a:gd name="T40" fmla="*/ 1 w 1209"/>
                  <a:gd name="T41" fmla="*/ 1 h 846"/>
                  <a:gd name="T42" fmla="*/ 1 w 1209"/>
                  <a:gd name="T43" fmla="*/ 1 h 846"/>
                  <a:gd name="T44" fmla="*/ 1 w 1209"/>
                  <a:gd name="T45" fmla="*/ 1 h 846"/>
                  <a:gd name="T46" fmla="*/ 1 w 1209"/>
                  <a:gd name="T47" fmla="*/ 1 h 846"/>
                  <a:gd name="T48" fmla="*/ 1 w 1209"/>
                  <a:gd name="T49" fmla="*/ 1 h 846"/>
                  <a:gd name="T50" fmla="*/ 1 w 1209"/>
                  <a:gd name="T51" fmla="*/ 1 h 846"/>
                  <a:gd name="T52" fmla="*/ 1 w 1209"/>
                  <a:gd name="T53" fmla="*/ 1 h 846"/>
                  <a:gd name="T54" fmla="*/ 1 w 1209"/>
                  <a:gd name="T55" fmla="*/ 1 h 846"/>
                  <a:gd name="T56" fmla="*/ 1 w 1209"/>
                  <a:gd name="T57" fmla="*/ 1 h 846"/>
                  <a:gd name="T58" fmla="*/ 1 w 1209"/>
                  <a:gd name="T59" fmla="*/ 1 h 846"/>
                  <a:gd name="T60" fmla="*/ 1 w 1209"/>
                  <a:gd name="T61" fmla="*/ 1 h 846"/>
                  <a:gd name="T62" fmla="*/ 1 w 1209"/>
                  <a:gd name="T63" fmla="*/ 1 h 846"/>
                  <a:gd name="T64" fmla="*/ 1 w 1209"/>
                  <a:gd name="T65" fmla="*/ 1 h 846"/>
                  <a:gd name="T66" fmla="*/ 1 w 1209"/>
                  <a:gd name="T67" fmla="*/ 1 h 8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09"/>
                  <a:gd name="T103" fmla="*/ 0 h 846"/>
                  <a:gd name="T104" fmla="*/ 1209 w 1209"/>
                  <a:gd name="T105" fmla="*/ 846 h 8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09" h="846">
                    <a:moveTo>
                      <a:pt x="183" y="182"/>
                    </a:moveTo>
                    <a:lnTo>
                      <a:pt x="135" y="511"/>
                    </a:lnTo>
                    <a:lnTo>
                      <a:pt x="0" y="846"/>
                    </a:lnTo>
                    <a:lnTo>
                      <a:pt x="242" y="796"/>
                    </a:lnTo>
                    <a:lnTo>
                      <a:pt x="234" y="712"/>
                    </a:lnTo>
                    <a:lnTo>
                      <a:pt x="327" y="589"/>
                    </a:lnTo>
                    <a:lnTo>
                      <a:pt x="494" y="545"/>
                    </a:lnTo>
                    <a:lnTo>
                      <a:pt x="736" y="579"/>
                    </a:lnTo>
                    <a:lnTo>
                      <a:pt x="1059" y="712"/>
                    </a:lnTo>
                    <a:lnTo>
                      <a:pt x="1103" y="737"/>
                    </a:lnTo>
                    <a:lnTo>
                      <a:pt x="1209" y="137"/>
                    </a:lnTo>
                    <a:lnTo>
                      <a:pt x="899" y="0"/>
                    </a:lnTo>
                    <a:lnTo>
                      <a:pt x="839" y="213"/>
                    </a:lnTo>
                    <a:lnTo>
                      <a:pt x="837" y="215"/>
                    </a:lnTo>
                    <a:lnTo>
                      <a:pt x="835" y="220"/>
                    </a:lnTo>
                    <a:lnTo>
                      <a:pt x="835" y="230"/>
                    </a:lnTo>
                    <a:lnTo>
                      <a:pt x="833" y="245"/>
                    </a:lnTo>
                    <a:lnTo>
                      <a:pt x="829" y="260"/>
                    </a:lnTo>
                    <a:lnTo>
                      <a:pt x="827" y="281"/>
                    </a:lnTo>
                    <a:lnTo>
                      <a:pt x="823" y="302"/>
                    </a:lnTo>
                    <a:lnTo>
                      <a:pt x="820" y="327"/>
                    </a:lnTo>
                    <a:lnTo>
                      <a:pt x="816" y="348"/>
                    </a:lnTo>
                    <a:lnTo>
                      <a:pt x="814" y="374"/>
                    </a:lnTo>
                    <a:lnTo>
                      <a:pt x="810" y="395"/>
                    </a:lnTo>
                    <a:lnTo>
                      <a:pt x="808" y="420"/>
                    </a:lnTo>
                    <a:lnTo>
                      <a:pt x="804" y="441"/>
                    </a:lnTo>
                    <a:lnTo>
                      <a:pt x="802" y="463"/>
                    </a:lnTo>
                    <a:lnTo>
                      <a:pt x="802" y="483"/>
                    </a:lnTo>
                    <a:lnTo>
                      <a:pt x="802" y="500"/>
                    </a:lnTo>
                    <a:lnTo>
                      <a:pt x="721" y="458"/>
                    </a:lnTo>
                    <a:lnTo>
                      <a:pt x="723" y="319"/>
                    </a:lnTo>
                    <a:lnTo>
                      <a:pt x="458" y="241"/>
                    </a:lnTo>
                    <a:lnTo>
                      <a:pt x="183" y="182"/>
                    </a:lnTo>
                    <a:close/>
                  </a:path>
                </a:pathLst>
              </a:custGeom>
              <a:solidFill>
                <a:srgbClr val="FFB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66" name="Freeform 71">
                <a:extLst>
                  <a:ext uri="{FF2B5EF4-FFF2-40B4-BE49-F238E27FC236}">
                    <a16:creationId xmlns:a16="http://schemas.microsoft.com/office/drawing/2014/main" id="{E60D7A78-A95A-DE49-A40A-5F9C1CBEF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2186"/>
                <a:ext cx="167" cy="354"/>
              </a:xfrm>
              <a:custGeom>
                <a:avLst/>
                <a:gdLst>
                  <a:gd name="T0" fmla="*/ 0 w 334"/>
                  <a:gd name="T1" fmla="*/ 0 h 709"/>
                  <a:gd name="T2" fmla="*/ 1 w 334"/>
                  <a:gd name="T3" fmla="*/ 0 h 709"/>
                  <a:gd name="T4" fmla="*/ 1 w 334"/>
                  <a:gd name="T5" fmla="*/ 0 h 709"/>
                  <a:gd name="T6" fmla="*/ 1 w 334"/>
                  <a:gd name="T7" fmla="*/ 0 h 709"/>
                  <a:gd name="T8" fmla="*/ 1 w 334"/>
                  <a:gd name="T9" fmla="*/ 0 h 709"/>
                  <a:gd name="T10" fmla="*/ 0 w 334"/>
                  <a:gd name="T11" fmla="*/ 0 h 709"/>
                  <a:gd name="T12" fmla="*/ 0 w 334"/>
                  <a:gd name="T13" fmla="*/ 0 h 7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4"/>
                  <a:gd name="T22" fmla="*/ 0 h 709"/>
                  <a:gd name="T23" fmla="*/ 334 w 334"/>
                  <a:gd name="T24" fmla="*/ 709 h 7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4" h="709">
                    <a:moveTo>
                      <a:pt x="0" y="65"/>
                    </a:moveTo>
                    <a:lnTo>
                      <a:pt x="178" y="709"/>
                    </a:lnTo>
                    <a:lnTo>
                      <a:pt x="334" y="673"/>
                    </a:lnTo>
                    <a:lnTo>
                      <a:pt x="277" y="25"/>
                    </a:lnTo>
                    <a:lnTo>
                      <a:pt x="176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DEB8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67" name="Freeform 72">
                <a:extLst>
                  <a:ext uri="{FF2B5EF4-FFF2-40B4-BE49-F238E27FC236}">
                    <a16:creationId xmlns:a16="http://schemas.microsoft.com/office/drawing/2014/main" id="{18ADD467-8024-7444-8B2F-29CDE8AB0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" y="1526"/>
                <a:ext cx="107" cy="159"/>
              </a:xfrm>
              <a:custGeom>
                <a:avLst/>
                <a:gdLst>
                  <a:gd name="T0" fmla="*/ 0 w 215"/>
                  <a:gd name="T1" fmla="*/ 1 h 318"/>
                  <a:gd name="T2" fmla="*/ 0 w 215"/>
                  <a:gd name="T3" fmla="*/ 1 h 318"/>
                  <a:gd name="T4" fmla="*/ 0 w 215"/>
                  <a:gd name="T5" fmla="*/ 1 h 318"/>
                  <a:gd name="T6" fmla="*/ 0 w 215"/>
                  <a:gd name="T7" fmla="*/ 1 h 318"/>
                  <a:gd name="T8" fmla="*/ 0 w 215"/>
                  <a:gd name="T9" fmla="*/ 1 h 318"/>
                  <a:gd name="T10" fmla="*/ 0 w 215"/>
                  <a:gd name="T11" fmla="*/ 0 h 318"/>
                  <a:gd name="T12" fmla="*/ 0 w 215"/>
                  <a:gd name="T13" fmla="*/ 0 h 318"/>
                  <a:gd name="T14" fmla="*/ 0 w 215"/>
                  <a:gd name="T15" fmla="*/ 1 h 318"/>
                  <a:gd name="T16" fmla="*/ 0 w 215"/>
                  <a:gd name="T17" fmla="*/ 1 h 318"/>
                  <a:gd name="T18" fmla="*/ 0 w 215"/>
                  <a:gd name="T19" fmla="*/ 1 h 318"/>
                  <a:gd name="T20" fmla="*/ 0 w 215"/>
                  <a:gd name="T21" fmla="*/ 1 h 318"/>
                  <a:gd name="T22" fmla="*/ 0 w 215"/>
                  <a:gd name="T23" fmla="*/ 1 h 318"/>
                  <a:gd name="T24" fmla="*/ 0 w 215"/>
                  <a:gd name="T25" fmla="*/ 1 h 318"/>
                  <a:gd name="T26" fmla="*/ 0 w 215"/>
                  <a:gd name="T27" fmla="*/ 1 h 318"/>
                  <a:gd name="T28" fmla="*/ 0 w 215"/>
                  <a:gd name="T29" fmla="*/ 1 h 318"/>
                  <a:gd name="T30" fmla="*/ 0 w 215"/>
                  <a:gd name="T31" fmla="*/ 1 h 318"/>
                  <a:gd name="T32" fmla="*/ 0 w 215"/>
                  <a:gd name="T33" fmla="*/ 1 h 318"/>
                  <a:gd name="T34" fmla="*/ 0 w 215"/>
                  <a:gd name="T35" fmla="*/ 1 h 318"/>
                  <a:gd name="T36" fmla="*/ 0 w 215"/>
                  <a:gd name="T37" fmla="*/ 1 h 318"/>
                  <a:gd name="T38" fmla="*/ 0 w 215"/>
                  <a:gd name="T39" fmla="*/ 1 h 318"/>
                  <a:gd name="T40" fmla="*/ 0 w 215"/>
                  <a:gd name="T41" fmla="*/ 1 h 318"/>
                  <a:gd name="T42" fmla="*/ 0 w 215"/>
                  <a:gd name="T43" fmla="*/ 1 h 318"/>
                  <a:gd name="T44" fmla="*/ 0 w 215"/>
                  <a:gd name="T45" fmla="*/ 1 h 318"/>
                  <a:gd name="T46" fmla="*/ 0 w 215"/>
                  <a:gd name="T47" fmla="*/ 1 h 318"/>
                  <a:gd name="T48" fmla="*/ 0 w 215"/>
                  <a:gd name="T49" fmla="*/ 1 h 318"/>
                  <a:gd name="T50" fmla="*/ 0 w 215"/>
                  <a:gd name="T51" fmla="*/ 1 h 318"/>
                  <a:gd name="T52" fmla="*/ 0 w 215"/>
                  <a:gd name="T53" fmla="*/ 1 h 318"/>
                  <a:gd name="T54" fmla="*/ 0 w 215"/>
                  <a:gd name="T55" fmla="*/ 1 h 318"/>
                  <a:gd name="T56" fmla="*/ 0 w 215"/>
                  <a:gd name="T57" fmla="*/ 1 h 318"/>
                  <a:gd name="T58" fmla="*/ 0 w 215"/>
                  <a:gd name="T59" fmla="*/ 1 h 318"/>
                  <a:gd name="T60" fmla="*/ 0 w 215"/>
                  <a:gd name="T61" fmla="*/ 1 h 318"/>
                  <a:gd name="T62" fmla="*/ 0 w 215"/>
                  <a:gd name="T63" fmla="*/ 1 h 318"/>
                  <a:gd name="T64" fmla="*/ 0 w 215"/>
                  <a:gd name="T65" fmla="*/ 1 h 318"/>
                  <a:gd name="T66" fmla="*/ 0 w 215"/>
                  <a:gd name="T67" fmla="*/ 1 h 31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5"/>
                  <a:gd name="T103" fmla="*/ 0 h 318"/>
                  <a:gd name="T104" fmla="*/ 215 w 215"/>
                  <a:gd name="T105" fmla="*/ 318 h 31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5" h="318">
                    <a:moveTo>
                      <a:pt x="0" y="264"/>
                    </a:moveTo>
                    <a:lnTo>
                      <a:pt x="38" y="10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5" y="2"/>
                    </a:lnTo>
                    <a:lnTo>
                      <a:pt x="65" y="0"/>
                    </a:lnTo>
                    <a:lnTo>
                      <a:pt x="74" y="0"/>
                    </a:lnTo>
                    <a:lnTo>
                      <a:pt x="88" y="2"/>
                    </a:lnTo>
                    <a:lnTo>
                      <a:pt x="97" y="2"/>
                    </a:lnTo>
                    <a:lnTo>
                      <a:pt x="112" y="4"/>
                    </a:lnTo>
                    <a:lnTo>
                      <a:pt x="126" y="10"/>
                    </a:lnTo>
                    <a:lnTo>
                      <a:pt x="141" y="15"/>
                    </a:lnTo>
                    <a:lnTo>
                      <a:pt x="158" y="23"/>
                    </a:lnTo>
                    <a:lnTo>
                      <a:pt x="175" y="34"/>
                    </a:lnTo>
                    <a:lnTo>
                      <a:pt x="194" y="46"/>
                    </a:lnTo>
                    <a:lnTo>
                      <a:pt x="215" y="61"/>
                    </a:lnTo>
                    <a:lnTo>
                      <a:pt x="215" y="65"/>
                    </a:lnTo>
                    <a:lnTo>
                      <a:pt x="215" y="74"/>
                    </a:lnTo>
                    <a:lnTo>
                      <a:pt x="213" y="88"/>
                    </a:lnTo>
                    <a:lnTo>
                      <a:pt x="211" y="105"/>
                    </a:lnTo>
                    <a:lnTo>
                      <a:pt x="207" y="124"/>
                    </a:lnTo>
                    <a:lnTo>
                      <a:pt x="204" y="147"/>
                    </a:lnTo>
                    <a:lnTo>
                      <a:pt x="198" y="167"/>
                    </a:lnTo>
                    <a:lnTo>
                      <a:pt x="196" y="194"/>
                    </a:lnTo>
                    <a:lnTo>
                      <a:pt x="190" y="215"/>
                    </a:lnTo>
                    <a:lnTo>
                      <a:pt x="185" y="238"/>
                    </a:lnTo>
                    <a:lnTo>
                      <a:pt x="181" y="259"/>
                    </a:lnTo>
                    <a:lnTo>
                      <a:pt x="177" y="278"/>
                    </a:lnTo>
                    <a:lnTo>
                      <a:pt x="173" y="293"/>
                    </a:lnTo>
                    <a:lnTo>
                      <a:pt x="171" y="306"/>
                    </a:lnTo>
                    <a:lnTo>
                      <a:pt x="169" y="314"/>
                    </a:lnTo>
                    <a:lnTo>
                      <a:pt x="169" y="318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C2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68" name="Freeform 73">
                <a:extLst>
                  <a:ext uri="{FF2B5EF4-FFF2-40B4-BE49-F238E27FC236}">
                    <a16:creationId xmlns:a16="http://schemas.microsoft.com/office/drawing/2014/main" id="{E36F64F6-6001-EE40-B1FE-A00F48ACE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" y="2205"/>
                <a:ext cx="256" cy="201"/>
              </a:xfrm>
              <a:custGeom>
                <a:avLst/>
                <a:gdLst>
                  <a:gd name="T0" fmla="*/ 0 w 514"/>
                  <a:gd name="T1" fmla="*/ 0 h 403"/>
                  <a:gd name="T2" fmla="*/ 0 w 514"/>
                  <a:gd name="T3" fmla="*/ 0 h 403"/>
                  <a:gd name="T4" fmla="*/ 0 w 514"/>
                  <a:gd name="T5" fmla="*/ 0 h 403"/>
                  <a:gd name="T6" fmla="*/ 0 w 514"/>
                  <a:gd name="T7" fmla="*/ 0 h 403"/>
                  <a:gd name="T8" fmla="*/ 0 w 514"/>
                  <a:gd name="T9" fmla="*/ 0 h 403"/>
                  <a:gd name="T10" fmla="*/ 0 w 514"/>
                  <a:gd name="T11" fmla="*/ 0 h 403"/>
                  <a:gd name="T12" fmla="*/ 0 w 514"/>
                  <a:gd name="T13" fmla="*/ 0 h 403"/>
                  <a:gd name="T14" fmla="*/ 0 w 514"/>
                  <a:gd name="T15" fmla="*/ 0 h 4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4"/>
                  <a:gd name="T25" fmla="*/ 0 h 403"/>
                  <a:gd name="T26" fmla="*/ 514 w 514"/>
                  <a:gd name="T27" fmla="*/ 403 h 4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4" h="403">
                    <a:moveTo>
                      <a:pt x="194" y="0"/>
                    </a:moveTo>
                    <a:lnTo>
                      <a:pt x="285" y="200"/>
                    </a:lnTo>
                    <a:lnTo>
                      <a:pt x="514" y="238"/>
                    </a:lnTo>
                    <a:lnTo>
                      <a:pt x="346" y="403"/>
                    </a:lnTo>
                    <a:lnTo>
                      <a:pt x="118" y="384"/>
                    </a:lnTo>
                    <a:lnTo>
                      <a:pt x="0" y="166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A3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69" name="Freeform 74">
                <a:extLst>
                  <a:ext uri="{FF2B5EF4-FFF2-40B4-BE49-F238E27FC236}">
                    <a16:creationId xmlns:a16="http://schemas.microsoft.com/office/drawing/2014/main" id="{7F4131D7-F6FA-9540-8D3D-BCC69D20D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1653"/>
                <a:ext cx="365" cy="100"/>
              </a:xfrm>
              <a:custGeom>
                <a:avLst/>
                <a:gdLst>
                  <a:gd name="T0" fmla="*/ 0 w 731"/>
                  <a:gd name="T1" fmla="*/ 1 h 199"/>
                  <a:gd name="T2" fmla="*/ 0 w 731"/>
                  <a:gd name="T3" fmla="*/ 1 h 199"/>
                  <a:gd name="T4" fmla="*/ 0 w 731"/>
                  <a:gd name="T5" fmla="*/ 1 h 199"/>
                  <a:gd name="T6" fmla="*/ 0 w 731"/>
                  <a:gd name="T7" fmla="*/ 1 h 199"/>
                  <a:gd name="T8" fmla="*/ 0 w 731"/>
                  <a:gd name="T9" fmla="*/ 1 h 199"/>
                  <a:gd name="T10" fmla="*/ 0 w 731"/>
                  <a:gd name="T11" fmla="*/ 1 h 199"/>
                  <a:gd name="T12" fmla="*/ 0 w 731"/>
                  <a:gd name="T13" fmla="*/ 1 h 199"/>
                  <a:gd name="T14" fmla="*/ 0 w 731"/>
                  <a:gd name="T15" fmla="*/ 1 h 199"/>
                  <a:gd name="T16" fmla="*/ 0 w 731"/>
                  <a:gd name="T17" fmla="*/ 1 h 199"/>
                  <a:gd name="T18" fmla="*/ 0 w 731"/>
                  <a:gd name="T19" fmla="*/ 1 h 199"/>
                  <a:gd name="T20" fmla="*/ 0 w 731"/>
                  <a:gd name="T21" fmla="*/ 1 h 199"/>
                  <a:gd name="T22" fmla="*/ 0 w 731"/>
                  <a:gd name="T23" fmla="*/ 1 h 199"/>
                  <a:gd name="T24" fmla="*/ 0 w 731"/>
                  <a:gd name="T25" fmla="*/ 1 h 199"/>
                  <a:gd name="T26" fmla="*/ 0 w 731"/>
                  <a:gd name="T27" fmla="*/ 1 h 199"/>
                  <a:gd name="T28" fmla="*/ 0 w 731"/>
                  <a:gd name="T29" fmla="*/ 1 h 199"/>
                  <a:gd name="T30" fmla="*/ 0 w 731"/>
                  <a:gd name="T31" fmla="*/ 1 h 199"/>
                  <a:gd name="T32" fmla="*/ 0 w 731"/>
                  <a:gd name="T33" fmla="*/ 1 h 199"/>
                  <a:gd name="T34" fmla="*/ 0 w 731"/>
                  <a:gd name="T35" fmla="*/ 1 h 199"/>
                  <a:gd name="T36" fmla="*/ 0 w 731"/>
                  <a:gd name="T37" fmla="*/ 1 h 199"/>
                  <a:gd name="T38" fmla="*/ 0 w 731"/>
                  <a:gd name="T39" fmla="*/ 1 h 199"/>
                  <a:gd name="T40" fmla="*/ 0 w 731"/>
                  <a:gd name="T41" fmla="*/ 1 h 199"/>
                  <a:gd name="T42" fmla="*/ 0 w 731"/>
                  <a:gd name="T43" fmla="*/ 1 h 199"/>
                  <a:gd name="T44" fmla="*/ 0 w 731"/>
                  <a:gd name="T45" fmla="*/ 1 h 199"/>
                  <a:gd name="T46" fmla="*/ 0 w 731"/>
                  <a:gd name="T47" fmla="*/ 1 h 199"/>
                  <a:gd name="T48" fmla="*/ 0 w 731"/>
                  <a:gd name="T49" fmla="*/ 0 h 199"/>
                  <a:gd name="T50" fmla="*/ 0 w 731"/>
                  <a:gd name="T51" fmla="*/ 0 h 199"/>
                  <a:gd name="T52" fmla="*/ 0 w 731"/>
                  <a:gd name="T53" fmla="*/ 0 h 199"/>
                  <a:gd name="T54" fmla="*/ 0 w 731"/>
                  <a:gd name="T55" fmla="*/ 0 h 199"/>
                  <a:gd name="T56" fmla="*/ 0 w 731"/>
                  <a:gd name="T57" fmla="*/ 1 h 199"/>
                  <a:gd name="T58" fmla="*/ 0 w 731"/>
                  <a:gd name="T59" fmla="*/ 1 h 199"/>
                  <a:gd name="T60" fmla="*/ 0 w 731"/>
                  <a:gd name="T61" fmla="*/ 1 h 199"/>
                  <a:gd name="T62" fmla="*/ 0 w 731"/>
                  <a:gd name="T63" fmla="*/ 1 h 199"/>
                  <a:gd name="T64" fmla="*/ 0 w 731"/>
                  <a:gd name="T65" fmla="*/ 1 h 199"/>
                  <a:gd name="T66" fmla="*/ 0 w 731"/>
                  <a:gd name="T67" fmla="*/ 1 h 199"/>
                  <a:gd name="T68" fmla="*/ 0 w 731"/>
                  <a:gd name="T69" fmla="*/ 1 h 199"/>
                  <a:gd name="T70" fmla="*/ 0 w 731"/>
                  <a:gd name="T71" fmla="*/ 1 h 199"/>
                  <a:gd name="T72" fmla="*/ 0 w 731"/>
                  <a:gd name="T73" fmla="*/ 1 h 199"/>
                  <a:gd name="T74" fmla="*/ 0 w 731"/>
                  <a:gd name="T75" fmla="*/ 1 h 199"/>
                  <a:gd name="T76" fmla="*/ 0 w 731"/>
                  <a:gd name="T77" fmla="*/ 1 h 199"/>
                  <a:gd name="T78" fmla="*/ 0 w 731"/>
                  <a:gd name="T79" fmla="*/ 1 h 199"/>
                  <a:gd name="T80" fmla="*/ 0 w 731"/>
                  <a:gd name="T81" fmla="*/ 1 h 199"/>
                  <a:gd name="T82" fmla="*/ 0 w 731"/>
                  <a:gd name="T83" fmla="*/ 1 h 199"/>
                  <a:gd name="T84" fmla="*/ 0 w 731"/>
                  <a:gd name="T85" fmla="*/ 1 h 19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1"/>
                  <a:gd name="T130" fmla="*/ 0 h 199"/>
                  <a:gd name="T131" fmla="*/ 731 w 731"/>
                  <a:gd name="T132" fmla="*/ 199 h 19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1" h="199">
                    <a:moveTo>
                      <a:pt x="18" y="199"/>
                    </a:moveTo>
                    <a:lnTo>
                      <a:pt x="18" y="198"/>
                    </a:lnTo>
                    <a:lnTo>
                      <a:pt x="27" y="192"/>
                    </a:lnTo>
                    <a:lnTo>
                      <a:pt x="40" y="184"/>
                    </a:lnTo>
                    <a:lnTo>
                      <a:pt x="61" y="177"/>
                    </a:lnTo>
                    <a:lnTo>
                      <a:pt x="86" y="165"/>
                    </a:lnTo>
                    <a:lnTo>
                      <a:pt x="116" y="156"/>
                    </a:lnTo>
                    <a:lnTo>
                      <a:pt x="153" y="142"/>
                    </a:lnTo>
                    <a:lnTo>
                      <a:pt x="196" y="131"/>
                    </a:lnTo>
                    <a:lnTo>
                      <a:pt x="240" y="118"/>
                    </a:lnTo>
                    <a:lnTo>
                      <a:pt x="291" y="104"/>
                    </a:lnTo>
                    <a:lnTo>
                      <a:pt x="347" y="91"/>
                    </a:lnTo>
                    <a:lnTo>
                      <a:pt x="407" y="82"/>
                    </a:lnTo>
                    <a:lnTo>
                      <a:pt x="472" y="72"/>
                    </a:lnTo>
                    <a:lnTo>
                      <a:pt x="544" y="64"/>
                    </a:lnTo>
                    <a:lnTo>
                      <a:pt x="617" y="59"/>
                    </a:lnTo>
                    <a:lnTo>
                      <a:pt x="696" y="59"/>
                    </a:lnTo>
                    <a:lnTo>
                      <a:pt x="706" y="53"/>
                    </a:lnTo>
                    <a:lnTo>
                      <a:pt x="715" y="45"/>
                    </a:lnTo>
                    <a:lnTo>
                      <a:pt x="721" y="38"/>
                    </a:lnTo>
                    <a:lnTo>
                      <a:pt x="727" y="26"/>
                    </a:lnTo>
                    <a:lnTo>
                      <a:pt x="729" y="17"/>
                    </a:lnTo>
                    <a:lnTo>
                      <a:pt x="729" y="7"/>
                    </a:lnTo>
                    <a:lnTo>
                      <a:pt x="729" y="2"/>
                    </a:lnTo>
                    <a:lnTo>
                      <a:pt x="731" y="0"/>
                    </a:lnTo>
                    <a:lnTo>
                      <a:pt x="725" y="0"/>
                    </a:lnTo>
                    <a:lnTo>
                      <a:pt x="708" y="0"/>
                    </a:lnTo>
                    <a:lnTo>
                      <a:pt x="683" y="0"/>
                    </a:lnTo>
                    <a:lnTo>
                      <a:pt x="653" y="4"/>
                    </a:lnTo>
                    <a:lnTo>
                      <a:pt x="611" y="6"/>
                    </a:lnTo>
                    <a:lnTo>
                      <a:pt x="567" y="9"/>
                    </a:lnTo>
                    <a:lnTo>
                      <a:pt x="516" y="13"/>
                    </a:lnTo>
                    <a:lnTo>
                      <a:pt x="462" y="23"/>
                    </a:lnTo>
                    <a:lnTo>
                      <a:pt x="404" y="30"/>
                    </a:lnTo>
                    <a:lnTo>
                      <a:pt x="345" y="38"/>
                    </a:lnTo>
                    <a:lnTo>
                      <a:pt x="282" y="51"/>
                    </a:lnTo>
                    <a:lnTo>
                      <a:pt x="221" y="64"/>
                    </a:lnTo>
                    <a:lnTo>
                      <a:pt x="162" y="82"/>
                    </a:lnTo>
                    <a:lnTo>
                      <a:pt x="103" y="101"/>
                    </a:lnTo>
                    <a:lnTo>
                      <a:pt x="50" y="122"/>
                    </a:lnTo>
                    <a:lnTo>
                      <a:pt x="0" y="146"/>
                    </a:lnTo>
                    <a:lnTo>
                      <a:pt x="18" y="1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70" name="Freeform 75">
                <a:extLst>
                  <a:ext uri="{FF2B5EF4-FFF2-40B4-BE49-F238E27FC236}">
                    <a16:creationId xmlns:a16="http://schemas.microsoft.com/office/drawing/2014/main" id="{2DC64972-7647-B848-B597-425A57473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1515"/>
                <a:ext cx="308" cy="447"/>
              </a:xfrm>
              <a:custGeom>
                <a:avLst/>
                <a:gdLst>
                  <a:gd name="T0" fmla="*/ 1 w 616"/>
                  <a:gd name="T1" fmla="*/ 0 h 896"/>
                  <a:gd name="T2" fmla="*/ 1 w 616"/>
                  <a:gd name="T3" fmla="*/ 0 h 896"/>
                  <a:gd name="T4" fmla="*/ 1 w 616"/>
                  <a:gd name="T5" fmla="*/ 0 h 896"/>
                  <a:gd name="T6" fmla="*/ 1 w 616"/>
                  <a:gd name="T7" fmla="*/ 0 h 896"/>
                  <a:gd name="T8" fmla="*/ 1 w 616"/>
                  <a:gd name="T9" fmla="*/ 0 h 896"/>
                  <a:gd name="T10" fmla="*/ 1 w 616"/>
                  <a:gd name="T11" fmla="*/ 0 h 896"/>
                  <a:gd name="T12" fmla="*/ 0 w 616"/>
                  <a:gd name="T13" fmla="*/ 0 h 896"/>
                  <a:gd name="T14" fmla="*/ 1 w 616"/>
                  <a:gd name="T15" fmla="*/ 0 h 896"/>
                  <a:gd name="T16" fmla="*/ 1 w 616"/>
                  <a:gd name="T17" fmla="*/ 0 h 896"/>
                  <a:gd name="T18" fmla="*/ 1 w 616"/>
                  <a:gd name="T19" fmla="*/ 0 h 896"/>
                  <a:gd name="T20" fmla="*/ 1 w 616"/>
                  <a:gd name="T21" fmla="*/ 0 h 896"/>
                  <a:gd name="T22" fmla="*/ 1 w 616"/>
                  <a:gd name="T23" fmla="*/ 0 h 896"/>
                  <a:gd name="T24" fmla="*/ 1 w 616"/>
                  <a:gd name="T25" fmla="*/ 0 h 896"/>
                  <a:gd name="T26" fmla="*/ 1 w 616"/>
                  <a:gd name="T27" fmla="*/ 0 h 8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6"/>
                  <a:gd name="T43" fmla="*/ 0 h 896"/>
                  <a:gd name="T44" fmla="*/ 616 w 616"/>
                  <a:gd name="T45" fmla="*/ 896 h 89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6" h="896">
                    <a:moveTo>
                      <a:pt x="531" y="0"/>
                    </a:moveTo>
                    <a:lnTo>
                      <a:pt x="215" y="428"/>
                    </a:lnTo>
                    <a:lnTo>
                      <a:pt x="186" y="443"/>
                    </a:lnTo>
                    <a:lnTo>
                      <a:pt x="183" y="546"/>
                    </a:lnTo>
                    <a:lnTo>
                      <a:pt x="468" y="694"/>
                    </a:lnTo>
                    <a:lnTo>
                      <a:pt x="86" y="757"/>
                    </a:lnTo>
                    <a:lnTo>
                      <a:pt x="0" y="896"/>
                    </a:lnTo>
                    <a:lnTo>
                      <a:pt x="616" y="742"/>
                    </a:lnTo>
                    <a:lnTo>
                      <a:pt x="591" y="645"/>
                    </a:lnTo>
                    <a:lnTo>
                      <a:pt x="299" y="477"/>
                    </a:lnTo>
                    <a:lnTo>
                      <a:pt x="616" y="71"/>
                    </a:lnTo>
                    <a:lnTo>
                      <a:pt x="591" y="19"/>
                    </a:ln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71" name="Freeform 76">
                <a:extLst>
                  <a:ext uri="{FF2B5EF4-FFF2-40B4-BE49-F238E27FC236}">
                    <a16:creationId xmlns:a16="http://schemas.microsoft.com/office/drawing/2014/main" id="{AE319D99-2280-0F4E-901F-4C1431CA1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692"/>
                <a:ext cx="236" cy="163"/>
              </a:xfrm>
              <a:custGeom>
                <a:avLst/>
                <a:gdLst>
                  <a:gd name="T0" fmla="*/ 0 w 471"/>
                  <a:gd name="T1" fmla="*/ 0 h 325"/>
                  <a:gd name="T2" fmla="*/ 1 w 471"/>
                  <a:gd name="T3" fmla="*/ 1 h 325"/>
                  <a:gd name="T4" fmla="*/ 1 w 471"/>
                  <a:gd name="T5" fmla="*/ 1 h 325"/>
                  <a:gd name="T6" fmla="*/ 0 w 471"/>
                  <a:gd name="T7" fmla="*/ 1 h 325"/>
                  <a:gd name="T8" fmla="*/ 0 w 471"/>
                  <a:gd name="T9" fmla="*/ 0 h 325"/>
                  <a:gd name="T10" fmla="*/ 0 w 471"/>
                  <a:gd name="T11" fmla="*/ 0 h 3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1"/>
                  <a:gd name="T19" fmla="*/ 0 h 325"/>
                  <a:gd name="T20" fmla="*/ 471 w 471"/>
                  <a:gd name="T21" fmla="*/ 325 h 3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1" h="325">
                    <a:moveTo>
                      <a:pt x="0" y="0"/>
                    </a:moveTo>
                    <a:lnTo>
                      <a:pt x="471" y="285"/>
                    </a:lnTo>
                    <a:lnTo>
                      <a:pt x="437" y="325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72" name="Freeform 77">
                <a:extLst>
                  <a:ext uri="{FF2B5EF4-FFF2-40B4-BE49-F238E27FC236}">
                    <a16:creationId xmlns:a16="http://schemas.microsoft.com/office/drawing/2014/main" id="{17454FD4-631E-AB4D-82BF-262171FDD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4" y="1850"/>
                <a:ext cx="254" cy="60"/>
              </a:xfrm>
              <a:custGeom>
                <a:avLst/>
                <a:gdLst>
                  <a:gd name="T0" fmla="*/ 1 w 508"/>
                  <a:gd name="T1" fmla="*/ 1 h 120"/>
                  <a:gd name="T2" fmla="*/ 0 w 508"/>
                  <a:gd name="T3" fmla="*/ 1 h 120"/>
                  <a:gd name="T4" fmla="*/ 1 w 508"/>
                  <a:gd name="T5" fmla="*/ 1 h 120"/>
                  <a:gd name="T6" fmla="*/ 1 w 508"/>
                  <a:gd name="T7" fmla="*/ 0 h 120"/>
                  <a:gd name="T8" fmla="*/ 1 w 508"/>
                  <a:gd name="T9" fmla="*/ 1 h 120"/>
                  <a:gd name="T10" fmla="*/ 1 w 508"/>
                  <a:gd name="T11" fmla="*/ 1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8"/>
                  <a:gd name="T19" fmla="*/ 0 h 120"/>
                  <a:gd name="T20" fmla="*/ 508 w 508"/>
                  <a:gd name="T21" fmla="*/ 120 h 1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8" h="120">
                    <a:moveTo>
                      <a:pt x="21" y="65"/>
                    </a:moveTo>
                    <a:lnTo>
                      <a:pt x="0" y="120"/>
                    </a:lnTo>
                    <a:lnTo>
                      <a:pt x="508" y="42"/>
                    </a:lnTo>
                    <a:lnTo>
                      <a:pt x="439" y="0"/>
                    </a:lnTo>
                    <a:lnTo>
                      <a:pt x="21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73" name="Freeform 78">
                <a:extLst>
                  <a:ext uri="{FF2B5EF4-FFF2-40B4-BE49-F238E27FC236}">
                    <a16:creationId xmlns:a16="http://schemas.microsoft.com/office/drawing/2014/main" id="{EF931E64-0F49-9F42-9D87-3A3574121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1883"/>
                <a:ext cx="340" cy="89"/>
              </a:xfrm>
              <a:custGeom>
                <a:avLst/>
                <a:gdLst>
                  <a:gd name="T0" fmla="*/ 0 w 678"/>
                  <a:gd name="T1" fmla="*/ 1 h 177"/>
                  <a:gd name="T2" fmla="*/ 1 w 678"/>
                  <a:gd name="T3" fmla="*/ 1 h 177"/>
                  <a:gd name="T4" fmla="*/ 1 w 678"/>
                  <a:gd name="T5" fmla="*/ 0 h 177"/>
                  <a:gd name="T6" fmla="*/ 1 w 678"/>
                  <a:gd name="T7" fmla="*/ 1 h 177"/>
                  <a:gd name="T8" fmla="*/ 0 w 678"/>
                  <a:gd name="T9" fmla="*/ 1 h 177"/>
                  <a:gd name="T10" fmla="*/ 0 w 678"/>
                  <a:gd name="T11" fmla="*/ 1 h 1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8"/>
                  <a:gd name="T19" fmla="*/ 0 h 177"/>
                  <a:gd name="T20" fmla="*/ 678 w 678"/>
                  <a:gd name="T21" fmla="*/ 177 h 1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8" h="177">
                    <a:moveTo>
                      <a:pt x="0" y="177"/>
                    </a:moveTo>
                    <a:lnTo>
                      <a:pt x="678" y="47"/>
                    </a:lnTo>
                    <a:lnTo>
                      <a:pt x="675" y="0"/>
                    </a:lnTo>
                    <a:lnTo>
                      <a:pt x="34" y="123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74" name="Freeform 79">
                <a:extLst>
                  <a:ext uri="{FF2B5EF4-FFF2-40B4-BE49-F238E27FC236}">
                    <a16:creationId xmlns:a16="http://schemas.microsoft.com/office/drawing/2014/main" id="{0AEAF9D2-B319-3F44-9CB8-16923AD46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4" y="2304"/>
                <a:ext cx="211" cy="124"/>
              </a:xfrm>
              <a:custGeom>
                <a:avLst/>
                <a:gdLst>
                  <a:gd name="T0" fmla="*/ 1 w 422"/>
                  <a:gd name="T1" fmla="*/ 0 h 247"/>
                  <a:gd name="T2" fmla="*/ 0 w 422"/>
                  <a:gd name="T3" fmla="*/ 1 h 247"/>
                  <a:gd name="T4" fmla="*/ 1 w 422"/>
                  <a:gd name="T5" fmla="*/ 1 h 247"/>
                  <a:gd name="T6" fmla="*/ 1 w 422"/>
                  <a:gd name="T7" fmla="*/ 1 h 247"/>
                  <a:gd name="T8" fmla="*/ 1 w 422"/>
                  <a:gd name="T9" fmla="*/ 0 h 247"/>
                  <a:gd name="T10" fmla="*/ 1 w 422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2"/>
                  <a:gd name="T19" fmla="*/ 0 h 247"/>
                  <a:gd name="T20" fmla="*/ 422 w 422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2" h="247">
                    <a:moveTo>
                      <a:pt x="188" y="0"/>
                    </a:moveTo>
                    <a:lnTo>
                      <a:pt x="0" y="184"/>
                    </a:lnTo>
                    <a:lnTo>
                      <a:pt x="198" y="247"/>
                    </a:lnTo>
                    <a:lnTo>
                      <a:pt x="422" y="3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A3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75" name="Freeform 80">
                <a:extLst>
                  <a:ext uri="{FF2B5EF4-FFF2-40B4-BE49-F238E27FC236}">
                    <a16:creationId xmlns:a16="http://schemas.microsoft.com/office/drawing/2014/main" id="{AC4248F4-F859-7D42-AC1C-0BEF6BB23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1734"/>
                <a:ext cx="576" cy="332"/>
              </a:xfrm>
              <a:custGeom>
                <a:avLst/>
                <a:gdLst>
                  <a:gd name="T0" fmla="*/ 0 w 1153"/>
                  <a:gd name="T1" fmla="*/ 1 h 664"/>
                  <a:gd name="T2" fmla="*/ 0 w 1153"/>
                  <a:gd name="T3" fmla="*/ 1 h 664"/>
                  <a:gd name="T4" fmla="*/ 0 w 1153"/>
                  <a:gd name="T5" fmla="*/ 1 h 664"/>
                  <a:gd name="T6" fmla="*/ 0 w 1153"/>
                  <a:gd name="T7" fmla="*/ 1 h 664"/>
                  <a:gd name="T8" fmla="*/ 0 w 1153"/>
                  <a:gd name="T9" fmla="*/ 1 h 664"/>
                  <a:gd name="T10" fmla="*/ 0 w 1153"/>
                  <a:gd name="T11" fmla="*/ 1 h 664"/>
                  <a:gd name="T12" fmla="*/ 0 w 1153"/>
                  <a:gd name="T13" fmla="*/ 1 h 664"/>
                  <a:gd name="T14" fmla="*/ 0 w 1153"/>
                  <a:gd name="T15" fmla="*/ 1 h 664"/>
                  <a:gd name="T16" fmla="*/ 0 w 1153"/>
                  <a:gd name="T17" fmla="*/ 1 h 664"/>
                  <a:gd name="T18" fmla="*/ 0 w 1153"/>
                  <a:gd name="T19" fmla="*/ 1 h 664"/>
                  <a:gd name="T20" fmla="*/ 0 w 1153"/>
                  <a:gd name="T21" fmla="*/ 1 h 664"/>
                  <a:gd name="T22" fmla="*/ 0 w 1153"/>
                  <a:gd name="T23" fmla="*/ 1 h 664"/>
                  <a:gd name="T24" fmla="*/ 0 w 1153"/>
                  <a:gd name="T25" fmla="*/ 1 h 664"/>
                  <a:gd name="T26" fmla="*/ 0 w 1153"/>
                  <a:gd name="T27" fmla="*/ 1 h 664"/>
                  <a:gd name="T28" fmla="*/ 0 w 1153"/>
                  <a:gd name="T29" fmla="*/ 1 h 664"/>
                  <a:gd name="T30" fmla="*/ 0 w 1153"/>
                  <a:gd name="T31" fmla="*/ 1 h 664"/>
                  <a:gd name="T32" fmla="*/ 0 w 1153"/>
                  <a:gd name="T33" fmla="*/ 1 h 664"/>
                  <a:gd name="T34" fmla="*/ 0 w 1153"/>
                  <a:gd name="T35" fmla="*/ 1 h 664"/>
                  <a:gd name="T36" fmla="*/ 0 w 1153"/>
                  <a:gd name="T37" fmla="*/ 1 h 664"/>
                  <a:gd name="T38" fmla="*/ 0 w 1153"/>
                  <a:gd name="T39" fmla="*/ 1 h 664"/>
                  <a:gd name="T40" fmla="*/ 0 w 1153"/>
                  <a:gd name="T41" fmla="*/ 1 h 664"/>
                  <a:gd name="T42" fmla="*/ 0 w 1153"/>
                  <a:gd name="T43" fmla="*/ 1 h 664"/>
                  <a:gd name="T44" fmla="*/ 0 w 1153"/>
                  <a:gd name="T45" fmla="*/ 1 h 664"/>
                  <a:gd name="T46" fmla="*/ 0 w 1153"/>
                  <a:gd name="T47" fmla="*/ 1 h 664"/>
                  <a:gd name="T48" fmla="*/ 0 w 1153"/>
                  <a:gd name="T49" fmla="*/ 1 h 664"/>
                  <a:gd name="T50" fmla="*/ 0 w 1153"/>
                  <a:gd name="T51" fmla="*/ 1 h 664"/>
                  <a:gd name="T52" fmla="*/ 0 w 1153"/>
                  <a:gd name="T53" fmla="*/ 1 h 664"/>
                  <a:gd name="T54" fmla="*/ 0 w 1153"/>
                  <a:gd name="T55" fmla="*/ 1 h 664"/>
                  <a:gd name="T56" fmla="*/ 0 w 1153"/>
                  <a:gd name="T57" fmla="*/ 1 h 664"/>
                  <a:gd name="T58" fmla="*/ 0 w 1153"/>
                  <a:gd name="T59" fmla="*/ 1 h 664"/>
                  <a:gd name="T60" fmla="*/ 0 w 1153"/>
                  <a:gd name="T61" fmla="*/ 1 h 664"/>
                  <a:gd name="T62" fmla="*/ 0 w 1153"/>
                  <a:gd name="T63" fmla="*/ 1 h 664"/>
                  <a:gd name="T64" fmla="*/ 0 w 1153"/>
                  <a:gd name="T65" fmla="*/ 1 h 664"/>
                  <a:gd name="T66" fmla="*/ 0 w 1153"/>
                  <a:gd name="T67" fmla="*/ 1 h 6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53"/>
                  <a:gd name="T103" fmla="*/ 0 h 664"/>
                  <a:gd name="T104" fmla="*/ 1153 w 1153"/>
                  <a:gd name="T105" fmla="*/ 664 h 66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53" h="664">
                    <a:moveTo>
                      <a:pt x="57" y="103"/>
                    </a:moveTo>
                    <a:lnTo>
                      <a:pt x="57" y="101"/>
                    </a:lnTo>
                    <a:lnTo>
                      <a:pt x="65" y="95"/>
                    </a:lnTo>
                    <a:lnTo>
                      <a:pt x="73" y="88"/>
                    </a:lnTo>
                    <a:lnTo>
                      <a:pt x="86" y="80"/>
                    </a:lnTo>
                    <a:lnTo>
                      <a:pt x="105" y="71"/>
                    </a:lnTo>
                    <a:lnTo>
                      <a:pt x="128" y="63"/>
                    </a:lnTo>
                    <a:lnTo>
                      <a:pt x="156" y="56"/>
                    </a:lnTo>
                    <a:lnTo>
                      <a:pt x="192" y="54"/>
                    </a:lnTo>
                    <a:lnTo>
                      <a:pt x="232" y="50"/>
                    </a:lnTo>
                    <a:lnTo>
                      <a:pt x="282" y="56"/>
                    </a:lnTo>
                    <a:lnTo>
                      <a:pt x="339" y="63"/>
                    </a:lnTo>
                    <a:lnTo>
                      <a:pt x="405" y="78"/>
                    </a:lnTo>
                    <a:lnTo>
                      <a:pt x="478" y="101"/>
                    </a:lnTo>
                    <a:lnTo>
                      <a:pt x="559" y="132"/>
                    </a:lnTo>
                    <a:lnTo>
                      <a:pt x="653" y="170"/>
                    </a:lnTo>
                    <a:lnTo>
                      <a:pt x="755" y="221"/>
                    </a:lnTo>
                    <a:lnTo>
                      <a:pt x="852" y="270"/>
                    </a:lnTo>
                    <a:lnTo>
                      <a:pt x="930" y="320"/>
                    </a:lnTo>
                    <a:lnTo>
                      <a:pt x="987" y="363"/>
                    </a:lnTo>
                    <a:lnTo>
                      <a:pt x="1033" y="407"/>
                    </a:lnTo>
                    <a:lnTo>
                      <a:pt x="1063" y="445"/>
                    </a:lnTo>
                    <a:lnTo>
                      <a:pt x="1082" y="479"/>
                    </a:lnTo>
                    <a:lnTo>
                      <a:pt x="1090" y="512"/>
                    </a:lnTo>
                    <a:lnTo>
                      <a:pt x="1092" y="540"/>
                    </a:lnTo>
                    <a:lnTo>
                      <a:pt x="1082" y="565"/>
                    </a:lnTo>
                    <a:lnTo>
                      <a:pt x="1071" y="586"/>
                    </a:lnTo>
                    <a:lnTo>
                      <a:pt x="1054" y="605"/>
                    </a:lnTo>
                    <a:lnTo>
                      <a:pt x="1039" y="620"/>
                    </a:lnTo>
                    <a:lnTo>
                      <a:pt x="1021" y="631"/>
                    </a:lnTo>
                    <a:lnTo>
                      <a:pt x="1008" y="641"/>
                    </a:lnTo>
                    <a:lnTo>
                      <a:pt x="999" y="645"/>
                    </a:lnTo>
                    <a:lnTo>
                      <a:pt x="997" y="649"/>
                    </a:lnTo>
                    <a:lnTo>
                      <a:pt x="1059" y="664"/>
                    </a:lnTo>
                    <a:lnTo>
                      <a:pt x="1063" y="662"/>
                    </a:lnTo>
                    <a:lnTo>
                      <a:pt x="1071" y="656"/>
                    </a:lnTo>
                    <a:lnTo>
                      <a:pt x="1084" y="647"/>
                    </a:lnTo>
                    <a:lnTo>
                      <a:pt x="1103" y="635"/>
                    </a:lnTo>
                    <a:lnTo>
                      <a:pt x="1116" y="618"/>
                    </a:lnTo>
                    <a:lnTo>
                      <a:pt x="1134" y="597"/>
                    </a:lnTo>
                    <a:lnTo>
                      <a:pt x="1145" y="573"/>
                    </a:lnTo>
                    <a:lnTo>
                      <a:pt x="1153" y="546"/>
                    </a:lnTo>
                    <a:lnTo>
                      <a:pt x="1151" y="514"/>
                    </a:lnTo>
                    <a:lnTo>
                      <a:pt x="1143" y="479"/>
                    </a:lnTo>
                    <a:lnTo>
                      <a:pt x="1120" y="439"/>
                    </a:lnTo>
                    <a:lnTo>
                      <a:pt x="1088" y="396"/>
                    </a:lnTo>
                    <a:lnTo>
                      <a:pt x="1039" y="346"/>
                    </a:lnTo>
                    <a:lnTo>
                      <a:pt x="974" y="297"/>
                    </a:lnTo>
                    <a:lnTo>
                      <a:pt x="890" y="242"/>
                    </a:lnTo>
                    <a:lnTo>
                      <a:pt x="788" y="183"/>
                    </a:lnTo>
                    <a:lnTo>
                      <a:pt x="677" y="128"/>
                    </a:lnTo>
                    <a:lnTo>
                      <a:pt x="576" y="84"/>
                    </a:lnTo>
                    <a:lnTo>
                      <a:pt x="485" y="50"/>
                    </a:lnTo>
                    <a:lnTo>
                      <a:pt x="405" y="27"/>
                    </a:lnTo>
                    <a:lnTo>
                      <a:pt x="331" y="10"/>
                    </a:lnTo>
                    <a:lnTo>
                      <a:pt x="268" y="2"/>
                    </a:lnTo>
                    <a:lnTo>
                      <a:pt x="210" y="0"/>
                    </a:lnTo>
                    <a:lnTo>
                      <a:pt x="164" y="2"/>
                    </a:lnTo>
                    <a:lnTo>
                      <a:pt x="120" y="8"/>
                    </a:lnTo>
                    <a:lnTo>
                      <a:pt x="86" y="16"/>
                    </a:lnTo>
                    <a:lnTo>
                      <a:pt x="57" y="27"/>
                    </a:lnTo>
                    <a:lnTo>
                      <a:pt x="37" y="38"/>
                    </a:lnTo>
                    <a:lnTo>
                      <a:pt x="19" y="48"/>
                    </a:lnTo>
                    <a:lnTo>
                      <a:pt x="8" y="57"/>
                    </a:lnTo>
                    <a:lnTo>
                      <a:pt x="2" y="63"/>
                    </a:lnTo>
                    <a:lnTo>
                      <a:pt x="0" y="67"/>
                    </a:lnTo>
                    <a:lnTo>
                      <a:pt x="57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76" name="Freeform 81">
                <a:extLst>
                  <a:ext uri="{FF2B5EF4-FFF2-40B4-BE49-F238E27FC236}">
                    <a16:creationId xmlns:a16="http://schemas.microsoft.com/office/drawing/2014/main" id="{C7F7106E-C2A0-C94D-BB34-3E05137E5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1514"/>
                <a:ext cx="175" cy="215"/>
              </a:xfrm>
              <a:custGeom>
                <a:avLst/>
                <a:gdLst>
                  <a:gd name="T0" fmla="*/ 1 w 349"/>
                  <a:gd name="T1" fmla="*/ 0 h 430"/>
                  <a:gd name="T2" fmla="*/ 1 w 349"/>
                  <a:gd name="T3" fmla="*/ 1 h 430"/>
                  <a:gd name="T4" fmla="*/ 1 w 349"/>
                  <a:gd name="T5" fmla="*/ 1 h 430"/>
                  <a:gd name="T6" fmla="*/ 1 w 349"/>
                  <a:gd name="T7" fmla="*/ 1 h 430"/>
                  <a:gd name="T8" fmla="*/ 1 w 349"/>
                  <a:gd name="T9" fmla="*/ 1 h 430"/>
                  <a:gd name="T10" fmla="*/ 1 w 349"/>
                  <a:gd name="T11" fmla="*/ 1 h 430"/>
                  <a:gd name="T12" fmla="*/ 1 w 349"/>
                  <a:gd name="T13" fmla="*/ 1 h 430"/>
                  <a:gd name="T14" fmla="*/ 1 w 349"/>
                  <a:gd name="T15" fmla="*/ 1 h 430"/>
                  <a:gd name="T16" fmla="*/ 1 w 349"/>
                  <a:gd name="T17" fmla="*/ 1 h 430"/>
                  <a:gd name="T18" fmla="*/ 1 w 349"/>
                  <a:gd name="T19" fmla="*/ 1 h 430"/>
                  <a:gd name="T20" fmla="*/ 1 w 349"/>
                  <a:gd name="T21" fmla="*/ 1 h 430"/>
                  <a:gd name="T22" fmla="*/ 1 w 349"/>
                  <a:gd name="T23" fmla="*/ 1 h 430"/>
                  <a:gd name="T24" fmla="*/ 1 w 349"/>
                  <a:gd name="T25" fmla="*/ 1 h 430"/>
                  <a:gd name="T26" fmla="*/ 1 w 349"/>
                  <a:gd name="T27" fmla="*/ 1 h 430"/>
                  <a:gd name="T28" fmla="*/ 1 w 349"/>
                  <a:gd name="T29" fmla="*/ 1 h 430"/>
                  <a:gd name="T30" fmla="*/ 1 w 349"/>
                  <a:gd name="T31" fmla="*/ 1 h 430"/>
                  <a:gd name="T32" fmla="*/ 0 w 349"/>
                  <a:gd name="T33" fmla="*/ 1 h 430"/>
                  <a:gd name="T34" fmla="*/ 0 w 349"/>
                  <a:gd name="T35" fmla="*/ 1 h 430"/>
                  <a:gd name="T36" fmla="*/ 1 w 349"/>
                  <a:gd name="T37" fmla="*/ 1 h 430"/>
                  <a:gd name="T38" fmla="*/ 1 w 349"/>
                  <a:gd name="T39" fmla="*/ 1 h 430"/>
                  <a:gd name="T40" fmla="*/ 1 w 349"/>
                  <a:gd name="T41" fmla="*/ 1 h 430"/>
                  <a:gd name="T42" fmla="*/ 1 w 349"/>
                  <a:gd name="T43" fmla="*/ 1 h 430"/>
                  <a:gd name="T44" fmla="*/ 1 w 349"/>
                  <a:gd name="T45" fmla="*/ 1 h 430"/>
                  <a:gd name="T46" fmla="*/ 1 w 349"/>
                  <a:gd name="T47" fmla="*/ 1 h 430"/>
                  <a:gd name="T48" fmla="*/ 1 w 349"/>
                  <a:gd name="T49" fmla="*/ 1 h 430"/>
                  <a:gd name="T50" fmla="*/ 1 w 349"/>
                  <a:gd name="T51" fmla="*/ 1 h 430"/>
                  <a:gd name="T52" fmla="*/ 1 w 349"/>
                  <a:gd name="T53" fmla="*/ 1 h 430"/>
                  <a:gd name="T54" fmla="*/ 1 w 349"/>
                  <a:gd name="T55" fmla="*/ 1 h 430"/>
                  <a:gd name="T56" fmla="*/ 1 w 349"/>
                  <a:gd name="T57" fmla="*/ 1 h 430"/>
                  <a:gd name="T58" fmla="*/ 1 w 349"/>
                  <a:gd name="T59" fmla="*/ 1 h 430"/>
                  <a:gd name="T60" fmla="*/ 1 w 349"/>
                  <a:gd name="T61" fmla="*/ 1 h 430"/>
                  <a:gd name="T62" fmla="*/ 1 w 349"/>
                  <a:gd name="T63" fmla="*/ 1 h 430"/>
                  <a:gd name="T64" fmla="*/ 1 w 349"/>
                  <a:gd name="T65" fmla="*/ 1 h 430"/>
                  <a:gd name="T66" fmla="*/ 1 w 349"/>
                  <a:gd name="T67" fmla="*/ 1 h 430"/>
                  <a:gd name="T68" fmla="*/ 1 w 349"/>
                  <a:gd name="T69" fmla="*/ 1 h 430"/>
                  <a:gd name="T70" fmla="*/ 1 w 349"/>
                  <a:gd name="T71" fmla="*/ 1 h 430"/>
                  <a:gd name="T72" fmla="*/ 1 w 349"/>
                  <a:gd name="T73" fmla="*/ 1 h 430"/>
                  <a:gd name="T74" fmla="*/ 1 w 349"/>
                  <a:gd name="T75" fmla="*/ 1 h 430"/>
                  <a:gd name="T76" fmla="*/ 1 w 349"/>
                  <a:gd name="T77" fmla="*/ 1 h 430"/>
                  <a:gd name="T78" fmla="*/ 1 w 349"/>
                  <a:gd name="T79" fmla="*/ 1 h 430"/>
                  <a:gd name="T80" fmla="*/ 1 w 349"/>
                  <a:gd name="T81" fmla="*/ 1 h 430"/>
                  <a:gd name="T82" fmla="*/ 1 w 349"/>
                  <a:gd name="T83" fmla="*/ 1 h 430"/>
                  <a:gd name="T84" fmla="*/ 1 w 349"/>
                  <a:gd name="T85" fmla="*/ 1 h 430"/>
                  <a:gd name="T86" fmla="*/ 1 w 349"/>
                  <a:gd name="T87" fmla="*/ 1 h 430"/>
                  <a:gd name="T88" fmla="*/ 1 w 349"/>
                  <a:gd name="T89" fmla="*/ 0 h 430"/>
                  <a:gd name="T90" fmla="*/ 1 w 349"/>
                  <a:gd name="T91" fmla="*/ 0 h 430"/>
                  <a:gd name="T92" fmla="*/ 1 w 349"/>
                  <a:gd name="T93" fmla="*/ 0 h 430"/>
                  <a:gd name="T94" fmla="*/ 1 w 349"/>
                  <a:gd name="T95" fmla="*/ 0 h 43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49"/>
                  <a:gd name="T145" fmla="*/ 0 h 430"/>
                  <a:gd name="T146" fmla="*/ 349 w 349"/>
                  <a:gd name="T147" fmla="*/ 430 h 43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49" h="430">
                    <a:moveTo>
                      <a:pt x="311" y="0"/>
                    </a:moveTo>
                    <a:lnTo>
                      <a:pt x="308" y="2"/>
                    </a:lnTo>
                    <a:lnTo>
                      <a:pt x="302" y="10"/>
                    </a:lnTo>
                    <a:lnTo>
                      <a:pt x="292" y="21"/>
                    </a:lnTo>
                    <a:lnTo>
                      <a:pt x="279" y="37"/>
                    </a:lnTo>
                    <a:lnTo>
                      <a:pt x="262" y="54"/>
                    </a:lnTo>
                    <a:lnTo>
                      <a:pt x="247" y="76"/>
                    </a:lnTo>
                    <a:lnTo>
                      <a:pt x="224" y="101"/>
                    </a:lnTo>
                    <a:lnTo>
                      <a:pt x="203" y="130"/>
                    </a:lnTo>
                    <a:lnTo>
                      <a:pt x="178" y="160"/>
                    </a:lnTo>
                    <a:lnTo>
                      <a:pt x="154" y="191"/>
                    </a:lnTo>
                    <a:lnTo>
                      <a:pt x="127" y="225"/>
                    </a:lnTo>
                    <a:lnTo>
                      <a:pt x="102" y="259"/>
                    </a:lnTo>
                    <a:lnTo>
                      <a:pt x="76" y="295"/>
                    </a:lnTo>
                    <a:lnTo>
                      <a:pt x="49" y="331"/>
                    </a:lnTo>
                    <a:lnTo>
                      <a:pt x="22" y="367"/>
                    </a:lnTo>
                    <a:lnTo>
                      <a:pt x="0" y="405"/>
                    </a:lnTo>
                    <a:lnTo>
                      <a:pt x="0" y="415"/>
                    </a:lnTo>
                    <a:lnTo>
                      <a:pt x="11" y="422"/>
                    </a:lnTo>
                    <a:lnTo>
                      <a:pt x="17" y="424"/>
                    </a:lnTo>
                    <a:lnTo>
                      <a:pt x="24" y="426"/>
                    </a:lnTo>
                    <a:lnTo>
                      <a:pt x="30" y="428"/>
                    </a:lnTo>
                    <a:lnTo>
                      <a:pt x="32" y="430"/>
                    </a:lnTo>
                    <a:lnTo>
                      <a:pt x="32" y="426"/>
                    </a:lnTo>
                    <a:lnTo>
                      <a:pt x="36" y="421"/>
                    </a:lnTo>
                    <a:lnTo>
                      <a:pt x="43" y="409"/>
                    </a:lnTo>
                    <a:lnTo>
                      <a:pt x="53" y="396"/>
                    </a:lnTo>
                    <a:lnTo>
                      <a:pt x="62" y="377"/>
                    </a:lnTo>
                    <a:lnTo>
                      <a:pt x="78" y="358"/>
                    </a:lnTo>
                    <a:lnTo>
                      <a:pt x="95" y="333"/>
                    </a:lnTo>
                    <a:lnTo>
                      <a:pt x="114" y="308"/>
                    </a:lnTo>
                    <a:lnTo>
                      <a:pt x="135" y="278"/>
                    </a:lnTo>
                    <a:lnTo>
                      <a:pt x="157" y="248"/>
                    </a:lnTo>
                    <a:lnTo>
                      <a:pt x="182" y="213"/>
                    </a:lnTo>
                    <a:lnTo>
                      <a:pt x="213" y="179"/>
                    </a:lnTo>
                    <a:lnTo>
                      <a:pt x="241" y="139"/>
                    </a:lnTo>
                    <a:lnTo>
                      <a:pt x="275" y="101"/>
                    </a:lnTo>
                    <a:lnTo>
                      <a:pt x="311" y="61"/>
                    </a:lnTo>
                    <a:lnTo>
                      <a:pt x="349" y="21"/>
                    </a:lnTo>
                    <a:lnTo>
                      <a:pt x="349" y="18"/>
                    </a:lnTo>
                    <a:lnTo>
                      <a:pt x="346" y="14"/>
                    </a:lnTo>
                    <a:lnTo>
                      <a:pt x="340" y="8"/>
                    </a:lnTo>
                    <a:lnTo>
                      <a:pt x="332" y="8"/>
                    </a:lnTo>
                    <a:lnTo>
                      <a:pt x="325" y="2"/>
                    </a:lnTo>
                    <a:lnTo>
                      <a:pt x="317" y="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77" name="Freeform 82">
                <a:extLst>
                  <a:ext uri="{FF2B5EF4-FFF2-40B4-BE49-F238E27FC236}">
                    <a16:creationId xmlns:a16="http://schemas.microsoft.com/office/drawing/2014/main" id="{56BDCAD2-1003-FF48-8A83-2795F5926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1551"/>
                <a:ext cx="171" cy="201"/>
              </a:xfrm>
              <a:custGeom>
                <a:avLst/>
                <a:gdLst>
                  <a:gd name="T0" fmla="*/ 0 w 343"/>
                  <a:gd name="T1" fmla="*/ 0 h 403"/>
                  <a:gd name="T2" fmla="*/ 0 w 343"/>
                  <a:gd name="T3" fmla="*/ 0 h 403"/>
                  <a:gd name="T4" fmla="*/ 0 w 343"/>
                  <a:gd name="T5" fmla="*/ 0 h 403"/>
                  <a:gd name="T6" fmla="*/ 0 w 343"/>
                  <a:gd name="T7" fmla="*/ 0 h 403"/>
                  <a:gd name="T8" fmla="*/ 0 w 343"/>
                  <a:gd name="T9" fmla="*/ 0 h 403"/>
                  <a:gd name="T10" fmla="*/ 0 w 343"/>
                  <a:gd name="T11" fmla="*/ 0 h 403"/>
                  <a:gd name="T12" fmla="*/ 0 w 343"/>
                  <a:gd name="T13" fmla="*/ 0 h 403"/>
                  <a:gd name="T14" fmla="*/ 0 w 343"/>
                  <a:gd name="T15" fmla="*/ 0 h 403"/>
                  <a:gd name="T16" fmla="*/ 0 w 343"/>
                  <a:gd name="T17" fmla="*/ 0 h 403"/>
                  <a:gd name="T18" fmla="*/ 0 w 343"/>
                  <a:gd name="T19" fmla="*/ 0 h 403"/>
                  <a:gd name="T20" fmla="*/ 0 w 343"/>
                  <a:gd name="T21" fmla="*/ 0 h 403"/>
                  <a:gd name="T22" fmla="*/ 0 w 343"/>
                  <a:gd name="T23" fmla="*/ 0 h 403"/>
                  <a:gd name="T24" fmla="*/ 0 w 343"/>
                  <a:gd name="T25" fmla="*/ 0 h 403"/>
                  <a:gd name="T26" fmla="*/ 0 w 343"/>
                  <a:gd name="T27" fmla="*/ 0 h 403"/>
                  <a:gd name="T28" fmla="*/ 0 w 343"/>
                  <a:gd name="T29" fmla="*/ 0 h 403"/>
                  <a:gd name="T30" fmla="*/ 0 w 343"/>
                  <a:gd name="T31" fmla="*/ 0 h 403"/>
                  <a:gd name="T32" fmla="*/ 0 w 343"/>
                  <a:gd name="T33" fmla="*/ 0 h 403"/>
                  <a:gd name="T34" fmla="*/ 0 w 343"/>
                  <a:gd name="T35" fmla="*/ 0 h 403"/>
                  <a:gd name="T36" fmla="*/ 0 w 343"/>
                  <a:gd name="T37" fmla="*/ 0 h 403"/>
                  <a:gd name="T38" fmla="*/ 0 w 343"/>
                  <a:gd name="T39" fmla="*/ 0 h 403"/>
                  <a:gd name="T40" fmla="*/ 0 w 343"/>
                  <a:gd name="T41" fmla="*/ 0 h 403"/>
                  <a:gd name="T42" fmla="*/ 0 w 343"/>
                  <a:gd name="T43" fmla="*/ 0 h 403"/>
                  <a:gd name="T44" fmla="*/ 0 w 343"/>
                  <a:gd name="T45" fmla="*/ 0 h 403"/>
                  <a:gd name="T46" fmla="*/ 0 w 343"/>
                  <a:gd name="T47" fmla="*/ 0 h 403"/>
                  <a:gd name="T48" fmla="*/ 0 w 343"/>
                  <a:gd name="T49" fmla="*/ 0 h 403"/>
                  <a:gd name="T50" fmla="*/ 0 w 343"/>
                  <a:gd name="T51" fmla="*/ 0 h 403"/>
                  <a:gd name="T52" fmla="*/ 0 w 343"/>
                  <a:gd name="T53" fmla="*/ 0 h 403"/>
                  <a:gd name="T54" fmla="*/ 0 w 343"/>
                  <a:gd name="T55" fmla="*/ 0 h 403"/>
                  <a:gd name="T56" fmla="*/ 0 w 343"/>
                  <a:gd name="T57" fmla="*/ 0 h 403"/>
                  <a:gd name="T58" fmla="*/ 0 w 343"/>
                  <a:gd name="T59" fmla="*/ 0 h 403"/>
                  <a:gd name="T60" fmla="*/ 0 w 343"/>
                  <a:gd name="T61" fmla="*/ 0 h 403"/>
                  <a:gd name="T62" fmla="*/ 0 w 343"/>
                  <a:gd name="T63" fmla="*/ 0 h 403"/>
                  <a:gd name="T64" fmla="*/ 0 w 343"/>
                  <a:gd name="T65" fmla="*/ 0 h 403"/>
                  <a:gd name="T66" fmla="*/ 0 w 343"/>
                  <a:gd name="T67" fmla="*/ 0 h 403"/>
                  <a:gd name="T68" fmla="*/ 0 w 343"/>
                  <a:gd name="T69" fmla="*/ 0 h 403"/>
                  <a:gd name="T70" fmla="*/ 0 w 343"/>
                  <a:gd name="T71" fmla="*/ 0 h 40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3"/>
                  <a:gd name="T109" fmla="*/ 0 h 403"/>
                  <a:gd name="T110" fmla="*/ 343 w 343"/>
                  <a:gd name="T111" fmla="*/ 403 h 40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3" h="403">
                    <a:moveTo>
                      <a:pt x="343" y="19"/>
                    </a:moveTo>
                    <a:lnTo>
                      <a:pt x="339" y="20"/>
                    </a:lnTo>
                    <a:lnTo>
                      <a:pt x="335" y="26"/>
                    </a:lnTo>
                    <a:lnTo>
                      <a:pt x="327" y="34"/>
                    </a:lnTo>
                    <a:lnTo>
                      <a:pt x="318" y="47"/>
                    </a:lnTo>
                    <a:lnTo>
                      <a:pt x="305" y="62"/>
                    </a:lnTo>
                    <a:lnTo>
                      <a:pt x="291" y="81"/>
                    </a:lnTo>
                    <a:lnTo>
                      <a:pt x="274" y="104"/>
                    </a:lnTo>
                    <a:lnTo>
                      <a:pt x="257" y="131"/>
                    </a:lnTo>
                    <a:lnTo>
                      <a:pt x="234" y="155"/>
                    </a:lnTo>
                    <a:lnTo>
                      <a:pt x="211" y="186"/>
                    </a:lnTo>
                    <a:lnTo>
                      <a:pt x="185" y="216"/>
                    </a:lnTo>
                    <a:lnTo>
                      <a:pt x="160" y="250"/>
                    </a:lnTo>
                    <a:lnTo>
                      <a:pt x="132" y="287"/>
                    </a:lnTo>
                    <a:lnTo>
                      <a:pt x="101" y="323"/>
                    </a:lnTo>
                    <a:lnTo>
                      <a:pt x="69" y="363"/>
                    </a:lnTo>
                    <a:lnTo>
                      <a:pt x="38" y="403"/>
                    </a:lnTo>
                    <a:lnTo>
                      <a:pt x="0" y="389"/>
                    </a:lnTo>
                    <a:lnTo>
                      <a:pt x="2" y="387"/>
                    </a:lnTo>
                    <a:lnTo>
                      <a:pt x="8" y="380"/>
                    </a:lnTo>
                    <a:lnTo>
                      <a:pt x="16" y="366"/>
                    </a:lnTo>
                    <a:lnTo>
                      <a:pt x="31" y="351"/>
                    </a:lnTo>
                    <a:lnTo>
                      <a:pt x="46" y="330"/>
                    </a:lnTo>
                    <a:lnTo>
                      <a:pt x="65" y="309"/>
                    </a:lnTo>
                    <a:lnTo>
                      <a:pt x="86" y="283"/>
                    </a:lnTo>
                    <a:lnTo>
                      <a:pt x="111" y="256"/>
                    </a:lnTo>
                    <a:lnTo>
                      <a:pt x="133" y="226"/>
                    </a:lnTo>
                    <a:lnTo>
                      <a:pt x="158" y="195"/>
                    </a:lnTo>
                    <a:lnTo>
                      <a:pt x="185" y="163"/>
                    </a:lnTo>
                    <a:lnTo>
                      <a:pt x="211" y="131"/>
                    </a:lnTo>
                    <a:lnTo>
                      <a:pt x="236" y="97"/>
                    </a:lnTo>
                    <a:lnTo>
                      <a:pt x="261" y="62"/>
                    </a:lnTo>
                    <a:lnTo>
                      <a:pt x="284" y="30"/>
                    </a:lnTo>
                    <a:lnTo>
                      <a:pt x="308" y="0"/>
                    </a:lnTo>
                    <a:lnTo>
                      <a:pt x="34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78" name="Freeform 83">
                <a:extLst>
                  <a:ext uri="{FF2B5EF4-FFF2-40B4-BE49-F238E27FC236}">
                    <a16:creationId xmlns:a16="http://schemas.microsoft.com/office/drawing/2014/main" id="{6431A9B5-8E56-2046-9A94-616AC74FC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1510"/>
                <a:ext cx="58" cy="52"/>
              </a:xfrm>
              <a:custGeom>
                <a:avLst/>
                <a:gdLst>
                  <a:gd name="T0" fmla="*/ 0 w 116"/>
                  <a:gd name="T1" fmla="*/ 1 h 104"/>
                  <a:gd name="T2" fmla="*/ 0 w 116"/>
                  <a:gd name="T3" fmla="*/ 1 h 104"/>
                  <a:gd name="T4" fmla="*/ 1 w 116"/>
                  <a:gd name="T5" fmla="*/ 1 h 104"/>
                  <a:gd name="T6" fmla="*/ 1 w 116"/>
                  <a:gd name="T7" fmla="*/ 1 h 104"/>
                  <a:gd name="T8" fmla="*/ 1 w 116"/>
                  <a:gd name="T9" fmla="*/ 1 h 104"/>
                  <a:gd name="T10" fmla="*/ 1 w 116"/>
                  <a:gd name="T11" fmla="*/ 0 h 104"/>
                  <a:gd name="T12" fmla="*/ 1 w 116"/>
                  <a:gd name="T13" fmla="*/ 1 h 104"/>
                  <a:gd name="T14" fmla="*/ 1 w 116"/>
                  <a:gd name="T15" fmla="*/ 1 h 104"/>
                  <a:gd name="T16" fmla="*/ 1 w 116"/>
                  <a:gd name="T17" fmla="*/ 1 h 104"/>
                  <a:gd name="T18" fmla="*/ 1 w 116"/>
                  <a:gd name="T19" fmla="*/ 1 h 104"/>
                  <a:gd name="T20" fmla="*/ 1 w 116"/>
                  <a:gd name="T21" fmla="*/ 1 h 104"/>
                  <a:gd name="T22" fmla="*/ 1 w 116"/>
                  <a:gd name="T23" fmla="*/ 1 h 104"/>
                  <a:gd name="T24" fmla="*/ 1 w 116"/>
                  <a:gd name="T25" fmla="*/ 1 h 104"/>
                  <a:gd name="T26" fmla="*/ 1 w 116"/>
                  <a:gd name="T27" fmla="*/ 1 h 104"/>
                  <a:gd name="T28" fmla="*/ 1 w 116"/>
                  <a:gd name="T29" fmla="*/ 1 h 104"/>
                  <a:gd name="T30" fmla="*/ 1 w 116"/>
                  <a:gd name="T31" fmla="*/ 1 h 104"/>
                  <a:gd name="T32" fmla="*/ 1 w 116"/>
                  <a:gd name="T33" fmla="*/ 1 h 104"/>
                  <a:gd name="T34" fmla="*/ 1 w 116"/>
                  <a:gd name="T35" fmla="*/ 1 h 104"/>
                  <a:gd name="T36" fmla="*/ 1 w 116"/>
                  <a:gd name="T37" fmla="*/ 1 h 104"/>
                  <a:gd name="T38" fmla="*/ 1 w 116"/>
                  <a:gd name="T39" fmla="*/ 1 h 104"/>
                  <a:gd name="T40" fmla="*/ 1 w 116"/>
                  <a:gd name="T41" fmla="*/ 1 h 104"/>
                  <a:gd name="T42" fmla="*/ 1 w 116"/>
                  <a:gd name="T43" fmla="*/ 1 h 104"/>
                  <a:gd name="T44" fmla="*/ 1 w 116"/>
                  <a:gd name="T45" fmla="*/ 1 h 104"/>
                  <a:gd name="T46" fmla="*/ 1 w 116"/>
                  <a:gd name="T47" fmla="*/ 1 h 104"/>
                  <a:gd name="T48" fmla="*/ 1 w 116"/>
                  <a:gd name="T49" fmla="*/ 1 h 104"/>
                  <a:gd name="T50" fmla="*/ 1 w 116"/>
                  <a:gd name="T51" fmla="*/ 1 h 104"/>
                  <a:gd name="T52" fmla="*/ 1 w 116"/>
                  <a:gd name="T53" fmla="*/ 1 h 104"/>
                  <a:gd name="T54" fmla="*/ 1 w 116"/>
                  <a:gd name="T55" fmla="*/ 1 h 104"/>
                  <a:gd name="T56" fmla="*/ 1 w 116"/>
                  <a:gd name="T57" fmla="*/ 1 h 104"/>
                  <a:gd name="T58" fmla="*/ 1 w 116"/>
                  <a:gd name="T59" fmla="*/ 1 h 104"/>
                  <a:gd name="T60" fmla="*/ 1 w 116"/>
                  <a:gd name="T61" fmla="*/ 1 h 104"/>
                  <a:gd name="T62" fmla="*/ 1 w 116"/>
                  <a:gd name="T63" fmla="*/ 1 h 104"/>
                  <a:gd name="T64" fmla="*/ 0 w 116"/>
                  <a:gd name="T65" fmla="*/ 1 h 104"/>
                  <a:gd name="T66" fmla="*/ 0 w 116"/>
                  <a:gd name="T67" fmla="*/ 1 h 10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6"/>
                  <a:gd name="T103" fmla="*/ 0 h 104"/>
                  <a:gd name="T104" fmla="*/ 116 w 116"/>
                  <a:gd name="T105" fmla="*/ 104 h 10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6" h="104">
                    <a:moveTo>
                      <a:pt x="0" y="7"/>
                    </a:moveTo>
                    <a:lnTo>
                      <a:pt x="0" y="7"/>
                    </a:lnTo>
                    <a:lnTo>
                      <a:pt x="6" y="4"/>
                    </a:lnTo>
                    <a:lnTo>
                      <a:pt x="14" y="2"/>
                    </a:lnTo>
                    <a:lnTo>
                      <a:pt x="23" y="2"/>
                    </a:lnTo>
                    <a:lnTo>
                      <a:pt x="35" y="0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7" y="9"/>
                    </a:lnTo>
                    <a:lnTo>
                      <a:pt x="76" y="15"/>
                    </a:lnTo>
                    <a:lnTo>
                      <a:pt x="86" y="23"/>
                    </a:lnTo>
                    <a:lnTo>
                      <a:pt x="94" y="28"/>
                    </a:lnTo>
                    <a:lnTo>
                      <a:pt x="101" y="36"/>
                    </a:lnTo>
                    <a:lnTo>
                      <a:pt x="105" y="44"/>
                    </a:lnTo>
                    <a:lnTo>
                      <a:pt x="111" y="51"/>
                    </a:lnTo>
                    <a:lnTo>
                      <a:pt x="114" y="64"/>
                    </a:lnTo>
                    <a:lnTo>
                      <a:pt x="116" y="78"/>
                    </a:lnTo>
                    <a:lnTo>
                      <a:pt x="114" y="87"/>
                    </a:lnTo>
                    <a:lnTo>
                      <a:pt x="113" y="95"/>
                    </a:lnTo>
                    <a:lnTo>
                      <a:pt x="111" y="101"/>
                    </a:lnTo>
                    <a:lnTo>
                      <a:pt x="111" y="104"/>
                    </a:lnTo>
                    <a:lnTo>
                      <a:pt x="76" y="82"/>
                    </a:lnTo>
                    <a:lnTo>
                      <a:pt x="76" y="76"/>
                    </a:lnTo>
                    <a:lnTo>
                      <a:pt x="78" y="68"/>
                    </a:lnTo>
                    <a:lnTo>
                      <a:pt x="75" y="55"/>
                    </a:lnTo>
                    <a:lnTo>
                      <a:pt x="63" y="44"/>
                    </a:lnTo>
                    <a:lnTo>
                      <a:pt x="54" y="40"/>
                    </a:lnTo>
                    <a:lnTo>
                      <a:pt x="44" y="38"/>
                    </a:lnTo>
                    <a:lnTo>
                      <a:pt x="35" y="36"/>
                    </a:lnTo>
                    <a:lnTo>
                      <a:pt x="29" y="36"/>
                    </a:lnTo>
                    <a:lnTo>
                      <a:pt x="17" y="36"/>
                    </a:lnTo>
                    <a:lnTo>
                      <a:pt x="16" y="3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79" name="Freeform 84">
                <a:extLst>
                  <a:ext uri="{FF2B5EF4-FFF2-40B4-BE49-F238E27FC236}">
                    <a16:creationId xmlns:a16="http://schemas.microsoft.com/office/drawing/2014/main" id="{5020AE68-3755-B14C-ABD1-4E4AB5EF6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8" y="2204"/>
                <a:ext cx="119" cy="345"/>
              </a:xfrm>
              <a:custGeom>
                <a:avLst/>
                <a:gdLst>
                  <a:gd name="T0" fmla="*/ 1 w 238"/>
                  <a:gd name="T1" fmla="*/ 1 h 690"/>
                  <a:gd name="T2" fmla="*/ 1 w 238"/>
                  <a:gd name="T3" fmla="*/ 1 h 690"/>
                  <a:gd name="T4" fmla="*/ 1 w 238"/>
                  <a:gd name="T5" fmla="*/ 1 h 690"/>
                  <a:gd name="T6" fmla="*/ 1 w 238"/>
                  <a:gd name="T7" fmla="*/ 1 h 690"/>
                  <a:gd name="T8" fmla="*/ 1 w 238"/>
                  <a:gd name="T9" fmla="*/ 1 h 690"/>
                  <a:gd name="T10" fmla="*/ 1 w 238"/>
                  <a:gd name="T11" fmla="*/ 1 h 690"/>
                  <a:gd name="T12" fmla="*/ 1 w 238"/>
                  <a:gd name="T13" fmla="*/ 1 h 690"/>
                  <a:gd name="T14" fmla="*/ 1 w 238"/>
                  <a:gd name="T15" fmla="*/ 1 h 690"/>
                  <a:gd name="T16" fmla="*/ 1 w 238"/>
                  <a:gd name="T17" fmla="*/ 1 h 690"/>
                  <a:gd name="T18" fmla="*/ 1 w 238"/>
                  <a:gd name="T19" fmla="*/ 1 h 690"/>
                  <a:gd name="T20" fmla="*/ 1 w 238"/>
                  <a:gd name="T21" fmla="*/ 1 h 690"/>
                  <a:gd name="T22" fmla="*/ 1 w 238"/>
                  <a:gd name="T23" fmla="*/ 1 h 690"/>
                  <a:gd name="T24" fmla="*/ 1 w 238"/>
                  <a:gd name="T25" fmla="*/ 1 h 690"/>
                  <a:gd name="T26" fmla="*/ 1 w 238"/>
                  <a:gd name="T27" fmla="*/ 1 h 690"/>
                  <a:gd name="T28" fmla="*/ 1 w 238"/>
                  <a:gd name="T29" fmla="*/ 1 h 690"/>
                  <a:gd name="T30" fmla="*/ 1 w 238"/>
                  <a:gd name="T31" fmla="*/ 1 h 690"/>
                  <a:gd name="T32" fmla="*/ 0 w 238"/>
                  <a:gd name="T33" fmla="*/ 1 h 690"/>
                  <a:gd name="T34" fmla="*/ 1 w 238"/>
                  <a:gd name="T35" fmla="*/ 0 h 690"/>
                  <a:gd name="T36" fmla="*/ 1 w 238"/>
                  <a:gd name="T37" fmla="*/ 1 h 690"/>
                  <a:gd name="T38" fmla="*/ 1 w 238"/>
                  <a:gd name="T39" fmla="*/ 1 h 690"/>
                  <a:gd name="T40" fmla="*/ 1 w 238"/>
                  <a:gd name="T41" fmla="*/ 1 h 690"/>
                  <a:gd name="T42" fmla="*/ 1 w 238"/>
                  <a:gd name="T43" fmla="*/ 1 h 690"/>
                  <a:gd name="T44" fmla="*/ 1 w 238"/>
                  <a:gd name="T45" fmla="*/ 1 h 690"/>
                  <a:gd name="T46" fmla="*/ 1 w 238"/>
                  <a:gd name="T47" fmla="*/ 1 h 690"/>
                  <a:gd name="T48" fmla="*/ 1 w 238"/>
                  <a:gd name="T49" fmla="*/ 1 h 690"/>
                  <a:gd name="T50" fmla="*/ 1 w 238"/>
                  <a:gd name="T51" fmla="*/ 1 h 690"/>
                  <a:gd name="T52" fmla="*/ 1 w 238"/>
                  <a:gd name="T53" fmla="*/ 1 h 690"/>
                  <a:gd name="T54" fmla="*/ 1 w 238"/>
                  <a:gd name="T55" fmla="*/ 1 h 690"/>
                  <a:gd name="T56" fmla="*/ 1 w 238"/>
                  <a:gd name="T57" fmla="*/ 1 h 690"/>
                  <a:gd name="T58" fmla="*/ 1 w 238"/>
                  <a:gd name="T59" fmla="*/ 1 h 690"/>
                  <a:gd name="T60" fmla="*/ 1 w 238"/>
                  <a:gd name="T61" fmla="*/ 1 h 690"/>
                  <a:gd name="T62" fmla="*/ 1 w 238"/>
                  <a:gd name="T63" fmla="*/ 1 h 690"/>
                  <a:gd name="T64" fmla="*/ 1 w 238"/>
                  <a:gd name="T65" fmla="*/ 1 h 690"/>
                  <a:gd name="T66" fmla="*/ 1 w 238"/>
                  <a:gd name="T67" fmla="*/ 1 h 690"/>
                  <a:gd name="T68" fmla="*/ 1 w 238"/>
                  <a:gd name="T69" fmla="*/ 1 h 690"/>
                  <a:gd name="T70" fmla="*/ 1 w 238"/>
                  <a:gd name="T71" fmla="*/ 1 h 690"/>
                  <a:gd name="T72" fmla="*/ 1 w 238"/>
                  <a:gd name="T73" fmla="*/ 1 h 690"/>
                  <a:gd name="T74" fmla="*/ 1 w 238"/>
                  <a:gd name="T75" fmla="*/ 1 h 690"/>
                  <a:gd name="T76" fmla="*/ 1 w 238"/>
                  <a:gd name="T77" fmla="*/ 1 h 690"/>
                  <a:gd name="T78" fmla="*/ 1 w 238"/>
                  <a:gd name="T79" fmla="*/ 1 h 690"/>
                  <a:gd name="T80" fmla="*/ 1 w 238"/>
                  <a:gd name="T81" fmla="*/ 1 h 690"/>
                  <a:gd name="T82" fmla="*/ 1 w 238"/>
                  <a:gd name="T83" fmla="*/ 1 h 690"/>
                  <a:gd name="T84" fmla="*/ 1 w 238"/>
                  <a:gd name="T85" fmla="*/ 1 h 690"/>
                  <a:gd name="T86" fmla="*/ 1 w 238"/>
                  <a:gd name="T87" fmla="*/ 1 h 690"/>
                  <a:gd name="T88" fmla="*/ 1 w 238"/>
                  <a:gd name="T89" fmla="*/ 1 h 69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8"/>
                  <a:gd name="T136" fmla="*/ 0 h 690"/>
                  <a:gd name="T137" fmla="*/ 238 w 238"/>
                  <a:gd name="T138" fmla="*/ 690 h 69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8" h="690">
                    <a:moveTo>
                      <a:pt x="184" y="681"/>
                    </a:moveTo>
                    <a:lnTo>
                      <a:pt x="180" y="675"/>
                    </a:lnTo>
                    <a:lnTo>
                      <a:pt x="177" y="662"/>
                    </a:lnTo>
                    <a:lnTo>
                      <a:pt x="167" y="639"/>
                    </a:lnTo>
                    <a:lnTo>
                      <a:pt x="160" y="610"/>
                    </a:lnTo>
                    <a:lnTo>
                      <a:pt x="146" y="574"/>
                    </a:lnTo>
                    <a:lnTo>
                      <a:pt x="135" y="534"/>
                    </a:lnTo>
                    <a:lnTo>
                      <a:pt x="120" y="491"/>
                    </a:lnTo>
                    <a:lnTo>
                      <a:pt x="106" y="441"/>
                    </a:lnTo>
                    <a:lnTo>
                      <a:pt x="89" y="388"/>
                    </a:lnTo>
                    <a:lnTo>
                      <a:pt x="72" y="333"/>
                    </a:lnTo>
                    <a:lnTo>
                      <a:pt x="57" y="276"/>
                    </a:lnTo>
                    <a:lnTo>
                      <a:pt x="44" y="221"/>
                    </a:lnTo>
                    <a:lnTo>
                      <a:pt x="28" y="162"/>
                    </a:lnTo>
                    <a:lnTo>
                      <a:pt x="17" y="109"/>
                    </a:lnTo>
                    <a:lnTo>
                      <a:pt x="7" y="54"/>
                    </a:lnTo>
                    <a:lnTo>
                      <a:pt x="0" y="4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6" y="16"/>
                    </a:lnTo>
                    <a:lnTo>
                      <a:pt x="68" y="35"/>
                    </a:lnTo>
                    <a:lnTo>
                      <a:pt x="76" y="63"/>
                    </a:lnTo>
                    <a:lnTo>
                      <a:pt x="82" y="93"/>
                    </a:lnTo>
                    <a:lnTo>
                      <a:pt x="91" y="133"/>
                    </a:lnTo>
                    <a:lnTo>
                      <a:pt x="99" y="175"/>
                    </a:lnTo>
                    <a:lnTo>
                      <a:pt x="112" y="223"/>
                    </a:lnTo>
                    <a:lnTo>
                      <a:pt x="123" y="270"/>
                    </a:lnTo>
                    <a:lnTo>
                      <a:pt x="139" y="323"/>
                    </a:lnTo>
                    <a:lnTo>
                      <a:pt x="152" y="379"/>
                    </a:lnTo>
                    <a:lnTo>
                      <a:pt x="167" y="434"/>
                    </a:lnTo>
                    <a:lnTo>
                      <a:pt x="182" y="489"/>
                    </a:lnTo>
                    <a:lnTo>
                      <a:pt x="198" y="544"/>
                    </a:lnTo>
                    <a:lnTo>
                      <a:pt x="217" y="599"/>
                    </a:lnTo>
                    <a:lnTo>
                      <a:pt x="236" y="654"/>
                    </a:lnTo>
                    <a:lnTo>
                      <a:pt x="238" y="664"/>
                    </a:lnTo>
                    <a:lnTo>
                      <a:pt x="238" y="671"/>
                    </a:lnTo>
                    <a:lnTo>
                      <a:pt x="238" y="677"/>
                    </a:lnTo>
                    <a:lnTo>
                      <a:pt x="236" y="683"/>
                    </a:lnTo>
                    <a:lnTo>
                      <a:pt x="226" y="688"/>
                    </a:lnTo>
                    <a:lnTo>
                      <a:pt x="217" y="690"/>
                    </a:lnTo>
                    <a:lnTo>
                      <a:pt x="203" y="686"/>
                    </a:lnTo>
                    <a:lnTo>
                      <a:pt x="194" y="685"/>
                    </a:lnTo>
                    <a:lnTo>
                      <a:pt x="186" y="681"/>
                    </a:lnTo>
                    <a:lnTo>
                      <a:pt x="184" y="6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F589DC46-648D-3848-B383-A78BCBB8D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1551"/>
                <a:ext cx="184" cy="124"/>
              </a:xfrm>
              <a:custGeom>
                <a:avLst/>
                <a:gdLst>
                  <a:gd name="T0" fmla="*/ 0 w 369"/>
                  <a:gd name="T1" fmla="*/ 0 h 249"/>
                  <a:gd name="T2" fmla="*/ 0 w 369"/>
                  <a:gd name="T3" fmla="*/ 0 h 249"/>
                  <a:gd name="T4" fmla="*/ 0 w 369"/>
                  <a:gd name="T5" fmla="*/ 0 h 249"/>
                  <a:gd name="T6" fmla="*/ 0 w 369"/>
                  <a:gd name="T7" fmla="*/ 0 h 249"/>
                  <a:gd name="T8" fmla="*/ 0 w 369"/>
                  <a:gd name="T9" fmla="*/ 0 h 249"/>
                  <a:gd name="T10" fmla="*/ 0 w 369"/>
                  <a:gd name="T11" fmla="*/ 0 h 249"/>
                  <a:gd name="T12" fmla="*/ 0 w 369"/>
                  <a:gd name="T13" fmla="*/ 0 h 249"/>
                  <a:gd name="T14" fmla="*/ 0 w 369"/>
                  <a:gd name="T15" fmla="*/ 0 h 249"/>
                  <a:gd name="T16" fmla="*/ 0 w 369"/>
                  <a:gd name="T17" fmla="*/ 0 h 249"/>
                  <a:gd name="T18" fmla="*/ 0 w 369"/>
                  <a:gd name="T19" fmla="*/ 0 h 249"/>
                  <a:gd name="T20" fmla="*/ 0 w 369"/>
                  <a:gd name="T21" fmla="*/ 0 h 249"/>
                  <a:gd name="T22" fmla="*/ 0 w 369"/>
                  <a:gd name="T23" fmla="*/ 0 h 249"/>
                  <a:gd name="T24" fmla="*/ 0 w 369"/>
                  <a:gd name="T25" fmla="*/ 0 h 249"/>
                  <a:gd name="T26" fmla="*/ 0 w 369"/>
                  <a:gd name="T27" fmla="*/ 0 h 249"/>
                  <a:gd name="T28" fmla="*/ 0 w 369"/>
                  <a:gd name="T29" fmla="*/ 0 h 249"/>
                  <a:gd name="T30" fmla="*/ 0 w 369"/>
                  <a:gd name="T31" fmla="*/ 0 h 249"/>
                  <a:gd name="T32" fmla="*/ 0 w 369"/>
                  <a:gd name="T33" fmla="*/ 0 h 249"/>
                  <a:gd name="T34" fmla="*/ 0 w 369"/>
                  <a:gd name="T35" fmla="*/ 0 h 249"/>
                  <a:gd name="T36" fmla="*/ 0 w 369"/>
                  <a:gd name="T37" fmla="*/ 0 h 249"/>
                  <a:gd name="T38" fmla="*/ 0 w 369"/>
                  <a:gd name="T39" fmla="*/ 0 h 249"/>
                  <a:gd name="T40" fmla="*/ 0 w 369"/>
                  <a:gd name="T41" fmla="*/ 0 h 249"/>
                  <a:gd name="T42" fmla="*/ 0 w 369"/>
                  <a:gd name="T43" fmla="*/ 0 h 249"/>
                  <a:gd name="T44" fmla="*/ 0 w 369"/>
                  <a:gd name="T45" fmla="*/ 0 h 249"/>
                  <a:gd name="T46" fmla="*/ 0 w 369"/>
                  <a:gd name="T47" fmla="*/ 0 h 249"/>
                  <a:gd name="T48" fmla="*/ 0 w 369"/>
                  <a:gd name="T49" fmla="*/ 0 h 249"/>
                  <a:gd name="T50" fmla="*/ 0 w 369"/>
                  <a:gd name="T51" fmla="*/ 0 h 249"/>
                  <a:gd name="T52" fmla="*/ 0 w 369"/>
                  <a:gd name="T53" fmla="*/ 0 h 249"/>
                  <a:gd name="T54" fmla="*/ 0 w 369"/>
                  <a:gd name="T55" fmla="*/ 0 h 249"/>
                  <a:gd name="T56" fmla="*/ 0 w 369"/>
                  <a:gd name="T57" fmla="*/ 0 h 249"/>
                  <a:gd name="T58" fmla="*/ 0 w 369"/>
                  <a:gd name="T59" fmla="*/ 0 h 249"/>
                  <a:gd name="T60" fmla="*/ 0 w 369"/>
                  <a:gd name="T61" fmla="*/ 0 h 249"/>
                  <a:gd name="T62" fmla="*/ 0 w 369"/>
                  <a:gd name="T63" fmla="*/ 0 h 249"/>
                  <a:gd name="T64" fmla="*/ 0 w 369"/>
                  <a:gd name="T65" fmla="*/ 0 h 249"/>
                  <a:gd name="T66" fmla="*/ 0 w 369"/>
                  <a:gd name="T67" fmla="*/ 0 h 249"/>
                  <a:gd name="T68" fmla="*/ 0 w 369"/>
                  <a:gd name="T69" fmla="*/ 0 h 249"/>
                  <a:gd name="T70" fmla="*/ 0 w 369"/>
                  <a:gd name="T71" fmla="*/ 0 h 2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69"/>
                  <a:gd name="T109" fmla="*/ 0 h 249"/>
                  <a:gd name="T110" fmla="*/ 369 w 369"/>
                  <a:gd name="T111" fmla="*/ 249 h 2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69" h="249">
                    <a:moveTo>
                      <a:pt x="0" y="245"/>
                    </a:moveTo>
                    <a:lnTo>
                      <a:pt x="0" y="241"/>
                    </a:lnTo>
                    <a:lnTo>
                      <a:pt x="0" y="233"/>
                    </a:lnTo>
                    <a:lnTo>
                      <a:pt x="0" y="226"/>
                    </a:lnTo>
                    <a:lnTo>
                      <a:pt x="2" y="218"/>
                    </a:lnTo>
                    <a:lnTo>
                      <a:pt x="3" y="209"/>
                    </a:lnTo>
                    <a:lnTo>
                      <a:pt x="5" y="199"/>
                    </a:lnTo>
                    <a:lnTo>
                      <a:pt x="5" y="186"/>
                    </a:lnTo>
                    <a:lnTo>
                      <a:pt x="9" y="173"/>
                    </a:lnTo>
                    <a:lnTo>
                      <a:pt x="11" y="157"/>
                    </a:lnTo>
                    <a:lnTo>
                      <a:pt x="15" y="144"/>
                    </a:lnTo>
                    <a:lnTo>
                      <a:pt x="19" y="125"/>
                    </a:lnTo>
                    <a:lnTo>
                      <a:pt x="24" y="108"/>
                    </a:lnTo>
                    <a:lnTo>
                      <a:pt x="28" y="89"/>
                    </a:lnTo>
                    <a:lnTo>
                      <a:pt x="34" y="70"/>
                    </a:lnTo>
                    <a:lnTo>
                      <a:pt x="34" y="68"/>
                    </a:lnTo>
                    <a:lnTo>
                      <a:pt x="40" y="64"/>
                    </a:lnTo>
                    <a:lnTo>
                      <a:pt x="47" y="60"/>
                    </a:lnTo>
                    <a:lnTo>
                      <a:pt x="59" y="59"/>
                    </a:lnTo>
                    <a:lnTo>
                      <a:pt x="70" y="51"/>
                    </a:lnTo>
                    <a:lnTo>
                      <a:pt x="89" y="45"/>
                    </a:lnTo>
                    <a:lnTo>
                      <a:pt x="106" y="38"/>
                    </a:lnTo>
                    <a:lnTo>
                      <a:pt x="129" y="32"/>
                    </a:lnTo>
                    <a:lnTo>
                      <a:pt x="150" y="24"/>
                    </a:lnTo>
                    <a:lnTo>
                      <a:pt x="177" y="19"/>
                    </a:lnTo>
                    <a:lnTo>
                      <a:pt x="201" y="11"/>
                    </a:lnTo>
                    <a:lnTo>
                      <a:pt x="232" y="7"/>
                    </a:lnTo>
                    <a:lnTo>
                      <a:pt x="262" y="3"/>
                    </a:lnTo>
                    <a:lnTo>
                      <a:pt x="294" y="0"/>
                    </a:lnTo>
                    <a:lnTo>
                      <a:pt x="327" y="0"/>
                    </a:lnTo>
                    <a:lnTo>
                      <a:pt x="363" y="0"/>
                    </a:lnTo>
                    <a:lnTo>
                      <a:pt x="367" y="5"/>
                    </a:lnTo>
                    <a:lnTo>
                      <a:pt x="369" y="19"/>
                    </a:lnTo>
                    <a:lnTo>
                      <a:pt x="367" y="32"/>
                    </a:lnTo>
                    <a:lnTo>
                      <a:pt x="367" y="38"/>
                    </a:lnTo>
                    <a:lnTo>
                      <a:pt x="361" y="38"/>
                    </a:lnTo>
                    <a:lnTo>
                      <a:pt x="353" y="38"/>
                    </a:lnTo>
                    <a:lnTo>
                      <a:pt x="340" y="38"/>
                    </a:lnTo>
                    <a:lnTo>
                      <a:pt x="325" y="39"/>
                    </a:lnTo>
                    <a:lnTo>
                      <a:pt x="304" y="39"/>
                    </a:lnTo>
                    <a:lnTo>
                      <a:pt x="281" y="43"/>
                    </a:lnTo>
                    <a:lnTo>
                      <a:pt x="256" y="45"/>
                    </a:lnTo>
                    <a:lnTo>
                      <a:pt x="234" y="49"/>
                    </a:lnTo>
                    <a:lnTo>
                      <a:pt x="207" y="53"/>
                    </a:lnTo>
                    <a:lnTo>
                      <a:pt x="180" y="57"/>
                    </a:lnTo>
                    <a:lnTo>
                      <a:pt x="154" y="60"/>
                    </a:lnTo>
                    <a:lnTo>
                      <a:pt x="131" y="68"/>
                    </a:lnTo>
                    <a:lnTo>
                      <a:pt x="110" y="72"/>
                    </a:lnTo>
                    <a:lnTo>
                      <a:pt x="91" y="81"/>
                    </a:lnTo>
                    <a:lnTo>
                      <a:pt x="76" y="91"/>
                    </a:lnTo>
                    <a:lnTo>
                      <a:pt x="66" y="100"/>
                    </a:lnTo>
                    <a:lnTo>
                      <a:pt x="64" y="104"/>
                    </a:lnTo>
                    <a:lnTo>
                      <a:pt x="61" y="112"/>
                    </a:lnTo>
                    <a:lnTo>
                      <a:pt x="59" y="116"/>
                    </a:lnTo>
                    <a:lnTo>
                      <a:pt x="57" y="123"/>
                    </a:lnTo>
                    <a:lnTo>
                      <a:pt x="55" y="131"/>
                    </a:lnTo>
                    <a:lnTo>
                      <a:pt x="53" y="138"/>
                    </a:lnTo>
                    <a:lnTo>
                      <a:pt x="51" y="146"/>
                    </a:lnTo>
                    <a:lnTo>
                      <a:pt x="49" y="157"/>
                    </a:lnTo>
                    <a:lnTo>
                      <a:pt x="45" y="165"/>
                    </a:lnTo>
                    <a:lnTo>
                      <a:pt x="45" y="178"/>
                    </a:lnTo>
                    <a:lnTo>
                      <a:pt x="43" y="190"/>
                    </a:lnTo>
                    <a:lnTo>
                      <a:pt x="43" y="203"/>
                    </a:lnTo>
                    <a:lnTo>
                      <a:pt x="43" y="216"/>
                    </a:lnTo>
                    <a:lnTo>
                      <a:pt x="43" y="230"/>
                    </a:lnTo>
                    <a:lnTo>
                      <a:pt x="40" y="237"/>
                    </a:lnTo>
                    <a:lnTo>
                      <a:pt x="36" y="243"/>
                    </a:lnTo>
                    <a:lnTo>
                      <a:pt x="28" y="247"/>
                    </a:lnTo>
                    <a:lnTo>
                      <a:pt x="21" y="249"/>
                    </a:lnTo>
                    <a:lnTo>
                      <a:pt x="5" y="247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81" name="Freeform 86">
                <a:extLst>
                  <a:ext uri="{FF2B5EF4-FFF2-40B4-BE49-F238E27FC236}">
                    <a16:creationId xmlns:a16="http://schemas.microsoft.com/office/drawing/2014/main" id="{F943E355-536D-6A44-BFA3-060E1B6EA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767"/>
                <a:ext cx="209" cy="106"/>
              </a:xfrm>
              <a:custGeom>
                <a:avLst/>
                <a:gdLst>
                  <a:gd name="T0" fmla="*/ 0 w 418"/>
                  <a:gd name="T1" fmla="*/ 0 h 213"/>
                  <a:gd name="T2" fmla="*/ 1 w 418"/>
                  <a:gd name="T3" fmla="*/ 0 h 213"/>
                  <a:gd name="T4" fmla="*/ 1 w 418"/>
                  <a:gd name="T5" fmla="*/ 0 h 213"/>
                  <a:gd name="T6" fmla="*/ 1 w 418"/>
                  <a:gd name="T7" fmla="*/ 0 h 213"/>
                  <a:gd name="T8" fmla="*/ 0 w 418"/>
                  <a:gd name="T9" fmla="*/ 0 h 213"/>
                  <a:gd name="T10" fmla="*/ 0 w 418"/>
                  <a:gd name="T11" fmla="*/ 0 h 2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8"/>
                  <a:gd name="T19" fmla="*/ 0 h 213"/>
                  <a:gd name="T20" fmla="*/ 418 w 418"/>
                  <a:gd name="T21" fmla="*/ 213 h 2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8" h="213">
                    <a:moveTo>
                      <a:pt x="0" y="51"/>
                    </a:moveTo>
                    <a:lnTo>
                      <a:pt x="317" y="213"/>
                    </a:lnTo>
                    <a:lnTo>
                      <a:pt x="418" y="213"/>
                    </a:lnTo>
                    <a:lnTo>
                      <a:pt x="1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82" name="Freeform 87">
                <a:extLst>
                  <a:ext uri="{FF2B5EF4-FFF2-40B4-BE49-F238E27FC236}">
                    <a16:creationId xmlns:a16="http://schemas.microsoft.com/office/drawing/2014/main" id="{EC0E2A48-C3A5-A444-A29B-90EF8364E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1924"/>
                <a:ext cx="697" cy="209"/>
              </a:xfrm>
              <a:custGeom>
                <a:avLst/>
                <a:gdLst>
                  <a:gd name="T0" fmla="*/ 1 w 1394"/>
                  <a:gd name="T1" fmla="*/ 1 h 418"/>
                  <a:gd name="T2" fmla="*/ 1 w 1394"/>
                  <a:gd name="T3" fmla="*/ 1 h 418"/>
                  <a:gd name="T4" fmla="*/ 1 w 1394"/>
                  <a:gd name="T5" fmla="*/ 1 h 418"/>
                  <a:gd name="T6" fmla="*/ 1 w 1394"/>
                  <a:gd name="T7" fmla="*/ 1 h 418"/>
                  <a:gd name="T8" fmla="*/ 1 w 1394"/>
                  <a:gd name="T9" fmla="*/ 1 h 418"/>
                  <a:gd name="T10" fmla="*/ 1 w 1394"/>
                  <a:gd name="T11" fmla="*/ 1 h 418"/>
                  <a:gd name="T12" fmla="*/ 1 w 1394"/>
                  <a:gd name="T13" fmla="*/ 1 h 418"/>
                  <a:gd name="T14" fmla="*/ 1 w 1394"/>
                  <a:gd name="T15" fmla="*/ 1 h 418"/>
                  <a:gd name="T16" fmla="*/ 1 w 1394"/>
                  <a:gd name="T17" fmla="*/ 1 h 418"/>
                  <a:gd name="T18" fmla="*/ 1 w 1394"/>
                  <a:gd name="T19" fmla="*/ 1 h 418"/>
                  <a:gd name="T20" fmla="*/ 1 w 1394"/>
                  <a:gd name="T21" fmla="*/ 1 h 418"/>
                  <a:gd name="T22" fmla="*/ 1 w 1394"/>
                  <a:gd name="T23" fmla="*/ 1 h 418"/>
                  <a:gd name="T24" fmla="*/ 1 w 1394"/>
                  <a:gd name="T25" fmla="*/ 1 h 418"/>
                  <a:gd name="T26" fmla="*/ 1 w 1394"/>
                  <a:gd name="T27" fmla="*/ 1 h 418"/>
                  <a:gd name="T28" fmla="*/ 1 w 1394"/>
                  <a:gd name="T29" fmla="*/ 1 h 418"/>
                  <a:gd name="T30" fmla="*/ 1 w 1394"/>
                  <a:gd name="T31" fmla="*/ 1 h 418"/>
                  <a:gd name="T32" fmla="*/ 1 w 1394"/>
                  <a:gd name="T33" fmla="*/ 1 h 418"/>
                  <a:gd name="T34" fmla="*/ 1 w 1394"/>
                  <a:gd name="T35" fmla="*/ 1 h 418"/>
                  <a:gd name="T36" fmla="*/ 1 w 1394"/>
                  <a:gd name="T37" fmla="*/ 1 h 418"/>
                  <a:gd name="T38" fmla="*/ 1 w 1394"/>
                  <a:gd name="T39" fmla="*/ 1 h 418"/>
                  <a:gd name="T40" fmla="*/ 1 w 1394"/>
                  <a:gd name="T41" fmla="*/ 1 h 418"/>
                  <a:gd name="T42" fmla="*/ 1 w 1394"/>
                  <a:gd name="T43" fmla="*/ 1 h 418"/>
                  <a:gd name="T44" fmla="*/ 1 w 1394"/>
                  <a:gd name="T45" fmla="*/ 1 h 418"/>
                  <a:gd name="T46" fmla="*/ 1 w 1394"/>
                  <a:gd name="T47" fmla="*/ 1 h 418"/>
                  <a:gd name="T48" fmla="*/ 1 w 1394"/>
                  <a:gd name="T49" fmla="*/ 1 h 418"/>
                  <a:gd name="T50" fmla="*/ 1 w 1394"/>
                  <a:gd name="T51" fmla="*/ 1 h 418"/>
                  <a:gd name="T52" fmla="*/ 1 w 1394"/>
                  <a:gd name="T53" fmla="*/ 1 h 418"/>
                  <a:gd name="T54" fmla="*/ 1 w 1394"/>
                  <a:gd name="T55" fmla="*/ 1 h 418"/>
                  <a:gd name="T56" fmla="*/ 1 w 1394"/>
                  <a:gd name="T57" fmla="*/ 1 h 418"/>
                  <a:gd name="T58" fmla="*/ 1 w 1394"/>
                  <a:gd name="T59" fmla="*/ 1 h 418"/>
                  <a:gd name="T60" fmla="*/ 1 w 1394"/>
                  <a:gd name="T61" fmla="*/ 1 h 418"/>
                  <a:gd name="T62" fmla="*/ 1 w 1394"/>
                  <a:gd name="T63" fmla="*/ 0 h 418"/>
                  <a:gd name="T64" fmla="*/ 1 w 1394"/>
                  <a:gd name="T65" fmla="*/ 0 h 418"/>
                  <a:gd name="T66" fmla="*/ 0 w 1394"/>
                  <a:gd name="T67" fmla="*/ 1 h 41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94"/>
                  <a:gd name="T103" fmla="*/ 0 h 418"/>
                  <a:gd name="T104" fmla="*/ 1394 w 1394"/>
                  <a:gd name="T105" fmla="*/ 418 h 41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94" h="418">
                    <a:moveTo>
                      <a:pt x="0" y="43"/>
                    </a:moveTo>
                    <a:lnTo>
                      <a:pt x="4" y="43"/>
                    </a:lnTo>
                    <a:lnTo>
                      <a:pt x="17" y="45"/>
                    </a:lnTo>
                    <a:lnTo>
                      <a:pt x="36" y="45"/>
                    </a:lnTo>
                    <a:lnTo>
                      <a:pt x="67" y="51"/>
                    </a:lnTo>
                    <a:lnTo>
                      <a:pt x="99" y="53"/>
                    </a:lnTo>
                    <a:lnTo>
                      <a:pt x="139" y="58"/>
                    </a:lnTo>
                    <a:lnTo>
                      <a:pt x="183" y="64"/>
                    </a:lnTo>
                    <a:lnTo>
                      <a:pt x="232" y="70"/>
                    </a:lnTo>
                    <a:lnTo>
                      <a:pt x="280" y="74"/>
                    </a:lnTo>
                    <a:lnTo>
                      <a:pt x="331" y="81"/>
                    </a:lnTo>
                    <a:lnTo>
                      <a:pt x="384" y="87"/>
                    </a:lnTo>
                    <a:lnTo>
                      <a:pt x="437" y="96"/>
                    </a:lnTo>
                    <a:lnTo>
                      <a:pt x="489" y="102"/>
                    </a:lnTo>
                    <a:lnTo>
                      <a:pt x="542" y="110"/>
                    </a:lnTo>
                    <a:lnTo>
                      <a:pt x="590" y="117"/>
                    </a:lnTo>
                    <a:lnTo>
                      <a:pt x="637" y="125"/>
                    </a:lnTo>
                    <a:lnTo>
                      <a:pt x="683" y="131"/>
                    </a:lnTo>
                    <a:lnTo>
                      <a:pt x="734" y="144"/>
                    </a:lnTo>
                    <a:lnTo>
                      <a:pt x="791" y="161"/>
                    </a:lnTo>
                    <a:lnTo>
                      <a:pt x="852" y="184"/>
                    </a:lnTo>
                    <a:lnTo>
                      <a:pt x="913" y="205"/>
                    </a:lnTo>
                    <a:lnTo>
                      <a:pt x="976" y="230"/>
                    </a:lnTo>
                    <a:lnTo>
                      <a:pt x="1038" y="256"/>
                    </a:lnTo>
                    <a:lnTo>
                      <a:pt x="1101" y="283"/>
                    </a:lnTo>
                    <a:lnTo>
                      <a:pt x="1160" y="307"/>
                    </a:lnTo>
                    <a:lnTo>
                      <a:pt x="1213" y="332"/>
                    </a:lnTo>
                    <a:lnTo>
                      <a:pt x="1263" y="355"/>
                    </a:lnTo>
                    <a:lnTo>
                      <a:pt x="1306" y="376"/>
                    </a:lnTo>
                    <a:lnTo>
                      <a:pt x="1342" y="393"/>
                    </a:lnTo>
                    <a:lnTo>
                      <a:pt x="1371" y="406"/>
                    </a:lnTo>
                    <a:lnTo>
                      <a:pt x="1386" y="414"/>
                    </a:lnTo>
                    <a:lnTo>
                      <a:pt x="1394" y="418"/>
                    </a:lnTo>
                    <a:lnTo>
                      <a:pt x="1386" y="336"/>
                    </a:lnTo>
                    <a:lnTo>
                      <a:pt x="1379" y="334"/>
                    </a:lnTo>
                    <a:lnTo>
                      <a:pt x="1363" y="326"/>
                    </a:lnTo>
                    <a:lnTo>
                      <a:pt x="1339" y="315"/>
                    </a:lnTo>
                    <a:lnTo>
                      <a:pt x="1304" y="302"/>
                    </a:lnTo>
                    <a:lnTo>
                      <a:pt x="1265" y="283"/>
                    </a:lnTo>
                    <a:lnTo>
                      <a:pt x="1219" y="264"/>
                    </a:lnTo>
                    <a:lnTo>
                      <a:pt x="1168" y="243"/>
                    </a:lnTo>
                    <a:lnTo>
                      <a:pt x="1116" y="224"/>
                    </a:lnTo>
                    <a:lnTo>
                      <a:pt x="1061" y="201"/>
                    </a:lnTo>
                    <a:lnTo>
                      <a:pt x="1004" y="178"/>
                    </a:lnTo>
                    <a:lnTo>
                      <a:pt x="949" y="157"/>
                    </a:lnTo>
                    <a:lnTo>
                      <a:pt x="898" y="138"/>
                    </a:lnTo>
                    <a:lnTo>
                      <a:pt x="844" y="119"/>
                    </a:lnTo>
                    <a:lnTo>
                      <a:pt x="801" y="106"/>
                    </a:lnTo>
                    <a:lnTo>
                      <a:pt x="759" y="95"/>
                    </a:lnTo>
                    <a:lnTo>
                      <a:pt x="726" y="87"/>
                    </a:lnTo>
                    <a:lnTo>
                      <a:pt x="692" y="79"/>
                    </a:lnTo>
                    <a:lnTo>
                      <a:pt x="654" y="72"/>
                    </a:lnTo>
                    <a:lnTo>
                      <a:pt x="610" y="64"/>
                    </a:lnTo>
                    <a:lnTo>
                      <a:pt x="563" y="58"/>
                    </a:lnTo>
                    <a:lnTo>
                      <a:pt x="514" y="49"/>
                    </a:lnTo>
                    <a:lnTo>
                      <a:pt x="462" y="43"/>
                    </a:lnTo>
                    <a:lnTo>
                      <a:pt x="411" y="36"/>
                    </a:lnTo>
                    <a:lnTo>
                      <a:pt x="361" y="30"/>
                    </a:lnTo>
                    <a:lnTo>
                      <a:pt x="312" y="22"/>
                    </a:lnTo>
                    <a:lnTo>
                      <a:pt x="266" y="17"/>
                    </a:lnTo>
                    <a:lnTo>
                      <a:pt x="223" y="11"/>
                    </a:lnTo>
                    <a:lnTo>
                      <a:pt x="187" y="7"/>
                    </a:lnTo>
                    <a:lnTo>
                      <a:pt x="156" y="3"/>
                    </a:lnTo>
                    <a:lnTo>
                      <a:pt x="135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83" name="Freeform 88">
                <a:extLst>
                  <a:ext uri="{FF2B5EF4-FFF2-40B4-BE49-F238E27FC236}">
                    <a16:creationId xmlns:a16="http://schemas.microsoft.com/office/drawing/2014/main" id="{3AC778B9-AB9F-1944-A93E-0809A343B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" y="1823"/>
                <a:ext cx="267" cy="196"/>
              </a:xfrm>
              <a:custGeom>
                <a:avLst/>
                <a:gdLst>
                  <a:gd name="T0" fmla="*/ 0 w 535"/>
                  <a:gd name="T1" fmla="*/ 0 h 394"/>
                  <a:gd name="T2" fmla="*/ 0 w 535"/>
                  <a:gd name="T3" fmla="*/ 0 h 394"/>
                  <a:gd name="T4" fmla="*/ 0 w 535"/>
                  <a:gd name="T5" fmla="*/ 0 h 394"/>
                  <a:gd name="T6" fmla="*/ 0 w 535"/>
                  <a:gd name="T7" fmla="*/ 0 h 394"/>
                  <a:gd name="T8" fmla="*/ 0 w 535"/>
                  <a:gd name="T9" fmla="*/ 0 h 394"/>
                  <a:gd name="T10" fmla="*/ 0 w 535"/>
                  <a:gd name="T11" fmla="*/ 0 h 394"/>
                  <a:gd name="T12" fmla="*/ 0 w 535"/>
                  <a:gd name="T13" fmla="*/ 0 h 394"/>
                  <a:gd name="T14" fmla="*/ 0 w 535"/>
                  <a:gd name="T15" fmla="*/ 0 h 394"/>
                  <a:gd name="T16" fmla="*/ 0 w 535"/>
                  <a:gd name="T17" fmla="*/ 0 h 394"/>
                  <a:gd name="T18" fmla="*/ 0 w 535"/>
                  <a:gd name="T19" fmla="*/ 0 h 394"/>
                  <a:gd name="T20" fmla="*/ 0 w 535"/>
                  <a:gd name="T21" fmla="*/ 0 h 394"/>
                  <a:gd name="T22" fmla="*/ 0 w 535"/>
                  <a:gd name="T23" fmla="*/ 0 h 394"/>
                  <a:gd name="T24" fmla="*/ 0 w 535"/>
                  <a:gd name="T25" fmla="*/ 0 h 394"/>
                  <a:gd name="T26" fmla="*/ 0 w 535"/>
                  <a:gd name="T27" fmla="*/ 0 h 394"/>
                  <a:gd name="T28" fmla="*/ 0 w 535"/>
                  <a:gd name="T29" fmla="*/ 0 h 394"/>
                  <a:gd name="T30" fmla="*/ 0 w 535"/>
                  <a:gd name="T31" fmla="*/ 0 h 394"/>
                  <a:gd name="T32" fmla="*/ 0 w 535"/>
                  <a:gd name="T33" fmla="*/ 0 h 394"/>
                  <a:gd name="T34" fmla="*/ 0 w 535"/>
                  <a:gd name="T35" fmla="*/ 0 h 394"/>
                  <a:gd name="T36" fmla="*/ 0 w 535"/>
                  <a:gd name="T37" fmla="*/ 0 h 394"/>
                  <a:gd name="T38" fmla="*/ 0 w 535"/>
                  <a:gd name="T39" fmla="*/ 0 h 394"/>
                  <a:gd name="T40" fmla="*/ 0 w 535"/>
                  <a:gd name="T41" fmla="*/ 0 h 394"/>
                  <a:gd name="T42" fmla="*/ 0 w 535"/>
                  <a:gd name="T43" fmla="*/ 0 h 394"/>
                  <a:gd name="T44" fmla="*/ 0 w 535"/>
                  <a:gd name="T45" fmla="*/ 0 h 394"/>
                  <a:gd name="T46" fmla="*/ 0 w 535"/>
                  <a:gd name="T47" fmla="*/ 0 h 394"/>
                  <a:gd name="T48" fmla="*/ 0 w 535"/>
                  <a:gd name="T49" fmla="*/ 0 h 394"/>
                  <a:gd name="T50" fmla="*/ 0 w 535"/>
                  <a:gd name="T51" fmla="*/ 0 h 394"/>
                  <a:gd name="T52" fmla="*/ 0 w 535"/>
                  <a:gd name="T53" fmla="*/ 0 h 394"/>
                  <a:gd name="T54" fmla="*/ 0 w 535"/>
                  <a:gd name="T55" fmla="*/ 0 h 394"/>
                  <a:gd name="T56" fmla="*/ 0 w 535"/>
                  <a:gd name="T57" fmla="*/ 0 h 394"/>
                  <a:gd name="T58" fmla="*/ 0 w 535"/>
                  <a:gd name="T59" fmla="*/ 0 h 394"/>
                  <a:gd name="T60" fmla="*/ 0 w 535"/>
                  <a:gd name="T61" fmla="*/ 0 h 394"/>
                  <a:gd name="T62" fmla="*/ 0 w 535"/>
                  <a:gd name="T63" fmla="*/ 0 h 394"/>
                  <a:gd name="T64" fmla="*/ 0 w 535"/>
                  <a:gd name="T65" fmla="*/ 0 h 394"/>
                  <a:gd name="T66" fmla="*/ 0 w 535"/>
                  <a:gd name="T67" fmla="*/ 0 h 394"/>
                  <a:gd name="T68" fmla="*/ 0 w 535"/>
                  <a:gd name="T69" fmla="*/ 0 h 394"/>
                  <a:gd name="T70" fmla="*/ 0 w 535"/>
                  <a:gd name="T71" fmla="*/ 0 h 394"/>
                  <a:gd name="T72" fmla="*/ 0 w 535"/>
                  <a:gd name="T73" fmla="*/ 0 h 394"/>
                  <a:gd name="T74" fmla="*/ 0 w 535"/>
                  <a:gd name="T75" fmla="*/ 0 h 394"/>
                  <a:gd name="T76" fmla="*/ 0 w 535"/>
                  <a:gd name="T77" fmla="*/ 0 h 394"/>
                  <a:gd name="T78" fmla="*/ 0 w 535"/>
                  <a:gd name="T79" fmla="*/ 0 h 394"/>
                  <a:gd name="T80" fmla="*/ 0 w 535"/>
                  <a:gd name="T81" fmla="*/ 0 h 394"/>
                  <a:gd name="T82" fmla="*/ 0 w 535"/>
                  <a:gd name="T83" fmla="*/ 0 h 394"/>
                  <a:gd name="T84" fmla="*/ 0 w 535"/>
                  <a:gd name="T85" fmla="*/ 0 h 3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35"/>
                  <a:gd name="T130" fmla="*/ 0 h 394"/>
                  <a:gd name="T131" fmla="*/ 535 w 535"/>
                  <a:gd name="T132" fmla="*/ 394 h 39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35" h="394">
                    <a:moveTo>
                      <a:pt x="535" y="361"/>
                    </a:moveTo>
                    <a:lnTo>
                      <a:pt x="529" y="358"/>
                    </a:lnTo>
                    <a:lnTo>
                      <a:pt x="517" y="348"/>
                    </a:lnTo>
                    <a:lnTo>
                      <a:pt x="500" y="331"/>
                    </a:lnTo>
                    <a:lnTo>
                      <a:pt x="479" y="310"/>
                    </a:lnTo>
                    <a:lnTo>
                      <a:pt x="451" y="283"/>
                    </a:lnTo>
                    <a:lnTo>
                      <a:pt x="421" y="257"/>
                    </a:lnTo>
                    <a:lnTo>
                      <a:pt x="384" y="226"/>
                    </a:lnTo>
                    <a:lnTo>
                      <a:pt x="350" y="196"/>
                    </a:lnTo>
                    <a:lnTo>
                      <a:pt x="310" y="162"/>
                    </a:lnTo>
                    <a:lnTo>
                      <a:pt x="272" y="129"/>
                    </a:lnTo>
                    <a:lnTo>
                      <a:pt x="232" y="99"/>
                    </a:lnTo>
                    <a:lnTo>
                      <a:pt x="196" y="72"/>
                    </a:lnTo>
                    <a:lnTo>
                      <a:pt x="160" y="46"/>
                    </a:lnTo>
                    <a:lnTo>
                      <a:pt x="128" y="25"/>
                    </a:lnTo>
                    <a:lnTo>
                      <a:pt x="97" y="10"/>
                    </a:lnTo>
                    <a:lnTo>
                      <a:pt x="73" y="0"/>
                    </a:lnTo>
                    <a:lnTo>
                      <a:pt x="0" y="21"/>
                    </a:lnTo>
                    <a:lnTo>
                      <a:pt x="2" y="23"/>
                    </a:lnTo>
                    <a:lnTo>
                      <a:pt x="14" y="29"/>
                    </a:lnTo>
                    <a:lnTo>
                      <a:pt x="29" y="38"/>
                    </a:lnTo>
                    <a:lnTo>
                      <a:pt x="52" y="51"/>
                    </a:lnTo>
                    <a:lnTo>
                      <a:pt x="76" y="65"/>
                    </a:lnTo>
                    <a:lnTo>
                      <a:pt x="109" y="84"/>
                    </a:lnTo>
                    <a:lnTo>
                      <a:pt x="141" y="105"/>
                    </a:lnTo>
                    <a:lnTo>
                      <a:pt x="177" y="129"/>
                    </a:lnTo>
                    <a:lnTo>
                      <a:pt x="213" y="154"/>
                    </a:lnTo>
                    <a:lnTo>
                      <a:pt x="251" y="183"/>
                    </a:lnTo>
                    <a:lnTo>
                      <a:pt x="291" y="211"/>
                    </a:lnTo>
                    <a:lnTo>
                      <a:pt x="329" y="242"/>
                    </a:lnTo>
                    <a:lnTo>
                      <a:pt x="363" y="274"/>
                    </a:lnTo>
                    <a:lnTo>
                      <a:pt x="400" y="308"/>
                    </a:lnTo>
                    <a:lnTo>
                      <a:pt x="430" y="344"/>
                    </a:lnTo>
                    <a:lnTo>
                      <a:pt x="460" y="380"/>
                    </a:lnTo>
                    <a:lnTo>
                      <a:pt x="468" y="388"/>
                    </a:lnTo>
                    <a:lnTo>
                      <a:pt x="483" y="394"/>
                    </a:lnTo>
                    <a:lnTo>
                      <a:pt x="495" y="390"/>
                    </a:lnTo>
                    <a:lnTo>
                      <a:pt x="506" y="386"/>
                    </a:lnTo>
                    <a:lnTo>
                      <a:pt x="516" y="377"/>
                    </a:lnTo>
                    <a:lnTo>
                      <a:pt x="525" y="369"/>
                    </a:lnTo>
                    <a:lnTo>
                      <a:pt x="531" y="363"/>
                    </a:lnTo>
                    <a:lnTo>
                      <a:pt x="535" y="3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84" name="Freeform 89">
                <a:extLst>
                  <a:ext uri="{FF2B5EF4-FFF2-40B4-BE49-F238E27FC236}">
                    <a16:creationId xmlns:a16="http://schemas.microsoft.com/office/drawing/2014/main" id="{C5C436BE-DB57-CE4C-9007-5D784C1E1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5" y="1502"/>
                <a:ext cx="102" cy="78"/>
              </a:xfrm>
              <a:custGeom>
                <a:avLst/>
                <a:gdLst>
                  <a:gd name="T0" fmla="*/ 0 w 206"/>
                  <a:gd name="T1" fmla="*/ 1 h 156"/>
                  <a:gd name="T2" fmla="*/ 0 w 206"/>
                  <a:gd name="T3" fmla="*/ 1 h 156"/>
                  <a:gd name="T4" fmla="*/ 0 w 206"/>
                  <a:gd name="T5" fmla="*/ 1 h 156"/>
                  <a:gd name="T6" fmla="*/ 0 w 206"/>
                  <a:gd name="T7" fmla="*/ 1 h 156"/>
                  <a:gd name="T8" fmla="*/ 0 w 206"/>
                  <a:gd name="T9" fmla="*/ 1 h 156"/>
                  <a:gd name="T10" fmla="*/ 0 w 206"/>
                  <a:gd name="T11" fmla="*/ 1 h 156"/>
                  <a:gd name="T12" fmla="*/ 0 w 206"/>
                  <a:gd name="T13" fmla="*/ 1 h 156"/>
                  <a:gd name="T14" fmla="*/ 0 w 206"/>
                  <a:gd name="T15" fmla="*/ 1 h 156"/>
                  <a:gd name="T16" fmla="*/ 0 w 206"/>
                  <a:gd name="T17" fmla="*/ 1 h 156"/>
                  <a:gd name="T18" fmla="*/ 0 w 206"/>
                  <a:gd name="T19" fmla="*/ 1 h 156"/>
                  <a:gd name="T20" fmla="*/ 0 w 206"/>
                  <a:gd name="T21" fmla="*/ 1 h 156"/>
                  <a:gd name="T22" fmla="*/ 0 w 206"/>
                  <a:gd name="T23" fmla="*/ 1 h 156"/>
                  <a:gd name="T24" fmla="*/ 0 w 206"/>
                  <a:gd name="T25" fmla="*/ 1 h 156"/>
                  <a:gd name="T26" fmla="*/ 0 w 206"/>
                  <a:gd name="T27" fmla="*/ 1 h 156"/>
                  <a:gd name="T28" fmla="*/ 0 w 206"/>
                  <a:gd name="T29" fmla="*/ 1 h 156"/>
                  <a:gd name="T30" fmla="*/ 0 w 206"/>
                  <a:gd name="T31" fmla="*/ 1 h 156"/>
                  <a:gd name="T32" fmla="*/ 0 w 206"/>
                  <a:gd name="T33" fmla="*/ 1 h 156"/>
                  <a:gd name="T34" fmla="*/ 0 w 206"/>
                  <a:gd name="T35" fmla="*/ 0 h 156"/>
                  <a:gd name="T36" fmla="*/ 0 w 206"/>
                  <a:gd name="T37" fmla="*/ 1 h 156"/>
                  <a:gd name="T38" fmla="*/ 0 w 206"/>
                  <a:gd name="T39" fmla="*/ 1 h 156"/>
                  <a:gd name="T40" fmla="*/ 0 w 206"/>
                  <a:gd name="T41" fmla="*/ 1 h 156"/>
                  <a:gd name="T42" fmla="*/ 0 w 206"/>
                  <a:gd name="T43" fmla="*/ 1 h 156"/>
                  <a:gd name="T44" fmla="*/ 0 w 206"/>
                  <a:gd name="T45" fmla="*/ 1 h 156"/>
                  <a:gd name="T46" fmla="*/ 0 w 206"/>
                  <a:gd name="T47" fmla="*/ 1 h 156"/>
                  <a:gd name="T48" fmla="*/ 0 w 206"/>
                  <a:gd name="T49" fmla="*/ 1 h 156"/>
                  <a:gd name="T50" fmla="*/ 0 w 206"/>
                  <a:gd name="T51" fmla="*/ 1 h 156"/>
                  <a:gd name="T52" fmla="*/ 0 w 206"/>
                  <a:gd name="T53" fmla="*/ 1 h 156"/>
                  <a:gd name="T54" fmla="*/ 0 w 206"/>
                  <a:gd name="T55" fmla="*/ 1 h 156"/>
                  <a:gd name="T56" fmla="*/ 0 w 206"/>
                  <a:gd name="T57" fmla="*/ 1 h 156"/>
                  <a:gd name="T58" fmla="*/ 0 w 206"/>
                  <a:gd name="T59" fmla="*/ 1 h 156"/>
                  <a:gd name="T60" fmla="*/ 0 w 206"/>
                  <a:gd name="T61" fmla="*/ 1 h 156"/>
                  <a:gd name="T62" fmla="*/ 0 w 206"/>
                  <a:gd name="T63" fmla="*/ 1 h 156"/>
                  <a:gd name="T64" fmla="*/ 0 w 206"/>
                  <a:gd name="T65" fmla="*/ 1 h 156"/>
                  <a:gd name="T66" fmla="*/ 0 w 206"/>
                  <a:gd name="T67" fmla="*/ 1 h 156"/>
                  <a:gd name="T68" fmla="*/ 0 w 206"/>
                  <a:gd name="T69" fmla="*/ 1 h 156"/>
                  <a:gd name="T70" fmla="*/ 0 w 206"/>
                  <a:gd name="T71" fmla="*/ 1 h 156"/>
                  <a:gd name="T72" fmla="*/ 0 w 206"/>
                  <a:gd name="T73" fmla="*/ 1 h 156"/>
                  <a:gd name="T74" fmla="*/ 0 w 206"/>
                  <a:gd name="T75" fmla="*/ 1 h 156"/>
                  <a:gd name="T76" fmla="*/ 0 w 206"/>
                  <a:gd name="T77" fmla="*/ 1 h 156"/>
                  <a:gd name="T78" fmla="*/ 0 w 206"/>
                  <a:gd name="T79" fmla="*/ 1 h 156"/>
                  <a:gd name="T80" fmla="*/ 0 w 206"/>
                  <a:gd name="T81" fmla="*/ 1 h 156"/>
                  <a:gd name="T82" fmla="*/ 0 w 206"/>
                  <a:gd name="T83" fmla="*/ 1 h 156"/>
                  <a:gd name="T84" fmla="*/ 0 w 206"/>
                  <a:gd name="T85" fmla="*/ 1 h 156"/>
                  <a:gd name="T86" fmla="*/ 0 w 206"/>
                  <a:gd name="T87" fmla="*/ 1 h 156"/>
                  <a:gd name="T88" fmla="*/ 0 w 206"/>
                  <a:gd name="T89" fmla="*/ 1 h 156"/>
                  <a:gd name="T90" fmla="*/ 0 w 206"/>
                  <a:gd name="T91" fmla="*/ 1 h 15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6"/>
                  <a:gd name="T139" fmla="*/ 0 h 156"/>
                  <a:gd name="T140" fmla="*/ 206 w 206"/>
                  <a:gd name="T141" fmla="*/ 156 h 15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6" h="156">
                    <a:moveTo>
                      <a:pt x="0" y="156"/>
                    </a:moveTo>
                    <a:lnTo>
                      <a:pt x="2" y="150"/>
                    </a:lnTo>
                    <a:lnTo>
                      <a:pt x="12" y="136"/>
                    </a:lnTo>
                    <a:lnTo>
                      <a:pt x="17" y="127"/>
                    </a:lnTo>
                    <a:lnTo>
                      <a:pt x="25" y="117"/>
                    </a:lnTo>
                    <a:lnTo>
                      <a:pt x="35" y="106"/>
                    </a:lnTo>
                    <a:lnTo>
                      <a:pt x="44" y="97"/>
                    </a:lnTo>
                    <a:lnTo>
                      <a:pt x="54" y="83"/>
                    </a:lnTo>
                    <a:lnTo>
                      <a:pt x="61" y="70"/>
                    </a:lnTo>
                    <a:lnTo>
                      <a:pt x="71" y="57"/>
                    </a:lnTo>
                    <a:lnTo>
                      <a:pt x="80" y="45"/>
                    </a:lnTo>
                    <a:lnTo>
                      <a:pt x="90" y="32"/>
                    </a:lnTo>
                    <a:lnTo>
                      <a:pt x="99" y="22"/>
                    </a:lnTo>
                    <a:lnTo>
                      <a:pt x="107" y="11"/>
                    </a:lnTo>
                    <a:lnTo>
                      <a:pt x="116" y="3"/>
                    </a:lnTo>
                    <a:lnTo>
                      <a:pt x="118" y="3"/>
                    </a:lnTo>
                    <a:lnTo>
                      <a:pt x="126" y="2"/>
                    </a:lnTo>
                    <a:lnTo>
                      <a:pt x="139" y="0"/>
                    </a:lnTo>
                    <a:lnTo>
                      <a:pt x="154" y="3"/>
                    </a:lnTo>
                    <a:lnTo>
                      <a:pt x="170" y="7"/>
                    </a:lnTo>
                    <a:lnTo>
                      <a:pt x="185" y="17"/>
                    </a:lnTo>
                    <a:lnTo>
                      <a:pt x="190" y="22"/>
                    </a:lnTo>
                    <a:lnTo>
                      <a:pt x="198" y="32"/>
                    </a:lnTo>
                    <a:lnTo>
                      <a:pt x="202" y="43"/>
                    </a:lnTo>
                    <a:lnTo>
                      <a:pt x="206" y="57"/>
                    </a:lnTo>
                    <a:lnTo>
                      <a:pt x="204" y="57"/>
                    </a:lnTo>
                    <a:lnTo>
                      <a:pt x="200" y="62"/>
                    </a:lnTo>
                    <a:lnTo>
                      <a:pt x="194" y="72"/>
                    </a:lnTo>
                    <a:lnTo>
                      <a:pt x="190" y="83"/>
                    </a:lnTo>
                    <a:lnTo>
                      <a:pt x="183" y="97"/>
                    </a:lnTo>
                    <a:lnTo>
                      <a:pt x="175" y="108"/>
                    </a:lnTo>
                    <a:lnTo>
                      <a:pt x="168" y="119"/>
                    </a:lnTo>
                    <a:lnTo>
                      <a:pt x="164" y="127"/>
                    </a:lnTo>
                    <a:lnTo>
                      <a:pt x="160" y="133"/>
                    </a:lnTo>
                    <a:lnTo>
                      <a:pt x="158" y="135"/>
                    </a:lnTo>
                    <a:lnTo>
                      <a:pt x="124" y="129"/>
                    </a:lnTo>
                    <a:lnTo>
                      <a:pt x="173" y="59"/>
                    </a:lnTo>
                    <a:lnTo>
                      <a:pt x="171" y="53"/>
                    </a:lnTo>
                    <a:lnTo>
                      <a:pt x="166" y="43"/>
                    </a:lnTo>
                    <a:lnTo>
                      <a:pt x="160" y="36"/>
                    </a:lnTo>
                    <a:lnTo>
                      <a:pt x="152" y="34"/>
                    </a:lnTo>
                    <a:lnTo>
                      <a:pt x="143" y="32"/>
                    </a:lnTo>
                    <a:lnTo>
                      <a:pt x="133" y="36"/>
                    </a:lnTo>
                    <a:lnTo>
                      <a:pt x="48" y="142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85" name="Freeform 90">
                <a:extLst>
                  <a:ext uri="{FF2B5EF4-FFF2-40B4-BE49-F238E27FC236}">
                    <a16:creationId xmlns:a16="http://schemas.microsoft.com/office/drawing/2014/main" id="{A0BC6951-56A2-AE47-B673-A2352EF08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1" y="1551"/>
                <a:ext cx="89" cy="38"/>
              </a:xfrm>
              <a:custGeom>
                <a:avLst/>
                <a:gdLst>
                  <a:gd name="T0" fmla="*/ 0 w 179"/>
                  <a:gd name="T1" fmla="*/ 0 h 76"/>
                  <a:gd name="T2" fmla="*/ 0 w 179"/>
                  <a:gd name="T3" fmla="*/ 0 h 76"/>
                  <a:gd name="T4" fmla="*/ 0 w 179"/>
                  <a:gd name="T5" fmla="*/ 1 h 76"/>
                  <a:gd name="T6" fmla="*/ 0 w 179"/>
                  <a:gd name="T7" fmla="*/ 1 h 76"/>
                  <a:gd name="T8" fmla="*/ 0 w 179"/>
                  <a:gd name="T9" fmla="*/ 1 h 76"/>
                  <a:gd name="T10" fmla="*/ 0 w 179"/>
                  <a:gd name="T11" fmla="*/ 1 h 76"/>
                  <a:gd name="T12" fmla="*/ 0 w 179"/>
                  <a:gd name="T13" fmla="*/ 1 h 76"/>
                  <a:gd name="T14" fmla="*/ 0 w 179"/>
                  <a:gd name="T15" fmla="*/ 1 h 76"/>
                  <a:gd name="T16" fmla="*/ 0 w 179"/>
                  <a:gd name="T17" fmla="*/ 1 h 76"/>
                  <a:gd name="T18" fmla="*/ 0 w 179"/>
                  <a:gd name="T19" fmla="*/ 1 h 76"/>
                  <a:gd name="T20" fmla="*/ 0 w 179"/>
                  <a:gd name="T21" fmla="*/ 1 h 76"/>
                  <a:gd name="T22" fmla="*/ 0 w 179"/>
                  <a:gd name="T23" fmla="*/ 1 h 76"/>
                  <a:gd name="T24" fmla="*/ 0 w 179"/>
                  <a:gd name="T25" fmla="*/ 1 h 76"/>
                  <a:gd name="T26" fmla="*/ 0 w 179"/>
                  <a:gd name="T27" fmla="*/ 1 h 76"/>
                  <a:gd name="T28" fmla="*/ 0 w 179"/>
                  <a:gd name="T29" fmla="*/ 1 h 76"/>
                  <a:gd name="T30" fmla="*/ 0 w 179"/>
                  <a:gd name="T31" fmla="*/ 1 h 76"/>
                  <a:gd name="T32" fmla="*/ 0 w 179"/>
                  <a:gd name="T33" fmla="*/ 1 h 76"/>
                  <a:gd name="T34" fmla="*/ 0 w 179"/>
                  <a:gd name="T35" fmla="*/ 1 h 76"/>
                  <a:gd name="T36" fmla="*/ 0 w 179"/>
                  <a:gd name="T37" fmla="*/ 1 h 76"/>
                  <a:gd name="T38" fmla="*/ 0 w 179"/>
                  <a:gd name="T39" fmla="*/ 1 h 76"/>
                  <a:gd name="T40" fmla="*/ 0 w 179"/>
                  <a:gd name="T41" fmla="*/ 1 h 76"/>
                  <a:gd name="T42" fmla="*/ 0 w 179"/>
                  <a:gd name="T43" fmla="*/ 1 h 76"/>
                  <a:gd name="T44" fmla="*/ 0 w 179"/>
                  <a:gd name="T45" fmla="*/ 1 h 76"/>
                  <a:gd name="T46" fmla="*/ 0 w 179"/>
                  <a:gd name="T47" fmla="*/ 1 h 76"/>
                  <a:gd name="T48" fmla="*/ 0 w 179"/>
                  <a:gd name="T49" fmla="*/ 1 h 76"/>
                  <a:gd name="T50" fmla="*/ 0 w 179"/>
                  <a:gd name="T51" fmla="*/ 1 h 76"/>
                  <a:gd name="T52" fmla="*/ 0 w 179"/>
                  <a:gd name="T53" fmla="*/ 1 h 76"/>
                  <a:gd name="T54" fmla="*/ 0 w 179"/>
                  <a:gd name="T55" fmla="*/ 1 h 76"/>
                  <a:gd name="T56" fmla="*/ 0 w 179"/>
                  <a:gd name="T57" fmla="*/ 1 h 76"/>
                  <a:gd name="T58" fmla="*/ 0 w 179"/>
                  <a:gd name="T59" fmla="*/ 1 h 76"/>
                  <a:gd name="T60" fmla="*/ 0 w 179"/>
                  <a:gd name="T61" fmla="*/ 1 h 76"/>
                  <a:gd name="T62" fmla="*/ 0 w 179"/>
                  <a:gd name="T63" fmla="*/ 1 h 76"/>
                  <a:gd name="T64" fmla="*/ 0 w 179"/>
                  <a:gd name="T65" fmla="*/ 1 h 76"/>
                  <a:gd name="T66" fmla="*/ 0 w 179"/>
                  <a:gd name="T67" fmla="*/ 1 h 76"/>
                  <a:gd name="T68" fmla="*/ 0 w 179"/>
                  <a:gd name="T69" fmla="*/ 1 h 76"/>
                  <a:gd name="T70" fmla="*/ 0 w 179"/>
                  <a:gd name="T71" fmla="*/ 0 h 76"/>
                  <a:gd name="T72" fmla="*/ 0 w 179"/>
                  <a:gd name="T73" fmla="*/ 0 h 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9"/>
                  <a:gd name="T112" fmla="*/ 0 h 76"/>
                  <a:gd name="T113" fmla="*/ 179 w 179"/>
                  <a:gd name="T114" fmla="*/ 76 h 7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9" h="76">
                    <a:moveTo>
                      <a:pt x="12" y="0"/>
                    </a:moveTo>
                    <a:lnTo>
                      <a:pt x="15" y="0"/>
                    </a:lnTo>
                    <a:lnTo>
                      <a:pt x="27" y="3"/>
                    </a:lnTo>
                    <a:lnTo>
                      <a:pt x="34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9" y="11"/>
                    </a:lnTo>
                    <a:lnTo>
                      <a:pt x="80" y="13"/>
                    </a:lnTo>
                    <a:lnTo>
                      <a:pt x="93" y="17"/>
                    </a:lnTo>
                    <a:lnTo>
                      <a:pt x="105" y="19"/>
                    </a:lnTo>
                    <a:lnTo>
                      <a:pt x="118" y="24"/>
                    </a:lnTo>
                    <a:lnTo>
                      <a:pt x="130" y="28"/>
                    </a:lnTo>
                    <a:lnTo>
                      <a:pt x="143" y="32"/>
                    </a:lnTo>
                    <a:lnTo>
                      <a:pt x="156" y="38"/>
                    </a:lnTo>
                    <a:lnTo>
                      <a:pt x="169" y="41"/>
                    </a:lnTo>
                    <a:lnTo>
                      <a:pt x="175" y="45"/>
                    </a:lnTo>
                    <a:lnTo>
                      <a:pt x="179" y="51"/>
                    </a:lnTo>
                    <a:lnTo>
                      <a:pt x="177" y="55"/>
                    </a:lnTo>
                    <a:lnTo>
                      <a:pt x="177" y="62"/>
                    </a:lnTo>
                    <a:lnTo>
                      <a:pt x="169" y="72"/>
                    </a:lnTo>
                    <a:lnTo>
                      <a:pt x="166" y="76"/>
                    </a:lnTo>
                    <a:lnTo>
                      <a:pt x="162" y="72"/>
                    </a:lnTo>
                    <a:lnTo>
                      <a:pt x="150" y="70"/>
                    </a:lnTo>
                    <a:lnTo>
                      <a:pt x="143" y="66"/>
                    </a:lnTo>
                    <a:lnTo>
                      <a:pt x="135" y="64"/>
                    </a:lnTo>
                    <a:lnTo>
                      <a:pt x="124" y="62"/>
                    </a:lnTo>
                    <a:lnTo>
                      <a:pt x="116" y="60"/>
                    </a:lnTo>
                    <a:lnTo>
                      <a:pt x="103" y="57"/>
                    </a:lnTo>
                    <a:lnTo>
                      <a:pt x="90" y="55"/>
                    </a:lnTo>
                    <a:lnTo>
                      <a:pt x="76" y="51"/>
                    </a:lnTo>
                    <a:lnTo>
                      <a:pt x="63" y="49"/>
                    </a:lnTo>
                    <a:lnTo>
                      <a:pt x="46" y="45"/>
                    </a:lnTo>
                    <a:lnTo>
                      <a:pt x="31" y="45"/>
                    </a:lnTo>
                    <a:lnTo>
                      <a:pt x="15" y="41"/>
                    </a:lnTo>
                    <a:lnTo>
                      <a:pt x="0" y="4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86" name="Freeform 91">
                <a:extLst>
                  <a:ext uri="{FF2B5EF4-FFF2-40B4-BE49-F238E27FC236}">
                    <a16:creationId xmlns:a16="http://schemas.microsoft.com/office/drawing/2014/main" id="{B4727113-93C5-3F46-ACAF-907723816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" y="1917"/>
                <a:ext cx="176" cy="207"/>
              </a:xfrm>
              <a:custGeom>
                <a:avLst/>
                <a:gdLst>
                  <a:gd name="T0" fmla="*/ 1 w 351"/>
                  <a:gd name="T1" fmla="*/ 0 h 415"/>
                  <a:gd name="T2" fmla="*/ 1 w 351"/>
                  <a:gd name="T3" fmla="*/ 0 h 415"/>
                  <a:gd name="T4" fmla="*/ 1 w 351"/>
                  <a:gd name="T5" fmla="*/ 0 h 415"/>
                  <a:gd name="T6" fmla="*/ 1 w 351"/>
                  <a:gd name="T7" fmla="*/ 0 h 415"/>
                  <a:gd name="T8" fmla="*/ 1 w 351"/>
                  <a:gd name="T9" fmla="*/ 0 h 415"/>
                  <a:gd name="T10" fmla="*/ 1 w 351"/>
                  <a:gd name="T11" fmla="*/ 0 h 415"/>
                  <a:gd name="T12" fmla="*/ 1 w 351"/>
                  <a:gd name="T13" fmla="*/ 0 h 415"/>
                  <a:gd name="T14" fmla="*/ 1 w 351"/>
                  <a:gd name="T15" fmla="*/ 0 h 415"/>
                  <a:gd name="T16" fmla="*/ 1 w 351"/>
                  <a:gd name="T17" fmla="*/ 0 h 415"/>
                  <a:gd name="T18" fmla="*/ 1 w 351"/>
                  <a:gd name="T19" fmla="*/ 0 h 415"/>
                  <a:gd name="T20" fmla="*/ 1 w 351"/>
                  <a:gd name="T21" fmla="*/ 0 h 415"/>
                  <a:gd name="T22" fmla="*/ 1 w 351"/>
                  <a:gd name="T23" fmla="*/ 0 h 415"/>
                  <a:gd name="T24" fmla="*/ 1 w 351"/>
                  <a:gd name="T25" fmla="*/ 0 h 415"/>
                  <a:gd name="T26" fmla="*/ 1 w 351"/>
                  <a:gd name="T27" fmla="*/ 0 h 415"/>
                  <a:gd name="T28" fmla="*/ 1 w 351"/>
                  <a:gd name="T29" fmla="*/ 0 h 415"/>
                  <a:gd name="T30" fmla="*/ 0 w 351"/>
                  <a:gd name="T31" fmla="*/ 0 h 415"/>
                  <a:gd name="T32" fmla="*/ 1 w 351"/>
                  <a:gd name="T33" fmla="*/ 0 h 415"/>
                  <a:gd name="T34" fmla="*/ 1 w 351"/>
                  <a:gd name="T35" fmla="*/ 0 h 415"/>
                  <a:gd name="T36" fmla="*/ 1 w 351"/>
                  <a:gd name="T37" fmla="*/ 0 h 415"/>
                  <a:gd name="T38" fmla="*/ 1 w 351"/>
                  <a:gd name="T39" fmla="*/ 0 h 415"/>
                  <a:gd name="T40" fmla="*/ 1 w 351"/>
                  <a:gd name="T41" fmla="*/ 0 h 415"/>
                  <a:gd name="T42" fmla="*/ 1 w 351"/>
                  <a:gd name="T43" fmla="*/ 0 h 415"/>
                  <a:gd name="T44" fmla="*/ 1 w 351"/>
                  <a:gd name="T45" fmla="*/ 0 h 415"/>
                  <a:gd name="T46" fmla="*/ 1 w 351"/>
                  <a:gd name="T47" fmla="*/ 0 h 415"/>
                  <a:gd name="T48" fmla="*/ 1 w 351"/>
                  <a:gd name="T49" fmla="*/ 0 h 415"/>
                  <a:gd name="T50" fmla="*/ 1 w 351"/>
                  <a:gd name="T51" fmla="*/ 0 h 415"/>
                  <a:gd name="T52" fmla="*/ 1 w 351"/>
                  <a:gd name="T53" fmla="*/ 0 h 415"/>
                  <a:gd name="T54" fmla="*/ 1 w 351"/>
                  <a:gd name="T55" fmla="*/ 0 h 415"/>
                  <a:gd name="T56" fmla="*/ 1 w 351"/>
                  <a:gd name="T57" fmla="*/ 0 h 415"/>
                  <a:gd name="T58" fmla="*/ 1 w 351"/>
                  <a:gd name="T59" fmla="*/ 0 h 415"/>
                  <a:gd name="T60" fmla="*/ 1 w 351"/>
                  <a:gd name="T61" fmla="*/ 0 h 415"/>
                  <a:gd name="T62" fmla="*/ 1 w 351"/>
                  <a:gd name="T63" fmla="*/ 0 h 415"/>
                  <a:gd name="T64" fmla="*/ 1 w 351"/>
                  <a:gd name="T65" fmla="*/ 0 h 415"/>
                  <a:gd name="T66" fmla="*/ 1 w 351"/>
                  <a:gd name="T67" fmla="*/ 0 h 41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51"/>
                  <a:gd name="T103" fmla="*/ 0 h 415"/>
                  <a:gd name="T104" fmla="*/ 351 w 351"/>
                  <a:gd name="T105" fmla="*/ 415 h 41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51" h="415">
                    <a:moveTo>
                      <a:pt x="317" y="0"/>
                    </a:moveTo>
                    <a:lnTo>
                      <a:pt x="315" y="0"/>
                    </a:lnTo>
                    <a:lnTo>
                      <a:pt x="308" y="6"/>
                    </a:lnTo>
                    <a:lnTo>
                      <a:pt x="296" y="10"/>
                    </a:lnTo>
                    <a:lnTo>
                      <a:pt x="283" y="19"/>
                    </a:lnTo>
                    <a:lnTo>
                      <a:pt x="266" y="27"/>
                    </a:lnTo>
                    <a:lnTo>
                      <a:pt x="251" y="38"/>
                    </a:lnTo>
                    <a:lnTo>
                      <a:pt x="230" y="50"/>
                    </a:lnTo>
                    <a:lnTo>
                      <a:pt x="211" y="63"/>
                    </a:lnTo>
                    <a:lnTo>
                      <a:pt x="190" y="76"/>
                    </a:lnTo>
                    <a:lnTo>
                      <a:pt x="169" y="90"/>
                    </a:lnTo>
                    <a:lnTo>
                      <a:pt x="150" y="103"/>
                    </a:lnTo>
                    <a:lnTo>
                      <a:pt x="131" y="118"/>
                    </a:lnTo>
                    <a:lnTo>
                      <a:pt x="114" y="130"/>
                    </a:lnTo>
                    <a:lnTo>
                      <a:pt x="99" y="143"/>
                    </a:lnTo>
                    <a:lnTo>
                      <a:pt x="87" y="154"/>
                    </a:lnTo>
                    <a:lnTo>
                      <a:pt x="81" y="166"/>
                    </a:lnTo>
                    <a:lnTo>
                      <a:pt x="74" y="173"/>
                    </a:lnTo>
                    <a:lnTo>
                      <a:pt x="66" y="189"/>
                    </a:lnTo>
                    <a:lnTo>
                      <a:pt x="61" y="206"/>
                    </a:lnTo>
                    <a:lnTo>
                      <a:pt x="53" y="225"/>
                    </a:lnTo>
                    <a:lnTo>
                      <a:pt x="45" y="244"/>
                    </a:lnTo>
                    <a:lnTo>
                      <a:pt x="40" y="266"/>
                    </a:lnTo>
                    <a:lnTo>
                      <a:pt x="32" y="285"/>
                    </a:lnTo>
                    <a:lnTo>
                      <a:pt x="26" y="308"/>
                    </a:lnTo>
                    <a:lnTo>
                      <a:pt x="19" y="327"/>
                    </a:lnTo>
                    <a:lnTo>
                      <a:pt x="13" y="348"/>
                    </a:lnTo>
                    <a:lnTo>
                      <a:pt x="9" y="365"/>
                    </a:lnTo>
                    <a:lnTo>
                      <a:pt x="7" y="382"/>
                    </a:lnTo>
                    <a:lnTo>
                      <a:pt x="2" y="394"/>
                    </a:lnTo>
                    <a:lnTo>
                      <a:pt x="0" y="405"/>
                    </a:lnTo>
                    <a:lnTo>
                      <a:pt x="0" y="411"/>
                    </a:lnTo>
                    <a:lnTo>
                      <a:pt x="0" y="415"/>
                    </a:lnTo>
                    <a:lnTo>
                      <a:pt x="64" y="382"/>
                    </a:lnTo>
                    <a:lnTo>
                      <a:pt x="64" y="379"/>
                    </a:lnTo>
                    <a:lnTo>
                      <a:pt x="66" y="373"/>
                    </a:lnTo>
                    <a:lnTo>
                      <a:pt x="66" y="363"/>
                    </a:lnTo>
                    <a:lnTo>
                      <a:pt x="72" y="352"/>
                    </a:lnTo>
                    <a:lnTo>
                      <a:pt x="74" y="337"/>
                    </a:lnTo>
                    <a:lnTo>
                      <a:pt x="80" y="320"/>
                    </a:lnTo>
                    <a:lnTo>
                      <a:pt x="85" y="303"/>
                    </a:lnTo>
                    <a:lnTo>
                      <a:pt x="93" y="285"/>
                    </a:lnTo>
                    <a:lnTo>
                      <a:pt x="97" y="266"/>
                    </a:lnTo>
                    <a:lnTo>
                      <a:pt x="104" y="247"/>
                    </a:lnTo>
                    <a:lnTo>
                      <a:pt x="110" y="230"/>
                    </a:lnTo>
                    <a:lnTo>
                      <a:pt x="118" y="215"/>
                    </a:lnTo>
                    <a:lnTo>
                      <a:pt x="123" y="200"/>
                    </a:lnTo>
                    <a:lnTo>
                      <a:pt x="129" y="190"/>
                    </a:lnTo>
                    <a:lnTo>
                      <a:pt x="135" y="181"/>
                    </a:lnTo>
                    <a:lnTo>
                      <a:pt x="140" y="179"/>
                    </a:lnTo>
                    <a:lnTo>
                      <a:pt x="144" y="173"/>
                    </a:lnTo>
                    <a:lnTo>
                      <a:pt x="156" y="166"/>
                    </a:lnTo>
                    <a:lnTo>
                      <a:pt x="169" y="158"/>
                    </a:lnTo>
                    <a:lnTo>
                      <a:pt x="184" y="150"/>
                    </a:lnTo>
                    <a:lnTo>
                      <a:pt x="199" y="139"/>
                    </a:lnTo>
                    <a:lnTo>
                      <a:pt x="218" y="128"/>
                    </a:lnTo>
                    <a:lnTo>
                      <a:pt x="237" y="116"/>
                    </a:lnTo>
                    <a:lnTo>
                      <a:pt x="256" y="107"/>
                    </a:lnTo>
                    <a:lnTo>
                      <a:pt x="273" y="93"/>
                    </a:lnTo>
                    <a:lnTo>
                      <a:pt x="291" y="84"/>
                    </a:lnTo>
                    <a:lnTo>
                      <a:pt x="308" y="74"/>
                    </a:lnTo>
                    <a:lnTo>
                      <a:pt x="323" y="67"/>
                    </a:lnTo>
                    <a:lnTo>
                      <a:pt x="334" y="57"/>
                    </a:lnTo>
                    <a:lnTo>
                      <a:pt x="342" y="54"/>
                    </a:lnTo>
                    <a:lnTo>
                      <a:pt x="350" y="48"/>
                    </a:lnTo>
                    <a:lnTo>
                      <a:pt x="351" y="48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87" name="Freeform 92">
                <a:extLst>
                  <a:ext uri="{FF2B5EF4-FFF2-40B4-BE49-F238E27FC236}">
                    <a16:creationId xmlns:a16="http://schemas.microsoft.com/office/drawing/2014/main" id="{61F3ADCB-256E-5046-A86A-9380BFF3B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2056"/>
                <a:ext cx="335" cy="238"/>
              </a:xfrm>
              <a:custGeom>
                <a:avLst/>
                <a:gdLst>
                  <a:gd name="T0" fmla="*/ 0 w 671"/>
                  <a:gd name="T1" fmla="*/ 1 h 475"/>
                  <a:gd name="T2" fmla="*/ 0 w 671"/>
                  <a:gd name="T3" fmla="*/ 1 h 475"/>
                  <a:gd name="T4" fmla="*/ 0 w 671"/>
                  <a:gd name="T5" fmla="*/ 1 h 475"/>
                  <a:gd name="T6" fmla="*/ 0 w 671"/>
                  <a:gd name="T7" fmla="*/ 1 h 475"/>
                  <a:gd name="T8" fmla="*/ 0 w 671"/>
                  <a:gd name="T9" fmla="*/ 1 h 475"/>
                  <a:gd name="T10" fmla="*/ 0 w 671"/>
                  <a:gd name="T11" fmla="*/ 1 h 475"/>
                  <a:gd name="T12" fmla="*/ 0 w 671"/>
                  <a:gd name="T13" fmla="*/ 1 h 475"/>
                  <a:gd name="T14" fmla="*/ 0 w 671"/>
                  <a:gd name="T15" fmla="*/ 1 h 475"/>
                  <a:gd name="T16" fmla="*/ 0 w 671"/>
                  <a:gd name="T17" fmla="*/ 1 h 475"/>
                  <a:gd name="T18" fmla="*/ 0 w 671"/>
                  <a:gd name="T19" fmla="*/ 1 h 475"/>
                  <a:gd name="T20" fmla="*/ 0 w 671"/>
                  <a:gd name="T21" fmla="*/ 1 h 475"/>
                  <a:gd name="T22" fmla="*/ 0 w 671"/>
                  <a:gd name="T23" fmla="*/ 1 h 475"/>
                  <a:gd name="T24" fmla="*/ 0 w 671"/>
                  <a:gd name="T25" fmla="*/ 1 h 475"/>
                  <a:gd name="T26" fmla="*/ 0 w 671"/>
                  <a:gd name="T27" fmla="*/ 1 h 475"/>
                  <a:gd name="T28" fmla="*/ 0 w 671"/>
                  <a:gd name="T29" fmla="*/ 1 h 475"/>
                  <a:gd name="T30" fmla="*/ 0 w 671"/>
                  <a:gd name="T31" fmla="*/ 1 h 475"/>
                  <a:gd name="T32" fmla="*/ 0 w 671"/>
                  <a:gd name="T33" fmla="*/ 0 h 475"/>
                  <a:gd name="T34" fmla="*/ 0 w 671"/>
                  <a:gd name="T35" fmla="*/ 1 h 475"/>
                  <a:gd name="T36" fmla="*/ 0 w 671"/>
                  <a:gd name="T37" fmla="*/ 1 h 475"/>
                  <a:gd name="T38" fmla="*/ 0 w 671"/>
                  <a:gd name="T39" fmla="*/ 1 h 475"/>
                  <a:gd name="T40" fmla="*/ 0 w 671"/>
                  <a:gd name="T41" fmla="*/ 1 h 475"/>
                  <a:gd name="T42" fmla="*/ 0 w 671"/>
                  <a:gd name="T43" fmla="*/ 1 h 475"/>
                  <a:gd name="T44" fmla="*/ 0 w 671"/>
                  <a:gd name="T45" fmla="*/ 1 h 475"/>
                  <a:gd name="T46" fmla="*/ 0 w 671"/>
                  <a:gd name="T47" fmla="*/ 1 h 475"/>
                  <a:gd name="T48" fmla="*/ 0 w 671"/>
                  <a:gd name="T49" fmla="*/ 1 h 475"/>
                  <a:gd name="T50" fmla="*/ 0 w 671"/>
                  <a:gd name="T51" fmla="*/ 1 h 475"/>
                  <a:gd name="T52" fmla="*/ 0 w 671"/>
                  <a:gd name="T53" fmla="*/ 1 h 475"/>
                  <a:gd name="T54" fmla="*/ 0 w 671"/>
                  <a:gd name="T55" fmla="*/ 1 h 475"/>
                  <a:gd name="T56" fmla="*/ 0 w 671"/>
                  <a:gd name="T57" fmla="*/ 1 h 475"/>
                  <a:gd name="T58" fmla="*/ 0 w 671"/>
                  <a:gd name="T59" fmla="*/ 1 h 475"/>
                  <a:gd name="T60" fmla="*/ 0 w 671"/>
                  <a:gd name="T61" fmla="*/ 1 h 475"/>
                  <a:gd name="T62" fmla="*/ 0 w 671"/>
                  <a:gd name="T63" fmla="*/ 1 h 475"/>
                  <a:gd name="T64" fmla="*/ 0 w 671"/>
                  <a:gd name="T65" fmla="*/ 1 h 475"/>
                  <a:gd name="T66" fmla="*/ 0 w 671"/>
                  <a:gd name="T67" fmla="*/ 1 h 475"/>
                  <a:gd name="T68" fmla="*/ 0 w 671"/>
                  <a:gd name="T69" fmla="*/ 1 h 475"/>
                  <a:gd name="T70" fmla="*/ 0 w 671"/>
                  <a:gd name="T71" fmla="*/ 1 h 475"/>
                  <a:gd name="T72" fmla="*/ 0 w 671"/>
                  <a:gd name="T73" fmla="*/ 1 h 475"/>
                  <a:gd name="T74" fmla="*/ 0 w 671"/>
                  <a:gd name="T75" fmla="*/ 1 h 475"/>
                  <a:gd name="T76" fmla="*/ 0 w 671"/>
                  <a:gd name="T77" fmla="*/ 1 h 475"/>
                  <a:gd name="T78" fmla="*/ 0 w 671"/>
                  <a:gd name="T79" fmla="*/ 1 h 475"/>
                  <a:gd name="T80" fmla="*/ 0 w 671"/>
                  <a:gd name="T81" fmla="*/ 1 h 475"/>
                  <a:gd name="T82" fmla="*/ 0 w 671"/>
                  <a:gd name="T83" fmla="*/ 1 h 475"/>
                  <a:gd name="T84" fmla="*/ 0 w 671"/>
                  <a:gd name="T85" fmla="*/ 1 h 475"/>
                  <a:gd name="T86" fmla="*/ 0 w 671"/>
                  <a:gd name="T87" fmla="*/ 1 h 475"/>
                  <a:gd name="T88" fmla="*/ 0 w 671"/>
                  <a:gd name="T89" fmla="*/ 1 h 475"/>
                  <a:gd name="T90" fmla="*/ 0 w 671"/>
                  <a:gd name="T91" fmla="*/ 1 h 475"/>
                  <a:gd name="T92" fmla="*/ 0 w 671"/>
                  <a:gd name="T93" fmla="*/ 1 h 475"/>
                  <a:gd name="T94" fmla="*/ 0 w 671"/>
                  <a:gd name="T95" fmla="*/ 1 h 475"/>
                  <a:gd name="T96" fmla="*/ 0 w 671"/>
                  <a:gd name="T97" fmla="*/ 1 h 4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71"/>
                  <a:gd name="T148" fmla="*/ 0 h 475"/>
                  <a:gd name="T149" fmla="*/ 671 w 671"/>
                  <a:gd name="T150" fmla="*/ 475 h 47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71" h="475">
                    <a:moveTo>
                      <a:pt x="1" y="376"/>
                    </a:moveTo>
                    <a:lnTo>
                      <a:pt x="5" y="370"/>
                    </a:lnTo>
                    <a:lnTo>
                      <a:pt x="19" y="361"/>
                    </a:lnTo>
                    <a:lnTo>
                      <a:pt x="38" y="344"/>
                    </a:lnTo>
                    <a:lnTo>
                      <a:pt x="66" y="325"/>
                    </a:lnTo>
                    <a:lnTo>
                      <a:pt x="98" y="298"/>
                    </a:lnTo>
                    <a:lnTo>
                      <a:pt x="136" y="272"/>
                    </a:lnTo>
                    <a:lnTo>
                      <a:pt x="178" y="241"/>
                    </a:lnTo>
                    <a:lnTo>
                      <a:pt x="226" y="211"/>
                    </a:lnTo>
                    <a:lnTo>
                      <a:pt x="273" y="177"/>
                    </a:lnTo>
                    <a:lnTo>
                      <a:pt x="327" y="144"/>
                    </a:lnTo>
                    <a:lnTo>
                      <a:pt x="378" y="114"/>
                    </a:lnTo>
                    <a:lnTo>
                      <a:pt x="431" y="85"/>
                    </a:lnTo>
                    <a:lnTo>
                      <a:pt x="482" y="57"/>
                    </a:lnTo>
                    <a:lnTo>
                      <a:pt x="534" y="32"/>
                    </a:lnTo>
                    <a:lnTo>
                      <a:pt x="583" y="13"/>
                    </a:lnTo>
                    <a:lnTo>
                      <a:pt x="631" y="0"/>
                    </a:lnTo>
                    <a:lnTo>
                      <a:pt x="671" y="51"/>
                    </a:lnTo>
                    <a:lnTo>
                      <a:pt x="667" y="51"/>
                    </a:lnTo>
                    <a:lnTo>
                      <a:pt x="654" y="57"/>
                    </a:lnTo>
                    <a:lnTo>
                      <a:pt x="635" y="62"/>
                    </a:lnTo>
                    <a:lnTo>
                      <a:pt x="610" y="72"/>
                    </a:lnTo>
                    <a:lnTo>
                      <a:pt x="578" y="85"/>
                    </a:lnTo>
                    <a:lnTo>
                      <a:pt x="539" y="100"/>
                    </a:lnTo>
                    <a:lnTo>
                      <a:pt x="498" y="119"/>
                    </a:lnTo>
                    <a:lnTo>
                      <a:pt x="454" y="144"/>
                    </a:lnTo>
                    <a:lnTo>
                      <a:pt x="403" y="169"/>
                    </a:lnTo>
                    <a:lnTo>
                      <a:pt x="351" y="199"/>
                    </a:lnTo>
                    <a:lnTo>
                      <a:pt x="296" y="234"/>
                    </a:lnTo>
                    <a:lnTo>
                      <a:pt x="243" y="272"/>
                    </a:lnTo>
                    <a:lnTo>
                      <a:pt x="188" y="313"/>
                    </a:lnTo>
                    <a:lnTo>
                      <a:pt x="133" y="361"/>
                    </a:lnTo>
                    <a:lnTo>
                      <a:pt x="79" y="410"/>
                    </a:lnTo>
                    <a:lnTo>
                      <a:pt x="26" y="469"/>
                    </a:lnTo>
                    <a:lnTo>
                      <a:pt x="15" y="475"/>
                    </a:lnTo>
                    <a:lnTo>
                      <a:pt x="7" y="469"/>
                    </a:lnTo>
                    <a:lnTo>
                      <a:pt x="3" y="462"/>
                    </a:lnTo>
                    <a:lnTo>
                      <a:pt x="1" y="456"/>
                    </a:lnTo>
                    <a:lnTo>
                      <a:pt x="0" y="446"/>
                    </a:lnTo>
                    <a:lnTo>
                      <a:pt x="0" y="437"/>
                    </a:lnTo>
                    <a:lnTo>
                      <a:pt x="0" y="425"/>
                    </a:lnTo>
                    <a:lnTo>
                      <a:pt x="0" y="414"/>
                    </a:lnTo>
                    <a:lnTo>
                      <a:pt x="0" y="403"/>
                    </a:lnTo>
                    <a:lnTo>
                      <a:pt x="0" y="395"/>
                    </a:lnTo>
                    <a:lnTo>
                      <a:pt x="0" y="386"/>
                    </a:lnTo>
                    <a:lnTo>
                      <a:pt x="0" y="380"/>
                    </a:lnTo>
                    <a:lnTo>
                      <a:pt x="0" y="376"/>
                    </a:lnTo>
                    <a:lnTo>
                      <a:pt x="1" y="3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88" name="Freeform 93">
                <a:extLst>
                  <a:ext uri="{FF2B5EF4-FFF2-40B4-BE49-F238E27FC236}">
                    <a16:creationId xmlns:a16="http://schemas.microsoft.com/office/drawing/2014/main" id="{02EB2ED2-73DA-CB48-AEBB-1AF8E67E8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" y="1931"/>
                <a:ext cx="246" cy="97"/>
              </a:xfrm>
              <a:custGeom>
                <a:avLst/>
                <a:gdLst>
                  <a:gd name="T0" fmla="*/ 0 w 493"/>
                  <a:gd name="T1" fmla="*/ 1 h 194"/>
                  <a:gd name="T2" fmla="*/ 0 w 493"/>
                  <a:gd name="T3" fmla="*/ 1 h 194"/>
                  <a:gd name="T4" fmla="*/ 0 w 493"/>
                  <a:gd name="T5" fmla="*/ 1 h 194"/>
                  <a:gd name="T6" fmla="*/ 0 w 493"/>
                  <a:gd name="T7" fmla="*/ 1 h 194"/>
                  <a:gd name="T8" fmla="*/ 0 w 493"/>
                  <a:gd name="T9" fmla="*/ 1 h 194"/>
                  <a:gd name="T10" fmla="*/ 0 w 493"/>
                  <a:gd name="T11" fmla="*/ 1 h 194"/>
                  <a:gd name="T12" fmla="*/ 0 w 493"/>
                  <a:gd name="T13" fmla="*/ 0 h 194"/>
                  <a:gd name="T14" fmla="*/ 0 w 493"/>
                  <a:gd name="T15" fmla="*/ 0 h 194"/>
                  <a:gd name="T16" fmla="*/ 0 w 493"/>
                  <a:gd name="T17" fmla="*/ 1 h 194"/>
                  <a:gd name="T18" fmla="*/ 0 w 493"/>
                  <a:gd name="T19" fmla="*/ 1 h 194"/>
                  <a:gd name="T20" fmla="*/ 0 w 493"/>
                  <a:gd name="T21" fmla="*/ 1 h 194"/>
                  <a:gd name="T22" fmla="*/ 0 w 493"/>
                  <a:gd name="T23" fmla="*/ 1 h 194"/>
                  <a:gd name="T24" fmla="*/ 0 w 493"/>
                  <a:gd name="T25" fmla="*/ 1 h 194"/>
                  <a:gd name="T26" fmla="*/ 0 w 493"/>
                  <a:gd name="T27" fmla="*/ 1 h 194"/>
                  <a:gd name="T28" fmla="*/ 0 w 493"/>
                  <a:gd name="T29" fmla="*/ 1 h 194"/>
                  <a:gd name="T30" fmla="*/ 0 w 493"/>
                  <a:gd name="T31" fmla="*/ 1 h 194"/>
                  <a:gd name="T32" fmla="*/ 0 w 493"/>
                  <a:gd name="T33" fmla="*/ 1 h 194"/>
                  <a:gd name="T34" fmla="*/ 0 w 493"/>
                  <a:gd name="T35" fmla="*/ 1 h 194"/>
                  <a:gd name="T36" fmla="*/ 0 w 493"/>
                  <a:gd name="T37" fmla="*/ 1 h 194"/>
                  <a:gd name="T38" fmla="*/ 0 w 493"/>
                  <a:gd name="T39" fmla="*/ 1 h 194"/>
                  <a:gd name="T40" fmla="*/ 0 w 493"/>
                  <a:gd name="T41" fmla="*/ 1 h 194"/>
                  <a:gd name="T42" fmla="*/ 0 w 493"/>
                  <a:gd name="T43" fmla="*/ 1 h 194"/>
                  <a:gd name="T44" fmla="*/ 0 w 493"/>
                  <a:gd name="T45" fmla="*/ 1 h 194"/>
                  <a:gd name="T46" fmla="*/ 0 w 493"/>
                  <a:gd name="T47" fmla="*/ 1 h 194"/>
                  <a:gd name="T48" fmla="*/ 0 w 493"/>
                  <a:gd name="T49" fmla="*/ 1 h 194"/>
                  <a:gd name="T50" fmla="*/ 0 w 493"/>
                  <a:gd name="T51" fmla="*/ 1 h 194"/>
                  <a:gd name="T52" fmla="*/ 0 w 493"/>
                  <a:gd name="T53" fmla="*/ 1 h 194"/>
                  <a:gd name="T54" fmla="*/ 0 w 493"/>
                  <a:gd name="T55" fmla="*/ 1 h 194"/>
                  <a:gd name="T56" fmla="*/ 0 w 493"/>
                  <a:gd name="T57" fmla="*/ 1 h 194"/>
                  <a:gd name="T58" fmla="*/ 0 w 493"/>
                  <a:gd name="T59" fmla="*/ 1 h 194"/>
                  <a:gd name="T60" fmla="*/ 0 w 493"/>
                  <a:gd name="T61" fmla="*/ 1 h 194"/>
                  <a:gd name="T62" fmla="*/ 0 w 493"/>
                  <a:gd name="T63" fmla="*/ 1 h 194"/>
                  <a:gd name="T64" fmla="*/ 0 w 493"/>
                  <a:gd name="T65" fmla="*/ 1 h 194"/>
                  <a:gd name="T66" fmla="*/ 0 w 493"/>
                  <a:gd name="T67" fmla="*/ 1 h 194"/>
                  <a:gd name="T68" fmla="*/ 0 w 493"/>
                  <a:gd name="T69" fmla="*/ 1 h 194"/>
                  <a:gd name="T70" fmla="*/ 0 w 493"/>
                  <a:gd name="T71" fmla="*/ 1 h 19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93"/>
                  <a:gd name="T109" fmla="*/ 0 h 194"/>
                  <a:gd name="T110" fmla="*/ 493 w 493"/>
                  <a:gd name="T111" fmla="*/ 194 h 19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93" h="194">
                    <a:moveTo>
                      <a:pt x="0" y="13"/>
                    </a:moveTo>
                    <a:lnTo>
                      <a:pt x="2" y="13"/>
                    </a:lnTo>
                    <a:lnTo>
                      <a:pt x="14" y="9"/>
                    </a:lnTo>
                    <a:lnTo>
                      <a:pt x="33" y="6"/>
                    </a:lnTo>
                    <a:lnTo>
                      <a:pt x="57" y="6"/>
                    </a:lnTo>
                    <a:lnTo>
                      <a:pt x="84" y="2"/>
                    </a:lnTo>
                    <a:lnTo>
                      <a:pt x="118" y="0"/>
                    </a:lnTo>
                    <a:lnTo>
                      <a:pt x="154" y="0"/>
                    </a:lnTo>
                    <a:lnTo>
                      <a:pt x="194" y="6"/>
                    </a:lnTo>
                    <a:lnTo>
                      <a:pt x="234" y="7"/>
                    </a:lnTo>
                    <a:lnTo>
                      <a:pt x="276" y="17"/>
                    </a:lnTo>
                    <a:lnTo>
                      <a:pt x="316" y="30"/>
                    </a:lnTo>
                    <a:lnTo>
                      <a:pt x="356" y="47"/>
                    </a:lnTo>
                    <a:lnTo>
                      <a:pt x="394" y="68"/>
                    </a:lnTo>
                    <a:lnTo>
                      <a:pt x="430" y="95"/>
                    </a:lnTo>
                    <a:lnTo>
                      <a:pt x="462" y="129"/>
                    </a:lnTo>
                    <a:lnTo>
                      <a:pt x="493" y="171"/>
                    </a:lnTo>
                    <a:lnTo>
                      <a:pt x="447" y="194"/>
                    </a:lnTo>
                    <a:lnTo>
                      <a:pt x="445" y="190"/>
                    </a:lnTo>
                    <a:lnTo>
                      <a:pt x="440" y="184"/>
                    </a:lnTo>
                    <a:lnTo>
                      <a:pt x="434" y="177"/>
                    </a:lnTo>
                    <a:lnTo>
                      <a:pt x="424" y="163"/>
                    </a:lnTo>
                    <a:lnTo>
                      <a:pt x="409" y="150"/>
                    </a:lnTo>
                    <a:lnTo>
                      <a:pt x="394" y="137"/>
                    </a:lnTo>
                    <a:lnTo>
                      <a:pt x="375" y="120"/>
                    </a:lnTo>
                    <a:lnTo>
                      <a:pt x="352" y="106"/>
                    </a:lnTo>
                    <a:lnTo>
                      <a:pt x="326" y="91"/>
                    </a:lnTo>
                    <a:lnTo>
                      <a:pt x="295" y="78"/>
                    </a:lnTo>
                    <a:lnTo>
                      <a:pt x="263" y="64"/>
                    </a:lnTo>
                    <a:lnTo>
                      <a:pt x="229" y="59"/>
                    </a:lnTo>
                    <a:lnTo>
                      <a:pt x="189" y="51"/>
                    </a:lnTo>
                    <a:lnTo>
                      <a:pt x="145" y="51"/>
                    </a:lnTo>
                    <a:lnTo>
                      <a:pt x="99" y="55"/>
                    </a:lnTo>
                    <a:lnTo>
                      <a:pt x="50" y="6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89" name="Freeform 94">
                <a:extLst>
                  <a:ext uri="{FF2B5EF4-FFF2-40B4-BE49-F238E27FC236}">
                    <a16:creationId xmlns:a16="http://schemas.microsoft.com/office/drawing/2014/main" id="{7032E8EB-87D1-B943-92D0-1CADE5E4B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1849"/>
                <a:ext cx="235" cy="339"/>
              </a:xfrm>
              <a:custGeom>
                <a:avLst/>
                <a:gdLst>
                  <a:gd name="T0" fmla="*/ 0 w 472"/>
                  <a:gd name="T1" fmla="*/ 0 h 679"/>
                  <a:gd name="T2" fmla="*/ 0 w 472"/>
                  <a:gd name="T3" fmla="*/ 0 h 679"/>
                  <a:gd name="T4" fmla="*/ 0 w 472"/>
                  <a:gd name="T5" fmla="*/ 0 h 679"/>
                  <a:gd name="T6" fmla="*/ 0 w 472"/>
                  <a:gd name="T7" fmla="*/ 0 h 679"/>
                  <a:gd name="T8" fmla="*/ 0 w 472"/>
                  <a:gd name="T9" fmla="*/ 0 h 679"/>
                  <a:gd name="T10" fmla="*/ 0 w 472"/>
                  <a:gd name="T11" fmla="*/ 0 h 679"/>
                  <a:gd name="T12" fmla="*/ 0 w 472"/>
                  <a:gd name="T13" fmla="*/ 0 h 679"/>
                  <a:gd name="T14" fmla="*/ 0 w 472"/>
                  <a:gd name="T15" fmla="*/ 0 h 679"/>
                  <a:gd name="T16" fmla="*/ 0 w 472"/>
                  <a:gd name="T17" fmla="*/ 0 h 679"/>
                  <a:gd name="T18" fmla="*/ 0 w 472"/>
                  <a:gd name="T19" fmla="*/ 0 h 679"/>
                  <a:gd name="T20" fmla="*/ 0 w 472"/>
                  <a:gd name="T21" fmla="*/ 0 h 679"/>
                  <a:gd name="T22" fmla="*/ 0 w 472"/>
                  <a:gd name="T23" fmla="*/ 0 h 679"/>
                  <a:gd name="T24" fmla="*/ 0 w 472"/>
                  <a:gd name="T25" fmla="*/ 0 h 679"/>
                  <a:gd name="T26" fmla="*/ 0 w 472"/>
                  <a:gd name="T27" fmla="*/ 0 h 679"/>
                  <a:gd name="T28" fmla="*/ 0 w 472"/>
                  <a:gd name="T29" fmla="*/ 0 h 679"/>
                  <a:gd name="T30" fmla="*/ 0 w 472"/>
                  <a:gd name="T31" fmla="*/ 0 h 679"/>
                  <a:gd name="T32" fmla="*/ 0 w 472"/>
                  <a:gd name="T33" fmla="*/ 0 h 679"/>
                  <a:gd name="T34" fmla="*/ 0 w 472"/>
                  <a:gd name="T35" fmla="*/ 0 h 679"/>
                  <a:gd name="T36" fmla="*/ 0 w 472"/>
                  <a:gd name="T37" fmla="*/ 0 h 679"/>
                  <a:gd name="T38" fmla="*/ 0 w 472"/>
                  <a:gd name="T39" fmla="*/ 0 h 679"/>
                  <a:gd name="T40" fmla="*/ 0 w 472"/>
                  <a:gd name="T41" fmla="*/ 0 h 679"/>
                  <a:gd name="T42" fmla="*/ 0 w 472"/>
                  <a:gd name="T43" fmla="*/ 0 h 679"/>
                  <a:gd name="T44" fmla="*/ 0 w 472"/>
                  <a:gd name="T45" fmla="*/ 0 h 679"/>
                  <a:gd name="T46" fmla="*/ 0 w 472"/>
                  <a:gd name="T47" fmla="*/ 0 h 679"/>
                  <a:gd name="T48" fmla="*/ 0 w 472"/>
                  <a:gd name="T49" fmla="*/ 0 h 679"/>
                  <a:gd name="T50" fmla="*/ 0 w 472"/>
                  <a:gd name="T51" fmla="*/ 0 h 679"/>
                  <a:gd name="T52" fmla="*/ 0 w 472"/>
                  <a:gd name="T53" fmla="*/ 0 h 679"/>
                  <a:gd name="T54" fmla="*/ 0 w 472"/>
                  <a:gd name="T55" fmla="*/ 0 h 679"/>
                  <a:gd name="T56" fmla="*/ 0 w 472"/>
                  <a:gd name="T57" fmla="*/ 0 h 679"/>
                  <a:gd name="T58" fmla="*/ 0 w 472"/>
                  <a:gd name="T59" fmla="*/ 0 h 679"/>
                  <a:gd name="T60" fmla="*/ 0 w 472"/>
                  <a:gd name="T61" fmla="*/ 0 h 679"/>
                  <a:gd name="T62" fmla="*/ 0 w 472"/>
                  <a:gd name="T63" fmla="*/ 0 h 679"/>
                  <a:gd name="T64" fmla="*/ 0 w 472"/>
                  <a:gd name="T65" fmla="*/ 0 h 679"/>
                  <a:gd name="T66" fmla="*/ 0 w 472"/>
                  <a:gd name="T67" fmla="*/ 0 h 679"/>
                  <a:gd name="T68" fmla="*/ 0 w 472"/>
                  <a:gd name="T69" fmla="*/ 0 h 679"/>
                  <a:gd name="T70" fmla="*/ 0 w 472"/>
                  <a:gd name="T71" fmla="*/ 0 h 679"/>
                  <a:gd name="T72" fmla="*/ 0 w 472"/>
                  <a:gd name="T73" fmla="*/ 0 h 679"/>
                  <a:gd name="T74" fmla="*/ 0 w 472"/>
                  <a:gd name="T75" fmla="*/ 0 h 679"/>
                  <a:gd name="T76" fmla="*/ 0 w 472"/>
                  <a:gd name="T77" fmla="*/ 0 h 679"/>
                  <a:gd name="T78" fmla="*/ 0 w 472"/>
                  <a:gd name="T79" fmla="*/ 0 h 679"/>
                  <a:gd name="T80" fmla="*/ 0 w 472"/>
                  <a:gd name="T81" fmla="*/ 0 h 679"/>
                  <a:gd name="T82" fmla="*/ 0 w 472"/>
                  <a:gd name="T83" fmla="*/ 0 h 679"/>
                  <a:gd name="T84" fmla="*/ 0 w 472"/>
                  <a:gd name="T85" fmla="*/ 0 h 679"/>
                  <a:gd name="T86" fmla="*/ 0 w 472"/>
                  <a:gd name="T87" fmla="*/ 0 h 679"/>
                  <a:gd name="T88" fmla="*/ 0 w 472"/>
                  <a:gd name="T89" fmla="*/ 0 h 679"/>
                  <a:gd name="T90" fmla="*/ 0 w 472"/>
                  <a:gd name="T91" fmla="*/ 0 h 679"/>
                  <a:gd name="T92" fmla="*/ 0 w 472"/>
                  <a:gd name="T93" fmla="*/ 0 h 6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2"/>
                  <a:gd name="T142" fmla="*/ 0 h 679"/>
                  <a:gd name="T143" fmla="*/ 472 w 472"/>
                  <a:gd name="T144" fmla="*/ 679 h 6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2" h="679">
                    <a:moveTo>
                      <a:pt x="0" y="12"/>
                    </a:moveTo>
                    <a:lnTo>
                      <a:pt x="2" y="16"/>
                    </a:lnTo>
                    <a:lnTo>
                      <a:pt x="10" y="31"/>
                    </a:lnTo>
                    <a:lnTo>
                      <a:pt x="25" y="56"/>
                    </a:lnTo>
                    <a:lnTo>
                      <a:pt x="44" y="90"/>
                    </a:lnTo>
                    <a:lnTo>
                      <a:pt x="65" y="128"/>
                    </a:lnTo>
                    <a:lnTo>
                      <a:pt x="92" y="171"/>
                    </a:lnTo>
                    <a:lnTo>
                      <a:pt x="118" y="219"/>
                    </a:lnTo>
                    <a:lnTo>
                      <a:pt x="149" y="272"/>
                    </a:lnTo>
                    <a:lnTo>
                      <a:pt x="179" y="324"/>
                    </a:lnTo>
                    <a:lnTo>
                      <a:pt x="209" y="375"/>
                    </a:lnTo>
                    <a:lnTo>
                      <a:pt x="242" y="428"/>
                    </a:lnTo>
                    <a:lnTo>
                      <a:pt x="272" y="476"/>
                    </a:lnTo>
                    <a:lnTo>
                      <a:pt x="301" y="519"/>
                    </a:lnTo>
                    <a:lnTo>
                      <a:pt x="325" y="559"/>
                    </a:lnTo>
                    <a:lnTo>
                      <a:pt x="348" y="592"/>
                    </a:lnTo>
                    <a:lnTo>
                      <a:pt x="369" y="618"/>
                    </a:lnTo>
                    <a:lnTo>
                      <a:pt x="381" y="631"/>
                    </a:lnTo>
                    <a:lnTo>
                      <a:pt x="394" y="645"/>
                    </a:lnTo>
                    <a:lnTo>
                      <a:pt x="405" y="656"/>
                    </a:lnTo>
                    <a:lnTo>
                      <a:pt x="417" y="666"/>
                    </a:lnTo>
                    <a:lnTo>
                      <a:pt x="424" y="669"/>
                    </a:lnTo>
                    <a:lnTo>
                      <a:pt x="434" y="673"/>
                    </a:lnTo>
                    <a:lnTo>
                      <a:pt x="441" y="675"/>
                    </a:lnTo>
                    <a:lnTo>
                      <a:pt x="449" y="679"/>
                    </a:lnTo>
                    <a:lnTo>
                      <a:pt x="458" y="677"/>
                    </a:lnTo>
                    <a:lnTo>
                      <a:pt x="466" y="673"/>
                    </a:lnTo>
                    <a:lnTo>
                      <a:pt x="470" y="669"/>
                    </a:lnTo>
                    <a:lnTo>
                      <a:pt x="472" y="669"/>
                    </a:lnTo>
                    <a:lnTo>
                      <a:pt x="468" y="664"/>
                    </a:lnTo>
                    <a:lnTo>
                      <a:pt x="458" y="650"/>
                    </a:lnTo>
                    <a:lnTo>
                      <a:pt x="441" y="628"/>
                    </a:lnTo>
                    <a:lnTo>
                      <a:pt x="422" y="599"/>
                    </a:lnTo>
                    <a:lnTo>
                      <a:pt x="398" y="563"/>
                    </a:lnTo>
                    <a:lnTo>
                      <a:pt x="369" y="523"/>
                    </a:lnTo>
                    <a:lnTo>
                      <a:pt x="339" y="477"/>
                    </a:lnTo>
                    <a:lnTo>
                      <a:pt x="306" y="430"/>
                    </a:lnTo>
                    <a:lnTo>
                      <a:pt x="268" y="377"/>
                    </a:lnTo>
                    <a:lnTo>
                      <a:pt x="234" y="322"/>
                    </a:lnTo>
                    <a:lnTo>
                      <a:pt x="196" y="266"/>
                    </a:lnTo>
                    <a:lnTo>
                      <a:pt x="162" y="211"/>
                    </a:lnTo>
                    <a:lnTo>
                      <a:pt x="126" y="154"/>
                    </a:lnTo>
                    <a:lnTo>
                      <a:pt x="93" y="101"/>
                    </a:lnTo>
                    <a:lnTo>
                      <a:pt x="63" y="48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90" name="Freeform 95">
                <a:extLst>
                  <a:ext uri="{FF2B5EF4-FFF2-40B4-BE49-F238E27FC236}">
                    <a16:creationId xmlns:a16="http://schemas.microsoft.com/office/drawing/2014/main" id="{E2CDCD31-7A38-E647-8685-1814D59DB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" y="1809"/>
                <a:ext cx="104" cy="103"/>
              </a:xfrm>
              <a:custGeom>
                <a:avLst/>
                <a:gdLst>
                  <a:gd name="T0" fmla="*/ 0 w 209"/>
                  <a:gd name="T1" fmla="*/ 1 h 205"/>
                  <a:gd name="T2" fmla="*/ 0 w 209"/>
                  <a:gd name="T3" fmla="*/ 1 h 205"/>
                  <a:gd name="T4" fmla="*/ 0 w 209"/>
                  <a:gd name="T5" fmla="*/ 1 h 205"/>
                  <a:gd name="T6" fmla="*/ 0 w 209"/>
                  <a:gd name="T7" fmla="*/ 1 h 205"/>
                  <a:gd name="T8" fmla="*/ 0 w 209"/>
                  <a:gd name="T9" fmla="*/ 1 h 205"/>
                  <a:gd name="T10" fmla="*/ 0 w 209"/>
                  <a:gd name="T11" fmla="*/ 1 h 205"/>
                  <a:gd name="T12" fmla="*/ 0 w 209"/>
                  <a:gd name="T13" fmla="*/ 0 h 205"/>
                  <a:gd name="T14" fmla="*/ 0 w 209"/>
                  <a:gd name="T15" fmla="*/ 1 h 205"/>
                  <a:gd name="T16" fmla="*/ 0 w 209"/>
                  <a:gd name="T17" fmla="*/ 1 h 205"/>
                  <a:gd name="T18" fmla="*/ 0 w 209"/>
                  <a:gd name="T19" fmla="*/ 1 h 205"/>
                  <a:gd name="T20" fmla="*/ 0 w 209"/>
                  <a:gd name="T21" fmla="*/ 1 h 205"/>
                  <a:gd name="T22" fmla="*/ 0 w 209"/>
                  <a:gd name="T23" fmla="*/ 1 h 205"/>
                  <a:gd name="T24" fmla="*/ 0 w 209"/>
                  <a:gd name="T25" fmla="*/ 1 h 205"/>
                  <a:gd name="T26" fmla="*/ 0 w 209"/>
                  <a:gd name="T27" fmla="*/ 1 h 205"/>
                  <a:gd name="T28" fmla="*/ 0 w 209"/>
                  <a:gd name="T29" fmla="*/ 1 h 205"/>
                  <a:gd name="T30" fmla="*/ 0 w 209"/>
                  <a:gd name="T31" fmla="*/ 1 h 205"/>
                  <a:gd name="T32" fmla="*/ 0 w 209"/>
                  <a:gd name="T33" fmla="*/ 1 h 205"/>
                  <a:gd name="T34" fmla="*/ 0 w 209"/>
                  <a:gd name="T35" fmla="*/ 1 h 205"/>
                  <a:gd name="T36" fmla="*/ 0 w 209"/>
                  <a:gd name="T37" fmla="*/ 1 h 205"/>
                  <a:gd name="T38" fmla="*/ 0 w 209"/>
                  <a:gd name="T39" fmla="*/ 1 h 205"/>
                  <a:gd name="T40" fmla="*/ 0 w 209"/>
                  <a:gd name="T41" fmla="*/ 1 h 205"/>
                  <a:gd name="T42" fmla="*/ 0 w 209"/>
                  <a:gd name="T43" fmla="*/ 1 h 205"/>
                  <a:gd name="T44" fmla="*/ 0 w 209"/>
                  <a:gd name="T45" fmla="*/ 1 h 205"/>
                  <a:gd name="T46" fmla="*/ 0 w 209"/>
                  <a:gd name="T47" fmla="*/ 1 h 205"/>
                  <a:gd name="T48" fmla="*/ 0 w 209"/>
                  <a:gd name="T49" fmla="*/ 1 h 205"/>
                  <a:gd name="T50" fmla="*/ 0 w 209"/>
                  <a:gd name="T51" fmla="*/ 1 h 205"/>
                  <a:gd name="T52" fmla="*/ 0 w 209"/>
                  <a:gd name="T53" fmla="*/ 1 h 205"/>
                  <a:gd name="T54" fmla="*/ 0 w 209"/>
                  <a:gd name="T55" fmla="*/ 1 h 205"/>
                  <a:gd name="T56" fmla="*/ 0 w 209"/>
                  <a:gd name="T57" fmla="*/ 1 h 205"/>
                  <a:gd name="T58" fmla="*/ 0 w 209"/>
                  <a:gd name="T59" fmla="*/ 1 h 205"/>
                  <a:gd name="T60" fmla="*/ 0 w 209"/>
                  <a:gd name="T61" fmla="*/ 1 h 205"/>
                  <a:gd name="T62" fmla="*/ 0 w 209"/>
                  <a:gd name="T63" fmla="*/ 1 h 205"/>
                  <a:gd name="T64" fmla="*/ 0 w 209"/>
                  <a:gd name="T65" fmla="*/ 1 h 205"/>
                  <a:gd name="T66" fmla="*/ 0 w 209"/>
                  <a:gd name="T67" fmla="*/ 1 h 205"/>
                  <a:gd name="T68" fmla="*/ 0 w 209"/>
                  <a:gd name="T69" fmla="*/ 1 h 205"/>
                  <a:gd name="T70" fmla="*/ 0 w 209"/>
                  <a:gd name="T71" fmla="*/ 1 h 205"/>
                  <a:gd name="T72" fmla="*/ 0 w 209"/>
                  <a:gd name="T73" fmla="*/ 1 h 205"/>
                  <a:gd name="T74" fmla="*/ 0 w 209"/>
                  <a:gd name="T75" fmla="*/ 1 h 205"/>
                  <a:gd name="T76" fmla="*/ 0 w 209"/>
                  <a:gd name="T77" fmla="*/ 1 h 205"/>
                  <a:gd name="T78" fmla="*/ 0 w 209"/>
                  <a:gd name="T79" fmla="*/ 1 h 205"/>
                  <a:gd name="T80" fmla="*/ 0 w 209"/>
                  <a:gd name="T81" fmla="*/ 1 h 205"/>
                  <a:gd name="T82" fmla="*/ 0 w 209"/>
                  <a:gd name="T83" fmla="*/ 1 h 205"/>
                  <a:gd name="T84" fmla="*/ 0 w 209"/>
                  <a:gd name="T85" fmla="*/ 1 h 205"/>
                  <a:gd name="T86" fmla="*/ 0 w 209"/>
                  <a:gd name="T87" fmla="*/ 1 h 205"/>
                  <a:gd name="T88" fmla="*/ 0 w 209"/>
                  <a:gd name="T89" fmla="*/ 1 h 205"/>
                  <a:gd name="T90" fmla="*/ 0 w 209"/>
                  <a:gd name="T91" fmla="*/ 1 h 205"/>
                  <a:gd name="T92" fmla="*/ 0 w 209"/>
                  <a:gd name="T93" fmla="*/ 1 h 205"/>
                  <a:gd name="T94" fmla="*/ 0 w 209"/>
                  <a:gd name="T95" fmla="*/ 1 h 205"/>
                  <a:gd name="T96" fmla="*/ 0 w 209"/>
                  <a:gd name="T97" fmla="*/ 1 h 2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09"/>
                  <a:gd name="T148" fmla="*/ 0 h 205"/>
                  <a:gd name="T149" fmla="*/ 209 w 209"/>
                  <a:gd name="T150" fmla="*/ 205 h 20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09" h="205">
                    <a:moveTo>
                      <a:pt x="1" y="89"/>
                    </a:moveTo>
                    <a:lnTo>
                      <a:pt x="0" y="83"/>
                    </a:lnTo>
                    <a:lnTo>
                      <a:pt x="1" y="74"/>
                    </a:lnTo>
                    <a:lnTo>
                      <a:pt x="1" y="64"/>
                    </a:lnTo>
                    <a:lnTo>
                      <a:pt x="5" y="57"/>
                    </a:lnTo>
                    <a:lnTo>
                      <a:pt x="7" y="51"/>
                    </a:lnTo>
                    <a:lnTo>
                      <a:pt x="13" y="43"/>
                    </a:lnTo>
                    <a:lnTo>
                      <a:pt x="19" y="34"/>
                    </a:lnTo>
                    <a:lnTo>
                      <a:pt x="24" y="24"/>
                    </a:lnTo>
                    <a:lnTo>
                      <a:pt x="32" y="17"/>
                    </a:lnTo>
                    <a:lnTo>
                      <a:pt x="45" y="11"/>
                    </a:lnTo>
                    <a:lnTo>
                      <a:pt x="57" y="5"/>
                    </a:lnTo>
                    <a:lnTo>
                      <a:pt x="72" y="3"/>
                    </a:lnTo>
                    <a:lnTo>
                      <a:pt x="89" y="0"/>
                    </a:lnTo>
                    <a:lnTo>
                      <a:pt x="110" y="1"/>
                    </a:lnTo>
                    <a:lnTo>
                      <a:pt x="127" y="1"/>
                    </a:lnTo>
                    <a:lnTo>
                      <a:pt x="144" y="5"/>
                    </a:lnTo>
                    <a:lnTo>
                      <a:pt x="155" y="11"/>
                    </a:lnTo>
                    <a:lnTo>
                      <a:pt x="169" y="19"/>
                    </a:lnTo>
                    <a:lnTo>
                      <a:pt x="178" y="28"/>
                    </a:lnTo>
                    <a:lnTo>
                      <a:pt x="188" y="38"/>
                    </a:lnTo>
                    <a:lnTo>
                      <a:pt x="193" y="47"/>
                    </a:lnTo>
                    <a:lnTo>
                      <a:pt x="199" y="58"/>
                    </a:lnTo>
                    <a:lnTo>
                      <a:pt x="201" y="68"/>
                    </a:lnTo>
                    <a:lnTo>
                      <a:pt x="203" y="77"/>
                    </a:lnTo>
                    <a:lnTo>
                      <a:pt x="205" y="87"/>
                    </a:lnTo>
                    <a:lnTo>
                      <a:pt x="207" y="97"/>
                    </a:lnTo>
                    <a:lnTo>
                      <a:pt x="207" y="108"/>
                    </a:lnTo>
                    <a:lnTo>
                      <a:pt x="209" y="114"/>
                    </a:lnTo>
                    <a:lnTo>
                      <a:pt x="207" y="116"/>
                    </a:lnTo>
                    <a:lnTo>
                      <a:pt x="205" y="127"/>
                    </a:lnTo>
                    <a:lnTo>
                      <a:pt x="203" y="133"/>
                    </a:lnTo>
                    <a:lnTo>
                      <a:pt x="199" y="142"/>
                    </a:lnTo>
                    <a:lnTo>
                      <a:pt x="195" y="150"/>
                    </a:lnTo>
                    <a:lnTo>
                      <a:pt x="193" y="159"/>
                    </a:lnTo>
                    <a:lnTo>
                      <a:pt x="186" y="167"/>
                    </a:lnTo>
                    <a:lnTo>
                      <a:pt x="180" y="174"/>
                    </a:lnTo>
                    <a:lnTo>
                      <a:pt x="171" y="182"/>
                    </a:lnTo>
                    <a:lnTo>
                      <a:pt x="163" y="190"/>
                    </a:lnTo>
                    <a:lnTo>
                      <a:pt x="152" y="195"/>
                    </a:lnTo>
                    <a:lnTo>
                      <a:pt x="140" y="201"/>
                    </a:lnTo>
                    <a:lnTo>
                      <a:pt x="127" y="203"/>
                    </a:lnTo>
                    <a:lnTo>
                      <a:pt x="114" y="205"/>
                    </a:lnTo>
                    <a:lnTo>
                      <a:pt x="96" y="203"/>
                    </a:lnTo>
                    <a:lnTo>
                      <a:pt x="85" y="203"/>
                    </a:lnTo>
                    <a:lnTo>
                      <a:pt x="72" y="197"/>
                    </a:lnTo>
                    <a:lnTo>
                      <a:pt x="64" y="195"/>
                    </a:lnTo>
                    <a:lnTo>
                      <a:pt x="51" y="188"/>
                    </a:lnTo>
                    <a:lnTo>
                      <a:pt x="45" y="182"/>
                    </a:lnTo>
                    <a:lnTo>
                      <a:pt x="36" y="174"/>
                    </a:lnTo>
                    <a:lnTo>
                      <a:pt x="30" y="167"/>
                    </a:lnTo>
                    <a:lnTo>
                      <a:pt x="24" y="157"/>
                    </a:lnTo>
                    <a:lnTo>
                      <a:pt x="19" y="150"/>
                    </a:lnTo>
                    <a:lnTo>
                      <a:pt x="13" y="140"/>
                    </a:lnTo>
                    <a:lnTo>
                      <a:pt x="11" y="135"/>
                    </a:lnTo>
                    <a:lnTo>
                      <a:pt x="5" y="123"/>
                    </a:lnTo>
                    <a:lnTo>
                      <a:pt x="5" y="117"/>
                    </a:lnTo>
                    <a:lnTo>
                      <a:pt x="60" y="117"/>
                    </a:lnTo>
                    <a:lnTo>
                      <a:pt x="64" y="123"/>
                    </a:lnTo>
                    <a:lnTo>
                      <a:pt x="72" y="138"/>
                    </a:lnTo>
                    <a:lnTo>
                      <a:pt x="77" y="144"/>
                    </a:lnTo>
                    <a:lnTo>
                      <a:pt x="85" y="152"/>
                    </a:lnTo>
                    <a:lnTo>
                      <a:pt x="95" y="155"/>
                    </a:lnTo>
                    <a:lnTo>
                      <a:pt x="104" y="157"/>
                    </a:lnTo>
                    <a:lnTo>
                      <a:pt x="114" y="155"/>
                    </a:lnTo>
                    <a:lnTo>
                      <a:pt x="123" y="155"/>
                    </a:lnTo>
                    <a:lnTo>
                      <a:pt x="133" y="154"/>
                    </a:lnTo>
                    <a:lnTo>
                      <a:pt x="144" y="152"/>
                    </a:lnTo>
                    <a:lnTo>
                      <a:pt x="150" y="146"/>
                    </a:lnTo>
                    <a:lnTo>
                      <a:pt x="157" y="138"/>
                    </a:lnTo>
                    <a:lnTo>
                      <a:pt x="159" y="133"/>
                    </a:lnTo>
                    <a:lnTo>
                      <a:pt x="163" y="127"/>
                    </a:lnTo>
                    <a:lnTo>
                      <a:pt x="163" y="119"/>
                    </a:lnTo>
                    <a:lnTo>
                      <a:pt x="167" y="112"/>
                    </a:lnTo>
                    <a:lnTo>
                      <a:pt x="165" y="104"/>
                    </a:lnTo>
                    <a:lnTo>
                      <a:pt x="165" y="95"/>
                    </a:lnTo>
                    <a:lnTo>
                      <a:pt x="165" y="87"/>
                    </a:lnTo>
                    <a:lnTo>
                      <a:pt x="165" y="81"/>
                    </a:lnTo>
                    <a:lnTo>
                      <a:pt x="163" y="68"/>
                    </a:lnTo>
                    <a:lnTo>
                      <a:pt x="157" y="60"/>
                    </a:lnTo>
                    <a:lnTo>
                      <a:pt x="150" y="51"/>
                    </a:lnTo>
                    <a:lnTo>
                      <a:pt x="138" y="47"/>
                    </a:lnTo>
                    <a:lnTo>
                      <a:pt x="131" y="43"/>
                    </a:lnTo>
                    <a:lnTo>
                      <a:pt x="123" y="43"/>
                    </a:lnTo>
                    <a:lnTo>
                      <a:pt x="116" y="43"/>
                    </a:lnTo>
                    <a:lnTo>
                      <a:pt x="108" y="43"/>
                    </a:lnTo>
                    <a:lnTo>
                      <a:pt x="96" y="43"/>
                    </a:lnTo>
                    <a:lnTo>
                      <a:pt x="91" y="45"/>
                    </a:lnTo>
                    <a:lnTo>
                      <a:pt x="81" y="47"/>
                    </a:lnTo>
                    <a:lnTo>
                      <a:pt x="77" y="51"/>
                    </a:lnTo>
                    <a:lnTo>
                      <a:pt x="66" y="60"/>
                    </a:lnTo>
                    <a:lnTo>
                      <a:pt x="58" y="70"/>
                    </a:lnTo>
                    <a:lnTo>
                      <a:pt x="53" y="79"/>
                    </a:lnTo>
                    <a:lnTo>
                      <a:pt x="51" y="89"/>
                    </a:lnTo>
                    <a:lnTo>
                      <a:pt x="49" y="95"/>
                    </a:lnTo>
                    <a:lnTo>
                      <a:pt x="49" y="97"/>
                    </a:lnTo>
                    <a:lnTo>
                      <a:pt x="1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91" name="Freeform 96">
                <a:extLst>
                  <a:ext uri="{FF2B5EF4-FFF2-40B4-BE49-F238E27FC236}">
                    <a16:creationId xmlns:a16="http://schemas.microsoft.com/office/drawing/2014/main" id="{21CE21E9-52AB-AE4D-8ECE-6E346858E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9" y="2093"/>
                <a:ext cx="274" cy="293"/>
              </a:xfrm>
              <a:custGeom>
                <a:avLst/>
                <a:gdLst>
                  <a:gd name="T0" fmla="*/ 1 w 548"/>
                  <a:gd name="T1" fmla="*/ 1 h 585"/>
                  <a:gd name="T2" fmla="*/ 1 w 548"/>
                  <a:gd name="T3" fmla="*/ 1 h 585"/>
                  <a:gd name="T4" fmla="*/ 1 w 548"/>
                  <a:gd name="T5" fmla="*/ 1 h 585"/>
                  <a:gd name="T6" fmla="*/ 1 w 548"/>
                  <a:gd name="T7" fmla="*/ 1 h 585"/>
                  <a:gd name="T8" fmla="*/ 1 w 548"/>
                  <a:gd name="T9" fmla="*/ 1 h 585"/>
                  <a:gd name="T10" fmla="*/ 1 w 548"/>
                  <a:gd name="T11" fmla="*/ 1 h 585"/>
                  <a:gd name="T12" fmla="*/ 1 w 548"/>
                  <a:gd name="T13" fmla="*/ 1 h 585"/>
                  <a:gd name="T14" fmla="*/ 1 w 548"/>
                  <a:gd name="T15" fmla="*/ 1 h 585"/>
                  <a:gd name="T16" fmla="*/ 1 w 548"/>
                  <a:gd name="T17" fmla="*/ 1 h 585"/>
                  <a:gd name="T18" fmla="*/ 1 w 548"/>
                  <a:gd name="T19" fmla="*/ 1 h 585"/>
                  <a:gd name="T20" fmla="*/ 1 w 548"/>
                  <a:gd name="T21" fmla="*/ 1 h 585"/>
                  <a:gd name="T22" fmla="*/ 1 w 548"/>
                  <a:gd name="T23" fmla="*/ 1 h 585"/>
                  <a:gd name="T24" fmla="*/ 1 w 548"/>
                  <a:gd name="T25" fmla="*/ 1 h 585"/>
                  <a:gd name="T26" fmla="*/ 1 w 548"/>
                  <a:gd name="T27" fmla="*/ 1 h 585"/>
                  <a:gd name="T28" fmla="*/ 1 w 548"/>
                  <a:gd name="T29" fmla="*/ 1 h 585"/>
                  <a:gd name="T30" fmla="*/ 1 w 548"/>
                  <a:gd name="T31" fmla="*/ 1 h 585"/>
                  <a:gd name="T32" fmla="*/ 1 w 548"/>
                  <a:gd name="T33" fmla="*/ 1 h 585"/>
                  <a:gd name="T34" fmla="*/ 1 w 548"/>
                  <a:gd name="T35" fmla="*/ 1 h 585"/>
                  <a:gd name="T36" fmla="*/ 1 w 548"/>
                  <a:gd name="T37" fmla="*/ 1 h 585"/>
                  <a:gd name="T38" fmla="*/ 1 w 548"/>
                  <a:gd name="T39" fmla="*/ 1 h 585"/>
                  <a:gd name="T40" fmla="*/ 1 w 548"/>
                  <a:gd name="T41" fmla="*/ 1 h 585"/>
                  <a:gd name="T42" fmla="*/ 1 w 548"/>
                  <a:gd name="T43" fmla="*/ 1 h 585"/>
                  <a:gd name="T44" fmla="*/ 1 w 548"/>
                  <a:gd name="T45" fmla="*/ 1 h 585"/>
                  <a:gd name="T46" fmla="*/ 1 w 548"/>
                  <a:gd name="T47" fmla="*/ 1 h 585"/>
                  <a:gd name="T48" fmla="*/ 1 w 548"/>
                  <a:gd name="T49" fmla="*/ 1 h 585"/>
                  <a:gd name="T50" fmla="*/ 1 w 548"/>
                  <a:gd name="T51" fmla="*/ 1 h 585"/>
                  <a:gd name="T52" fmla="*/ 1 w 548"/>
                  <a:gd name="T53" fmla="*/ 1 h 585"/>
                  <a:gd name="T54" fmla="*/ 1 w 548"/>
                  <a:gd name="T55" fmla="*/ 1 h 585"/>
                  <a:gd name="T56" fmla="*/ 1 w 548"/>
                  <a:gd name="T57" fmla="*/ 1 h 585"/>
                  <a:gd name="T58" fmla="*/ 1 w 548"/>
                  <a:gd name="T59" fmla="*/ 1 h 585"/>
                  <a:gd name="T60" fmla="*/ 1 w 548"/>
                  <a:gd name="T61" fmla="*/ 1 h 585"/>
                  <a:gd name="T62" fmla="*/ 1 w 548"/>
                  <a:gd name="T63" fmla="*/ 1 h 585"/>
                  <a:gd name="T64" fmla="*/ 1 w 548"/>
                  <a:gd name="T65" fmla="*/ 1 h 585"/>
                  <a:gd name="T66" fmla="*/ 1 w 548"/>
                  <a:gd name="T67" fmla="*/ 1 h 585"/>
                  <a:gd name="T68" fmla="*/ 1 w 548"/>
                  <a:gd name="T69" fmla="*/ 1 h 585"/>
                  <a:gd name="T70" fmla="*/ 1 w 548"/>
                  <a:gd name="T71" fmla="*/ 1 h 585"/>
                  <a:gd name="T72" fmla="*/ 1 w 548"/>
                  <a:gd name="T73" fmla="*/ 1 h 585"/>
                  <a:gd name="T74" fmla="*/ 1 w 548"/>
                  <a:gd name="T75" fmla="*/ 1 h 585"/>
                  <a:gd name="T76" fmla="*/ 1 w 548"/>
                  <a:gd name="T77" fmla="*/ 1 h 585"/>
                  <a:gd name="T78" fmla="*/ 1 w 548"/>
                  <a:gd name="T79" fmla="*/ 1 h 585"/>
                  <a:gd name="T80" fmla="*/ 1 w 548"/>
                  <a:gd name="T81" fmla="*/ 1 h 585"/>
                  <a:gd name="T82" fmla="*/ 1 w 548"/>
                  <a:gd name="T83" fmla="*/ 1 h 585"/>
                  <a:gd name="T84" fmla="*/ 1 w 548"/>
                  <a:gd name="T85" fmla="*/ 1 h 585"/>
                  <a:gd name="T86" fmla="*/ 1 w 548"/>
                  <a:gd name="T87" fmla="*/ 1 h 585"/>
                  <a:gd name="T88" fmla="*/ 1 w 548"/>
                  <a:gd name="T89" fmla="*/ 1 h 585"/>
                  <a:gd name="T90" fmla="*/ 1 w 548"/>
                  <a:gd name="T91" fmla="*/ 1 h 585"/>
                  <a:gd name="T92" fmla="*/ 1 w 548"/>
                  <a:gd name="T93" fmla="*/ 1 h 585"/>
                  <a:gd name="T94" fmla="*/ 1 w 548"/>
                  <a:gd name="T95" fmla="*/ 0 h 585"/>
                  <a:gd name="T96" fmla="*/ 1 w 548"/>
                  <a:gd name="T97" fmla="*/ 0 h 585"/>
                  <a:gd name="T98" fmla="*/ 1 w 548"/>
                  <a:gd name="T99" fmla="*/ 1 h 585"/>
                  <a:gd name="T100" fmla="*/ 1 w 548"/>
                  <a:gd name="T101" fmla="*/ 1 h 585"/>
                  <a:gd name="T102" fmla="*/ 0 w 548"/>
                  <a:gd name="T103" fmla="*/ 1 h 5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48"/>
                  <a:gd name="T157" fmla="*/ 0 h 585"/>
                  <a:gd name="T158" fmla="*/ 548 w 548"/>
                  <a:gd name="T159" fmla="*/ 585 h 58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48" h="585">
                    <a:moveTo>
                      <a:pt x="0" y="4"/>
                    </a:moveTo>
                    <a:lnTo>
                      <a:pt x="4" y="11"/>
                    </a:lnTo>
                    <a:lnTo>
                      <a:pt x="11" y="19"/>
                    </a:lnTo>
                    <a:lnTo>
                      <a:pt x="19" y="28"/>
                    </a:lnTo>
                    <a:lnTo>
                      <a:pt x="28" y="40"/>
                    </a:lnTo>
                    <a:lnTo>
                      <a:pt x="42" y="53"/>
                    </a:lnTo>
                    <a:lnTo>
                      <a:pt x="55" y="70"/>
                    </a:lnTo>
                    <a:lnTo>
                      <a:pt x="70" y="89"/>
                    </a:lnTo>
                    <a:lnTo>
                      <a:pt x="84" y="106"/>
                    </a:lnTo>
                    <a:lnTo>
                      <a:pt x="99" y="127"/>
                    </a:lnTo>
                    <a:lnTo>
                      <a:pt x="114" y="148"/>
                    </a:lnTo>
                    <a:lnTo>
                      <a:pt x="129" y="169"/>
                    </a:lnTo>
                    <a:lnTo>
                      <a:pt x="143" y="190"/>
                    </a:lnTo>
                    <a:lnTo>
                      <a:pt x="158" y="213"/>
                    </a:lnTo>
                    <a:lnTo>
                      <a:pt x="169" y="236"/>
                    </a:lnTo>
                    <a:lnTo>
                      <a:pt x="182" y="256"/>
                    </a:lnTo>
                    <a:lnTo>
                      <a:pt x="184" y="258"/>
                    </a:lnTo>
                    <a:lnTo>
                      <a:pt x="192" y="262"/>
                    </a:lnTo>
                    <a:lnTo>
                      <a:pt x="200" y="262"/>
                    </a:lnTo>
                    <a:lnTo>
                      <a:pt x="211" y="266"/>
                    </a:lnTo>
                    <a:lnTo>
                      <a:pt x="222" y="266"/>
                    </a:lnTo>
                    <a:lnTo>
                      <a:pt x="238" y="268"/>
                    </a:lnTo>
                    <a:lnTo>
                      <a:pt x="253" y="268"/>
                    </a:lnTo>
                    <a:lnTo>
                      <a:pt x="268" y="272"/>
                    </a:lnTo>
                    <a:lnTo>
                      <a:pt x="281" y="272"/>
                    </a:lnTo>
                    <a:lnTo>
                      <a:pt x="297" y="274"/>
                    </a:lnTo>
                    <a:lnTo>
                      <a:pt x="310" y="275"/>
                    </a:lnTo>
                    <a:lnTo>
                      <a:pt x="323" y="277"/>
                    </a:lnTo>
                    <a:lnTo>
                      <a:pt x="333" y="279"/>
                    </a:lnTo>
                    <a:lnTo>
                      <a:pt x="342" y="283"/>
                    </a:lnTo>
                    <a:lnTo>
                      <a:pt x="350" y="287"/>
                    </a:lnTo>
                    <a:lnTo>
                      <a:pt x="354" y="293"/>
                    </a:lnTo>
                    <a:lnTo>
                      <a:pt x="357" y="296"/>
                    </a:lnTo>
                    <a:lnTo>
                      <a:pt x="363" y="306"/>
                    </a:lnTo>
                    <a:lnTo>
                      <a:pt x="371" y="315"/>
                    </a:lnTo>
                    <a:lnTo>
                      <a:pt x="382" y="329"/>
                    </a:lnTo>
                    <a:lnTo>
                      <a:pt x="394" y="342"/>
                    </a:lnTo>
                    <a:lnTo>
                      <a:pt x="407" y="357"/>
                    </a:lnTo>
                    <a:lnTo>
                      <a:pt x="422" y="374"/>
                    </a:lnTo>
                    <a:lnTo>
                      <a:pt x="437" y="395"/>
                    </a:lnTo>
                    <a:lnTo>
                      <a:pt x="452" y="414"/>
                    </a:lnTo>
                    <a:lnTo>
                      <a:pt x="468" y="437"/>
                    </a:lnTo>
                    <a:lnTo>
                      <a:pt x="483" y="460"/>
                    </a:lnTo>
                    <a:lnTo>
                      <a:pt x="498" y="485"/>
                    </a:lnTo>
                    <a:lnTo>
                      <a:pt x="511" y="507"/>
                    </a:lnTo>
                    <a:lnTo>
                      <a:pt x="525" y="532"/>
                    </a:lnTo>
                    <a:lnTo>
                      <a:pt x="536" y="559"/>
                    </a:lnTo>
                    <a:lnTo>
                      <a:pt x="548" y="585"/>
                    </a:lnTo>
                    <a:lnTo>
                      <a:pt x="548" y="447"/>
                    </a:lnTo>
                    <a:lnTo>
                      <a:pt x="544" y="443"/>
                    </a:lnTo>
                    <a:lnTo>
                      <a:pt x="540" y="437"/>
                    </a:lnTo>
                    <a:lnTo>
                      <a:pt x="532" y="428"/>
                    </a:lnTo>
                    <a:lnTo>
                      <a:pt x="525" y="414"/>
                    </a:lnTo>
                    <a:lnTo>
                      <a:pt x="513" y="401"/>
                    </a:lnTo>
                    <a:lnTo>
                      <a:pt x="502" y="384"/>
                    </a:lnTo>
                    <a:lnTo>
                      <a:pt x="487" y="367"/>
                    </a:lnTo>
                    <a:lnTo>
                      <a:pt x="473" y="350"/>
                    </a:lnTo>
                    <a:lnTo>
                      <a:pt x="458" y="331"/>
                    </a:lnTo>
                    <a:lnTo>
                      <a:pt x="445" y="313"/>
                    </a:lnTo>
                    <a:lnTo>
                      <a:pt x="428" y="294"/>
                    </a:lnTo>
                    <a:lnTo>
                      <a:pt x="414" y="281"/>
                    </a:lnTo>
                    <a:lnTo>
                      <a:pt x="401" y="266"/>
                    </a:lnTo>
                    <a:lnTo>
                      <a:pt x="390" y="256"/>
                    </a:lnTo>
                    <a:lnTo>
                      <a:pt x="378" y="249"/>
                    </a:lnTo>
                    <a:lnTo>
                      <a:pt x="373" y="245"/>
                    </a:lnTo>
                    <a:lnTo>
                      <a:pt x="361" y="241"/>
                    </a:lnTo>
                    <a:lnTo>
                      <a:pt x="354" y="239"/>
                    </a:lnTo>
                    <a:lnTo>
                      <a:pt x="344" y="236"/>
                    </a:lnTo>
                    <a:lnTo>
                      <a:pt x="335" y="234"/>
                    </a:lnTo>
                    <a:lnTo>
                      <a:pt x="325" y="230"/>
                    </a:lnTo>
                    <a:lnTo>
                      <a:pt x="314" y="230"/>
                    </a:lnTo>
                    <a:lnTo>
                      <a:pt x="304" y="226"/>
                    </a:lnTo>
                    <a:lnTo>
                      <a:pt x="295" y="224"/>
                    </a:lnTo>
                    <a:lnTo>
                      <a:pt x="285" y="222"/>
                    </a:lnTo>
                    <a:lnTo>
                      <a:pt x="274" y="220"/>
                    </a:lnTo>
                    <a:lnTo>
                      <a:pt x="266" y="217"/>
                    </a:lnTo>
                    <a:lnTo>
                      <a:pt x="259" y="217"/>
                    </a:lnTo>
                    <a:lnTo>
                      <a:pt x="243" y="215"/>
                    </a:lnTo>
                    <a:lnTo>
                      <a:pt x="234" y="215"/>
                    </a:lnTo>
                    <a:lnTo>
                      <a:pt x="228" y="205"/>
                    </a:lnTo>
                    <a:lnTo>
                      <a:pt x="221" y="196"/>
                    </a:lnTo>
                    <a:lnTo>
                      <a:pt x="213" y="184"/>
                    </a:lnTo>
                    <a:lnTo>
                      <a:pt x="203" y="169"/>
                    </a:lnTo>
                    <a:lnTo>
                      <a:pt x="190" y="152"/>
                    </a:lnTo>
                    <a:lnTo>
                      <a:pt x="179" y="135"/>
                    </a:lnTo>
                    <a:lnTo>
                      <a:pt x="165" y="118"/>
                    </a:lnTo>
                    <a:lnTo>
                      <a:pt x="154" y="99"/>
                    </a:lnTo>
                    <a:lnTo>
                      <a:pt x="139" y="80"/>
                    </a:lnTo>
                    <a:lnTo>
                      <a:pt x="125" y="63"/>
                    </a:lnTo>
                    <a:lnTo>
                      <a:pt x="114" y="44"/>
                    </a:lnTo>
                    <a:lnTo>
                      <a:pt x="103" y="30"/>
                    </a:lnTo>
                    <a:lnTo>
                      <a:pt x="91" y="19"/>
                    </a:lnTo>
                    <a:lnTo>
                      <a:pt x="84" y="9"/>
                    </a:lnTo>
                    <a:lnTo>
                      <a:pt x="78" y="4"/>
                    </a:lnTo>
                    <a:lnTo>
                      <a:pt x="76" y="2"/>
                    </a:lnTo>
                    <a:lnTo>
                      <a:pt x="67" y="0"/>
                    </a:lnTo>
                    <a:lnTo>
                      <a:pt x="57" y="0"/>
                    </a:lnTo>
                    <a:lnTo>
                      <a:pt x="44" y="0"/>
                    </a:lnTo>
                    <a:lnTo>
                      <a:pt x="30" y="2"/>
                    </a:lnTo>
                    <a:lnTo>
                      <a:pt x="17" y="2"/>
                    </a:lnTo>
                    <a:lnTo>
                      <a:pt x="9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92" name="Freeform 97">
                <a:extLst>
                  <a:ext uri="{FF2B5EF4-FFF2-40B4-BE49-F238E27FC236}">
                    <a16:creationId xmlns:a16="http://schemas.microsoft.com/office/drawing/2014/main" id="{3BB2D91A-2760-C84E-9ED9-FA19921FE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1823"/>
                <a:ext cx="116" cy="48"/>
              </a:xfrm>
              <a:custGeom>
                <a:avLst/>
                <a:gdLst>
                  <a:gd name="T0" fmla="*/ 1 w 232"/>
                  <a:gd name="T1" fmla="*/ 0 h 97"/>
                  <a:gd name="T2" fmla="*/ 1 w 232"/>
                  <a:gd name="T3" fmla="*/ 0 h 97"/>
                  <a:gd name="T4" fmla="*/ 1 w 232"/>
                  <a:gd name="T5" fmla="*/ 0 h 97"/>
                  <a:gd name="T6" fmla="*/ 1 w 232"/>
                  <a:gd name="T7" fmla="*/ 0 h 97"/>
                  <a:gd name="T8" fmla="*/ 1 w 232"/>
                  <a:gd name="T9" fmla="*/ 0 h 97"/>
                  <a:gd name="T10" fmla="*/ 1 w 232"/>
                  <a:gd name="T11" fmla="*/ 0 h 97"/>
                  <a:gd name="T12" fmla="*/ 1 w 232"/>
                  <a:gd name="T13" fmla="*/ 0 h 97"/>
                  <a:gd name="T14" fmla="*/ 1 w 232"/>
                  <a:gd name="T15" fmla="*/ 0 h 97"/>
                  <a:gd name="T16" fmla="*/ 1 w 232"/>
                  <a:gd name="T17" fmla="*/ 0 h 97"/>
                  <a:gd name="T18" fmla="*/ 1 w 232"/>
                  <a:gd name="T19" fmla="*/ 0 h 97"/>
                  <a:gd name="T20" fmla="*/ 1 w 232"/>
                  <a:gd name="T21" fmla="*/ 0 h 97"/>
                  <a:gd name="T22" fmla="*/ 1 w 232"/>
                  <a:gd name="T23" fmla="*/ 0 h 97"/>
                  <a:gd name="T24" fmla="*/ 1 w 232"/>
                  <a:gd name="T25" fmla="*/ 0 h 97"/>
                  <a:gd name="T26" fmla="*/ 1 w 232"/>
                  <a:gd name="T27" fmla="*/ 0 h 97"/>
                  <a:gd name="T28" fmla="*/ 1 w 232"/>
                  <a:gd name="T29" fmla="*/ 0 h 97"/>
                  <a:gd name="T30" fmla="*/ 1 w 232"/>
                  <a:gd name="T31" fmla="*/ 0 h 97"/>
                  <a:gd name="T32" fmla="*/ 1 w 232"/>
                  <a:gd name="T33" fmla="*/ 0 h 97"/>
                  <a:gd name="T34" fmla="*/ 1 w 232"/>
                  <a:gd name="T35" fmla="*/ 0 h 97"/>
                  <a:gd name="T36" fmla="*/ 1 w 232"/>
                  <a:gd name="T37" fmla="*/ 0 h 97"/>
                  <a:gd name="T38" fmla="*/ 1 w 232"/>
                  <a:gd name="T39" fmla="*/ 0 h 97"/>
                  <a:gd name="T40" fmla="*/ 1 w 232"/>
                  <a:gd name="T41" fmla="*/ 0 h 97"/>
                  <a:gd name="T42" fmla="*/ 1 w 232"/>
                  <a:gd name="T43" fmla="*/ 0 h 97"/>
                  <a:gd name="T44" fmla="*/ 1 w 232"/>
                  <a:gd name="T45" fmla="*/ 0 h 97"/>
                  <a:gd name="T46" fmla="*/ 1 w 232"/>
                  <a:gd name="T47" fmla="*/ 0 h 97"/>
                  <a:gd name="T48" fmla="*/ 1 w 232"/>
                  <a:gd name="T49" fmla="*/ 0 h 97"/>
                  <a:gd name="T50" fmla="*/ 1 w 232"/>
                  <a:gd name="T51" fmla="*/ 0 h 97"/>
                  <a:gd name="T52" fmla="*/ 1 w 232"/>
                  <a:gd name="T53" fmla="*/ 0 h 97"/>
                  <a:gd name="T54" fmla="*/ 1 w 232"/>
                  <a:gd name="T55" fmla="*/ 0 h 97"/>
                  <a:gd name="T56" fmla="*/ 1 w 232"/>
                  <a:gd name="T57" fmla="*/ 0 h 97"/>
                  <a:gd name="T58" fmla="*/ 1 w 232"/>
                  <a:gd name="T59" fmla="*/ 0 h 97"/>
                  <a:gd name="T60" fmla="*/ 1 w 232"/>
                  <a:gd name="T61" fmla="*/ 0 h 97"/>
                  <a:gd name="T62" fmla="*/ 1 w 232"/>
                  <a:gd name="T63" fmla="*/ 0 h 97"/>
                  <a:gd name="T64" fmla="*/ 1 w 232"/>
                  <a:gd name="T65" fmla="*/ 0 h 97"/>
                  <a:gd name="T66" fmla="*/ 1 w 232"/>
                  <a:gd name="T67" fmla="*/ 0 h 97"/>
                  <a:gd name="T68" fmla="*/ 1 w 232"/>
                  <a:gd name="T69" fmla="*/ 0 h 97"/>
                  <a:gd name="T70" fmla="*/ 1 w 232"/>
                  <a:gd name="T71" fmla="*/ 0 h 97"/>
                  <a:gd name="T72" fmla="*/ 1 w 232"/>
                  <a:gd name="T73" fmla="*/ 0 h 97"/>
                  <a:gd name="T74" fmla="*/ 1 w 232"/>
                  <a:gd name="T75" fmla="*/ 0 h 97"/>
                  <a:gd name="T76" fmla="*/ 1 w 232"/>
                  <a:gd name="T77" fmla="*/ 0 h 97"/>
                  <a:gd name="T78" fmla="*/ 1 w 232"/>
                  <a:gd name="T79" fmla="*/ 0 h 97"/>
                  <a:gd name="T80" fmla="*/ 0 w 232"/>
                  <a:gd name="T81" fmla="*/ 0 h 97"/>
                  <a:gd name="T82" fmla="*/ 1 w 232"/>
                  <a:gd name="T83" fmla="*/ 0 h 97"/>
                  <a:gd name="T84" fmla="*/ 1 w 232"/>
                  <a:gd name="T85" fmla="*/ 0 h 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32"/>
                  <a:gd name="T130" fmla="*/ 0 h 97"/>
                  <a:gd name="T131" fmla="*/ 232 w 232"/>
                  <a:gd name="T132" fmla="*/ 97 h 9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32" h="97">
                    <a:moveTo>
                      <a:pt x="34" y="97"/>
                    </a:moveTo>
                    <a:lnTo>
                      <a:pt x="34" y="95"/>
                    </a:lnTo>
                    <a:lnTo>
                      <a:pt x="40" y="93"/>
                    </a:lnTo>
                    <a:lnTo>
                      <a:pt x="48" y="90"/>
                    </a:lnTo>
                    <a:lnTo>
                      <a:pt x="57" y="88"/>
                    </a:lnTo>
                    <a:lnTo>
                      <a:pt x="69" y="84"/>
                    </a:lnTo>
                    <a:lnTo>
                      <a:pt x="82" y="78"/>
                    </a:lnTo>
                    <a:lnTo>
                      <a:pt x="95" y="74"/>
                    </a:lnTo>
                    <a:lnTo>
                      <a:pt x="112" y="71"/>
                    </a:lnTo>
                    <a:lnTo>
                      <a:pt x="128" y="67"/>
                    </a:lnTo>
                    <a:lnTo>
                      <a:pt x="143" y="63"/>
                    </a:lnTo>
                    <a:lnTo>
                      <a:pt x="158" y="57"/>
                    </a:lnTo>
                    <a:lnTo>
                      <a:pt x="175" y="55"/>
                    </a:lnTo>
                    <a:lnTo>
                      <a:pt x="187" y="51"/>
                    </a:lnTo>
                    <a:lnTo>
                      <a:pt x="200" y="50"/>
                    </a:lnTo>
                    <a:lnTo>
                      <a:pt x="209" y="48"/>
                    </a:lnTo>
                    <a:lnTo>
                      <a:pt x="219" y="50"/>
                    </a:lnTo>
                    <a:lnTo>
                      <a:pt x="227" y="46"/>
                    </a:lnTo>
                    <a:lnTo>
                      <a:pt x="232" y="42"/>
                    </a:lnTo>
                    <a:lnTo>
                      <a:pt x="230" y="32"/>
                    </a:lnTo>
                    <a:lnTo>
                      <a:pt x="227" y="25"/>
                    </a:lnTo>
                    <a:lnTo>
                      <a:pt x="221" y="15"/>
                    </a:lnTo>
                    <a:lnTo>
                      <a:pt x="215" y="8"/>
                    </a:lnTo>
                    <a:lnTo>
                      <a:pt x="209" y="2"/>
                    </a:lnTo>
                    <a:lnTo>
                      <a:pt x="207" y="0"/>
                    </a:lnTo>
                    <a:lnTo>
                      <a:pt x="206" y="0"/>
                    </a:lnTo>
                    <a:lnTo>
                      <a:pt x="200" y="0"/>
                    </a:lnTo>
                    <a:lnTo>
                      <a:pt x="192" y="2"/>
                    </a:lnTo>
                    <a:lnTo>
                      <a:pt x="183" y="4"/>
                    </a:lnTo>
                    <a:lnTo>
                      <a:pt x="169" y="4"/>
                    </a:lnTo>
                    <a:lnTo>
                      <a:pt x="156" y="8"/>
                    </a:lnTo>
                    <a:lnTo>
                      <a:pt x="141" y="12"/>
                    </a:lnTo>
                    <a:lnTo>
                      <a:pt x="126" y="17"/>
                    </a:lnTo>
                    <a:lnTo>
                      <a:pt x="109" y="19"/>
                    </a:lnTo>
                    <a:lnTo>
                      <a:pt x="90" y="25"/>
                    </a:lnTo>
                    <a:lnTo>
                      <a:pt x="72" y="31"/>
                    </a:lnTo>
                    <a:lnTo>
                      <a:pt x="57" y="36"/>
                    </a:lnTo>
                    <a:lnTo>
                      <a:pt x="38" y="40"/>
                    </a:lnTo>
                    <a:lnTo>
                      <a:pt x="25" y="48"/>
                    </a:lnTo>
                    <a:lnTo>
                      <a:pt x="10" y="53"/>
                    </a:lnTo>
                    <a:lnTo>
                      <a:pt x="0" y="63"/>
                    </a:lnTo>
                    <a:lnTo>
                      <a:pt x="34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93" name="Freeform 98">
                <a:extLst>
                  <a:ext uri="{FF2B5EF4-FFF2-40B4-BE49-F238E27FC236}">
                    <a16:creationId xmlns:a16="http://schemas.microsoft.com/office/drawing/2014/main" id="{1747252F-29E0-A442-B4BF-65CB03478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2149"/>
                <a:ext cx="314" cy="130"/>
              </a:xfrm>
              <a:custGeom>
                <a:avLst/>
                <a:gdLst>
                  <a:gd name="T0" fmla="*/ 1 w 627"/>
                  <a:gd name="T1" fmla="*/ 0 h 261"/>
                  <a:gd name="T2" fmla="*/ 1 w 627"/>
                  <a:gd name="T3" fmla="*/ 0 h 261"/>
                  <a:gd name="T4" fmla="*/ 1 w 627"/>
                  <a:gd name="T5" fmla="*/ 0 h 261"/>
                  <a:gd name="T6" fmla="*/ 1 w 627"/>
                  <a:gd name="T7" fmla="*/ 0 h 261"/>
                  <a:gd name="T8" fmla="*/ 1 w 627"/>
                  <a:gd name="T9" fmla="*/ 0 h 261"/>
                  <a:gd name="T10" fmla="*/ 1 w 627"/>
                  <a:gd name="T11" fmla="*/ 0 h 261"/>
                  <a:gd name="T12" fmla="*/ 1 w 627"/>
                  <a:gd name="T13" fmla="*/ 0 h 261"/>
                  <a:gd name="T14" fmla="*/ 1 w 627"/>
                  <a:gd name="T15" fmla="*/ 0 h 261"/>
                  <a:gd name="T16" fmla="*/ 1 w 627"/>
                  <a:gd name="T17" fmla="*/ 0 h 261"/>
                  <a:gd name="T18" fmla="*/ 1 w 627"/>
                  <a:gd name="T19" fmla="*/ 0 h 261"/>
                  <a:gd name="T20" fmla="*/ 1 w 627"/>
                  <a:gd name="T21" fmla="*/ 0 h 261"/>
                  <a:gd name="T22" fmla="*/ 1 w 627"/>
                  <a:gd name="T23" fmla="*/ 0 h 261"/>
                  <a:gd name="T24" fmla="*/ 1 w 627"/>
                  <a:gd name="T25" fmla="*/ 0 h 261"/>
                  <a:gd name="T26" fmla="*/ 1 w 627"/>
                  <a:gd name="T27" fmla="*/ 0 h 261"/>
                  <a:gd name="T28" fmla="*/ 1 w 627"/>
                  <a:gd name="T29" fmla="*/ 0 h 261"/>
                  <a:gd name="T30" fmla="*/ 1 w 627"/>
                  <a:gd name="T31" fmla="*/ 0 h 261"/>
                  <a:gd name="T32" fmla="*/ 1 w 627"/>
                  <a:gd name="T33" fmla="*/ 0 h 261"/>
                  <a:gd name="T34" fmla="*/ 1 w 627"/>
                  <a:gd name="T35" fmla="*/ 0 h 261"/>
                  <a:gd name="T36" fmla="*/ 1 w 627"/>
                  <a:gd name="T37" fmla="*/ 0 h 261"/>
                  <a:gd name="T38" fmla="*/ 1 w 627"/>
                  <a:gd name="T39" fmla="*/ 0 h 261"/>
                  <a:gd name="T40" fmla="*/ 1 w 627"/>
                  <a:gd name="T41" fmla="*/ 0 h 261"/>
                  <a:gd name="T42" fmla="*/ 1 w 627"/>
                  <a:gd name="T43" fmla="*/ 0 h 261"/>
                  <a:gd name="T44" fmla="*/ 1 w 627"/>
                  <a:gd name="T45" fmla="*/ 0 h 261"/>
                  <a:gd name="T46" fmla="*/ 1 w 627"/>
                  <a:gd name="T47" fmla="*/ 0 h 261"/>
                  <a:gd name="T48" fmla="*/ 1 w 627"/>
                  <a:gd name="T49" fmla="*/ 0 h 261"/>
                  <a:gd name="T50" fmla="*/ 1 w 627"/>
                  <a:gd name="T51" fmla="*/ 0 h 261"/>
                  <a:gd name="T52" fmla="*/ 1 w 627"/>
                  <a:gd name="T53" fmla="*/ 0 h 261"/>
                  <a:gd name="T54" fmla="*/ 1 w 627"/>
                  <a:gd name="T55" fmla="*/ 0 h 261"/>
                  <a:gd name="T56" fmla="*/ 1 w 627"/>
                  <a:gd name="T57" fmla="*/ 0 h 261"/>
                  <a:gd name="T58" fmla="*/ 1 w 627"/>
                  <a:gd name="T59" fmla="*/ 0 h 261"/>
                  <a:gd name="T60" fmla="*/ 1 w 627"/>
                  <a:gd name="T61" fmla="*/ 0 h 261"/>
                  <a:gd name="T62" fmla="*/ 1 w 627"/>
                  <a:gd name="T63" fmla="*/ 0 h 261"/>
                  <a:gd name="T64" fmla="*/ 1 w 627"/>
                  <a:gd name="T65" fmla="*/ 0 h 261"/>
                  <a:gd name="T66" fmla="*/ 0 w 627"/>
                  <a:gd name="T67" fmla="*/ 0 h 2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7"/>
                  <a:gd name="T103" fmla="*/ 0 h 261"/>
                  <a:gd name="T104" fmla="*/ 627 w 627"/>
                  <a:gd name="T105" fmla="*/ 261 h 2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7" h="261">
                    <a:moveTo>
                      <a:pt x="0" y="245"/>
                    </a:moveTo>
                    <a:lnTo>
                      <a:pt x="2" y="243"/>
                    </a:lnTo>
                    <a:lnTo>
                      <a:pt x="7" y="236"/>
                    </a:lnTo>
                    <a:lnTo>
                      <a:pt x="15" y="224"/>
                    </a:lnTo>
                    <a:lnTo>
                      <a:pt x="28" y="213"/>
                    </a:lnTo>
                    <a:lnTo>
                      <a:pt x="42" y="198"/>
                    </a:lnTo>
                    <a:lnTo>
                      <a:pt x="59" y="181"/>
                    </a:lnTo>
                    <a:lnTo>
                      <a:pt x="78" y="162"/>
                    </a:lnTo>
                    <a:lnTo>
                      <a:pt x="100" y="143"/>
                    </a:lnTo>
                    <a:lnTo>
                      <a:pt x="121" y="122"/>
                    </a:lnTo>
                    <a:lnTo>
                      <a:pt x="144" y="101"/>
                    </a:lnTo>
                    <a:lnTo>
                      <a:pt x="167" y="80"/>
                    </a:lnTo>
                    <a:lnTo>
                      <a:pt x="194" y="63"/>
                    </a:lnTo>
                    <a:lnTo>
                      <a:pt x="220" y="46"/>
                    </a:lnTo>
                    <a:lnTo>
                      <a:pt x="245" y="31"/>
                    </a:lnTo>
                    <a:lnTo>
                      <a:pt x="270" y="17"/>
                    </a:lnTo>
                    <a:lnTo>
                      <a:pt x="294" y="10"/>
                    </a:lnTo>
                    <a:lnTo>
                      <a:pt x="317" y="2"/>
                    </a:lnTo>
                    <a:lnTo>
                      <a:pt x="344" y="0"/>
                    </a:lnTo>
                    <a:lnTo>
                      <a:pt x="370" y="2"/>
                    </a:lnTo>
                    <a:lnTo>
                      <a:pt x="399" y="8"/>
                    </a:lnTo>
                    <a:lnTo>
                      <a:pt x="424" y="15"/>
                    </a:lnTo>
                    <a:lnTo>
                      <a:pt x="452" y="27"/>
                    </a:lnTo>
                    <a:lnTo>
                      <a:pt x="479" y="40"/>
                    </a:lnTo>
                    <a:lnTo>
                      <a:pt x="507" y="53"/>
                    </a:lnTo>
                    <a:lnTo>
                      <a:pt x="530" y="65"/>
                    </a:lnTo>
                    <a:lnTo>
                      <a:pt x="553" y="78"/>
                    </a:lnTo>
                    <a:lnTo>
                      <a:pt x="572" y="89"/>
                    </a:lnTo>
                    <a:lnTo>
                      <a:pt x="591" y="103"/>
                    </a:lnTo>
                    <a:lnTo>
                      <a:pt x="604" y="112"/>
                    </a:lnTo>
                    <a:lnTo>
                      <a:pt x="616" y="120"/>
                    </a:lnTo>
                    <a:lnTo>
                      <a:pt x="623" y="126"/>
                    </a:lnTo>
                    <a:lnTo>
                      <a:pt x="627" y="127"/>
                    </a:lnTo>
                    <a:lnTo>
                      <a:pt x="608" y="164"/>
                    </a:lnTo>
                    <a:lnTo>
                      <a:pt x="606" y="160"/>
                    </a:lnTo>
                    <a:lnTo>
                      <a:pt x="601" y="158"/>
                    </a:lnTo>
                    <a:lnTo>
                      <a:pt x="589" y="152"/>
                    </a:lnTo>
                    <a:lnTo>
                      <a:pt x="576" y="145"/>
                    </a:lnTo>
                    <a:lnTo>
                      <a:pt x="559" y="133"/>
                    </a:lnTo>
                    <a:lnTo>
                      <a:pt x="542" y="126"/>
                    </a:lnTo>
                    <a:lnTo>
                      <a:pt x="523" y="114"/>
                    </a:lnTo>
                    <a:lnTo>
                      <a:pt x="502" y="107"/>
                    </a:lnTo>
                    <a:lnTo>
                      <a:pt x="477" y="95"/>
                    </a:lnTo>
                    <a:lnTo>
                      <a:pt x="454" y="86"/>
                    </a:lnTo>
                    <a:lnTo>
                      <a:pt x="431" y="76"/>
                    </a:lnTo>
                    <a:lnTo>
                      <a:pt x="407" y="69"/>
                    </a:lnTo>
                    <a:lnTo>
                      <a:pt x="384" y="61"/>
                    </a:lnTo>
                    <a:lnTo>
                      <a:pt x="361" y="59"/>
                    </a:lnTo>
                    <a:lnTo>
                      <a:pt x="340" y="55"/>
                    </a:lnTo>
                    <a:lnTo>
                      <a:pt x="323" y="57"/>
                    </a:lnTo>
                    <a:lnTo>
                      <a:pt x="302" y="59"/>
                    </a:lnTo>
                    <a:lnTo>
                      <a:pt x="281" y="67"/>
                    </a:lnTo>
                    <a:lnTo>
                      <a:pt x="258" y="76"/>
                    </a:lnTo>
                    <a:lnTo>
                      <a:pt x="235" y="91"/>
                    </a:lnTo>
                    <a:lnTo>
                      <a:pt x="213" y="107"/>
                    </a:lnTo>
                    <a:lnTo>
                      <a:pt x="190" y="124"/>
                    </a:lnTo>
                    <a:lnTo>
                      <a:pt x="167" y="143"/>
                    </a:lnTo>
                    <a:lnTo>
                      <a:pt x="146" y="162"/>
                    </a:lnTo>
                    <a:lnTo>
                      <a:pt x="123" y="179"/>
                    </a:lnTo>
                    <a:lnTo>
                      <a:pt x="106" y="198"/>
                    </a:lnTo>
                    <a:lnTo>
                      <a:pt x="89" y="213"/>
                    </a:lnTo>
                    <a:lnTo>
                      <a:pt x="74" y="230"/>
                    </a:lnTo>
                    <a:lnTo>
                      <a:pt x="61" y="241"/>
                    </a:lnTo>
                    <a:lnTo>
                      <a:pt x="53" y="251"/>
                    </a:lnTo>
                    <a:lnTo>
                      <a:pt x="47" y="259"/>
                    </a:lnTo>
                    <a:lnTo>
                      <a:pt x="45" y="261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94" name="Freeform 99">
                <a:extLst>
                  <a:ext uri="{FF2B5EF4-FFF2-40B4-BE49-F238E27FC236}">
                    <a16:creationId xmlns:a16="http://schemas.microsoft.com/office/drawing/2014/main" id="{8D95BF40-282C-BB49-B4CE-E07FE88A5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" y="1925"/>
                <a:ext cx="113" cy="115"/>
              </a:xfrm>
              <a:custGeom>
                <a:avLst/>
                <a:gdLst>
                  <a:gd name="T0" fmla="*/ 1 w 226"/>
                  <a:gd name="T1" fmla="*/ 1 h 230"/>
                  <a:gd name="T2" fmla="*/ 1 w 226"/>
                  <a:gd name="T3" fmla="*/ 1 h 230"/>
                  <a:gd name="T4" fmla="*/ 1 w 226"/>
                  <a:gd name="T5" fmla="*/ 1 h 230"/>
                  <a:gd name="T6" fmla="*/ 1 w 226"/>
                  <a:gd name="T7" fmla="*/ 1 h 230"/>
                  <a:gd name="T8" fmla="*/ 1 w 226"/>
                  <a:gd name="T9" fmla="*/ 1 h 230"/>
                  <a:gd name="T10" fmla="*/ 0 w 226"/>
                  <a:gd name="T11" fmla="*/ 1 h 230"/>
                  <a:gd name="T12" fmla="*/ 1 w 226"/>
                  <a:gd name="T13" fmla="*/ 1 h 230"/>
                  <a:gd name="T14" fmla="*/ 1 w 226"/>
                  <a:gd name="T15" fmla="*/ 1 h 230"/>
                  <a:gd name="T16" fmla="*/ 1 w 226"/>
                  <a:gd name="T17" fmla="*/ 1 h 230"/>
                  <a:gd name="T18" fmla="*/ 1 w 226"/>
                  <a:gd name="T19" fmla="*/ 1 h 230"/>
                  <a:gd name="T20" fmla="*/ 1 w 226"/>
                  <a:gd name="T21" fmla="*/ 1 h 230"/>
                  <a:gd name="T22" fmla="*/ 1 w 226"/>
                  <a:gd name="T23" fmla="*/ 0 h 230"/>
                  <a:gd name="T24" fmla="*/ 1 w 226"/>
                  <a:gd name="T25" fmla="*/ 1 h 230"/>
                  <a:gd name="T26" fmla="*/ 1 w 226"/>
                  <a:gd name="T27" fmla="*/ 1 h 230"/>
                  <a:gd name="T28" fmla="*/ 1 w 226"/>
                  <a:gd name="T29" fmla="*/ 1 h 230"/>
                  <a:gd name="T30" fmla="*/ 1 w 226"/>
                  <a:gd name="T31" fmla="*/ 1 h 230"/>
                  <a:gd name="T32" fmla="*/ 1 w 226"/>
                  <a:gd name="T33" fmla="*/ 1 h 230"/>
                  <a:gd name="T34" fmla="*/ 1 w 226"/>
                  <a:gd name="T35" fmla="*/ 1 h 230"/>
                  <a:gd name="T36" fmla="*/ 1 w 226"/>
                  <a:gd name="T37" fmla="*/ 1 h 230"/>
                  <a:gd name="T38" fmla="*/ 1 w 226"/>
                  <a:gd name="T39" fmla="*/ 1 h 230"/>
                  <a:gd name="T40" fmla="*/ 1 w 226"/>
                  <a:gd name="T41" fmla="*/ 1 h 230"/>
                  <a:gd name="T42" fmla="*/ 1 w 226"/>
                  <a:gd name="T43" fmla="*/ 1 h 230"/>
                  <a:gd name="T44" fmla="*/ 1 w 226"/>
                  <a:gd name="T45" fmla="*/ 1 h 230"/>
                  <a:gd name="T46" fmla="*/ 1 w 226"/>
                  <a:gd name="T47" fmla="*/ 1 h 230"/>
                  <a:gd name="T48" fmla="*/ 1 w 226"/>
                  <a:gd name="T49" fmla="*/ 1 h 230"/>
                  <a:gd name="T50" fmla="*/ 1 w 226"/>
                  <a:gd name="T51" fmla="*/ 1 h 230"/>
                  <a:gd name="T52" fmla="*/ 1 w 226"/>
                  <a:gd name="T53" fmla="*/ 1 h 230"/>
                  <a:gd name="T54" fmla="*/ 1 w 226"/>
                  <a:gd name="T55" fmla="*/ 1 h 230"/>
                  <a:gd name="T56" fmla="*/ 1 w 226"/>
                  <a:gd name="T57" fmla="*/ 1 h 230"/>
                  <a:gd name="T58" fmla="*/ 1 w 226"/>
                  <a:gd name="T59" fmla="*/ 1 h 230"/>
                  <a:gd name="T60" fmla="*/ 1 w 226"/>
                  <a:gd name="T61" fmla="*/ 1 h 230"/>
                  <a:gd name="T62" fmla="*/ 1 w 226"/>
                  <a:gd name="T63" fmla="*/ 1 h 230"/>
                  <a:gd name="T64" fmla="*/ 1 w 226"/>
                  <a:gd name="T65" fmla="*/ 1 h 230"/>
                  <a:gd name="T66" fmla="*/ 1 w 226"/>
                  <a:gd name="T67" fmla="*/ 1 h 230"/>
                  <a:gd name="T68" fmla="*/ 1 w 226"/>
                  <a:gd name="T69" fmla="*/ 1 h 230"/>
                  <a:gd name="T70" fmla="*/ 1 w 226"/>
                  <a:gd name="T71" fmla="*/ 1 h 230"/>
                  <a:gd name="T72" fmla="*/ 1 w 226"/>
                  <a:gd name="T73" fmla="*/ 1 h 230"/>
                  <a:gd name="T74" fmla="*/ 1 w 226"/>
                  <a:gd name="T75" fmla="*/ 1 h 230"/>
                  <a:gd name="T76" fmla="*/ 1 w 226"/>
                  <a:gd name="T77" fmla="*/ 1 h 230"/>
                  <a:gd name="T78" fmla="*/ 1 w 226"/>
                  <a:gd name="T79" fmla="*/ 1 h 230"/>
                  <a:gd name="T80" fmla="*/ 1 w 226"/>
                  <a:gd name="T81" fmla="*/ 1 h 230"/>
                  <a:gd name="T82" fmla="*/ 1 w 226"/>
                  <a:gd name="T83" fmla="*/ 1 h 230"/>
                  <a:gd name="T84" fmla="*/ 1 w 226"/>
                  <a:gd name="T85" fmla="*/ 1 h 230"/>
                  <a:gd name="T86" fmla="*/ 1 w 226"/>
                  <a:gd name="T87" fmla="*/ 1 h 230"/>
                  <a:gd name="T88" fmla="*/ 1 w 226"/>
                  <a:gd name="T89" fmla="*/ 1 h 230"/>
                  <a:gd name="T90" fmla="*/ 1 w 226"/>
                  <a:gd name="T91" fmla="*/ 1 h 230"/>
                  <a:gd name="T92" fmla="*/ 1 w 226"/>
                  <a:gd name="T93" fmla="*/ 1 h 230"/>
                  <a:gd name="T94" fmla="*/ 1 w 226"/>
                  <a:gd name="T95" fmla="*/ 1 h 230"/>
                  <a:gd name="T96" fmla="*/ 1 w 226"/>
                  <a:gd name="T97" fmla="*/ 1 h 230"/>
                  <a:gd name="T98" fmla="*/ 1 w 226"/>
                  <a:gd name="T99" fmla="*/ 1 h 230"/>
                  <a:gd name="T100" fmla="*/ 1 w 226"/>
                  <a:gd name="T101" fmla="*/ 1 h 230"/>
                  <a:gd name="T102" fmla="*/ 1 w 226"/>
                  <a:gd name="T103" fmla="*/ 1 h 230"/>
                  <a:gd name="T104" fmla="*/ 1 w 226"/>
                  <a:gd name="T105" fmla="*/ 1 h 23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6"/>
                  <a:gd name="T160" fmla="*/ 0 h 230"/>
                  <a:gd name="T161" fmla="*/ 226 w 226"/>
                  <a:gd name="T162" fmla="*/ 230 h 23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6" h="230">
                    <a:moveTo>
                      <a:pt x="63" y="219"/>
                    </a:moveTo>
                    <a:lnTo>
                      <a:pt x="59" y="215"/>
                    </a:lnTo>
                    <a:lnTo>
                      <a:pt x="49" y="210"/>
                    </a:lnTo>
                    <a:lnTo>
                      <a:pt x="42" y="204"/>
                    </a:lnTo>
                    <a:lnTo>
                      <a:pt x="36" y="198"/>
                    </a:lnTo>
                    <a:lnTo>
                      <a:pt x="29" y="191"/>
                    </a:lnTo>
                    <a:lnTo>
                      <a:pt x="23" y="183"/>
                    </a:lnTo>
                    <a:lnTo>
                      <a:pt x="15" y="172"/>
                    </a:lnTo>
                    <a:lnTo>
                      <a:pt x="10" y="162"/>
                    </a:lnTo>
                    <a:lnTo>
                      <a:pt x="6" y="149"/>
                    </a:lnTo>
                    <a:lnTo>
                      <a:pt x="2" y="137"/>
                    </a:lnTo>
                    <a:lnTo>
                      <a:pt x="0" y="120"/>
                    </a:lnTo>
                    <a:lnTo>
                      <a:pt x="0" y="105"/>
                    </a:lnTo>
                    <a:lnTo>
                      <a:pt x="4" y="88"/>
                    </a:lnTo>
                    <a:lnTo>
                      <a:pt x="10" y="71"/>
                    </a:lnTo>
                    <a:lnTo>
                      <a:pt x="15" y="50"/>
                    </a:lnTo>
                    <a:lnTo>
                      <a:pt x="25" y="37"/>
                    </a:lnTo>
                    <a:lnTo>
                      <a:pt x="34" y="23"/>
                    </a:lnTo>
                    <a:lnTo>
                      <a:pt x="48" y="16"/>
                    </a:lnTo>
                    <a:lnTo>
                      <a:pt x="61" y="8"/>
                    </a:lnTo>
                    <a:lnTo>
                      <a:pt x="74" y="4"/>
                    </a:lnTo>
                    <a:lnTo>
                      <a:pt x="88" y="2"/>
                    </a:lnTo>
                    <a:lnTo>
                      <a:pt x="101" y="2"/>
                    </a:lnTo>
                    <a:lnTo>
                      <a:pt x="112" y="0"/>
                    </a:lnTo>
                    <a:lnTo>
                      <a:pt x="126" y="2"/>
                    </a:lnTo>
                    <a:lnTo>
                      <a:pt x="137" y="4"/>
                    </a:lnTo>
                    <a:lnTo>
                      <a:pt x="146" y="6"/>
                    </a:lnTo>
                    <a:lnTo>
                      <a:pt x="154" y="8"/>
                    </a:lnTo>
                    <a:lnTo>
                      <a:pt x="162" y="10"/>
                    </a:lnTo>
                    <a:lnTo>
                      <a:pt x="164" y="12"/>
                    </a:lnTo>
                    <a:lnTo>
                      <a:pt x="167" y="14"/>
                    </a:lnTo>
                    <a:lnTo>
                      <a:pt x="169" y="16"/>
                    </a:lnTo>
                    <a:lnTo>
                      <a:pt x="179" y="23"/>
                    </a:lnTo>
                    <a:lnTo>
                      <a:pt x="184" y="27"/>
                    </a:lnTo>
                    <a:lnTo>
                      <a:pt x="190" y="35"/>
                    </a:lnTo>
                    <a:lnTo>
                      <a:pt x="198" y="42"/>
                    </a:lnTo>
                    <a:lnTo>
                      <a:pt x="205" y="52"/>
                    </a:lnTo>
                    <a:lnTo>
                      <a:pt x="211" y="61"/>
                    </a:lnTo>
                    <a:lnTo>
                      <a:pt x="217" y="73"/>
                    </a:lnTo>
                    <a:lnTo>
                      <a:pt x="221" y="84"/>
                    </a:lnTo>
                    <a:lnTo>
                      <a:pt x="224" y="99"/>
                    </a:lnTo>
                    <a:lnTo>
                      <a:pt x="224" y="113"/>
                    </a:lnTo>
                    <a:lnTo>
                      <a:pt x="226" y="130"/>
                    </a:lnTo>
                    <a:lnTo>
                      <a:pt x="223" y="147"/>
                    </a:lnTo>
                    <a:lnTo>
                      <a:pt x="219" y="166"/>
                    </a:lnTo>
                    <a:lnTo>
                      <a:pt x="209" y="183"/>
                    </a:lnTo>
                    <a:lnTo>
                      <a:pt x="202" y="196"/>
                    </a:lnTo>
                    <a:lnTo>
                      <a:pt x="190" y="208"/>
                    </a:lnTo>
                    <a:lnTo>
                      <a:pt x="181" y="215"/>
                    </a:lnTo>
                    <a:lnTo>
                      <a:pt x="167" y="223"/>
                    </a:lnTo>
                    <a:lnTo>
                      <a:pt x="156" y="227"/>
                    </a:lnTo>
                    <a:lnTo>
                      <a:pt x="145" y="229"/>
                    </a:lnTo>
                    <a:lnTo>
                      <a:pt x="131" y="230"/>
                    </a:lnTo>
                    <a:lnTo>
                      <a:pt x="118" y="229"/>
                    </a:lnTo>
                    <a:lnTo>
                      <a:pt x="107" y="229"/>
                    </a:lnTo>
                    <a:lnTo>
                      <a:pt x="95" y="227"/>
                    </a:lnTo>
                    <a:lnTo>
                      <a:pt x="86" y="225"/>
                    </a:lnTo>
                    <a:lnTo>
                      <a:pt x="78" y="223"/>
                    </a:lnTo>
                    <a:lnTo>
                      <a:pt x="70" y="221"/>
                    </a:lnTo>
                    <a:lnTo>
                      <a:pt x="67" y="219"/>
                    </a:lnTo>
                    <a:lnTo>
                      <a:pt x="63" y="219"/>
                    </a:lnTo>
                    <a:lnTo>
                      <a:pt x="76" y="194"/>
                    </a:lnTo>
                    <a:lnTo>
                      <a:pt x="86" y="175"/>
                    </a:lnTo>
                    <a:lnTo>
                      <a:pt x="97" y="179"/>
                    </a:lnTo>
                    <a:lnTo>
                      <a:pt x="107" y="181"/>
                    </a:lnTo>
                    <a:lnTo>
                      <a:pt x="122" y="183"/>
                    </a:lnTo>
                    <a:lnTo>
                      <a:pt x="137" y="181"/>
                    </a:lnTo>
                    <a:lnTo>
                      <a:pt x="150" y="177"/>
                    </a:lnTo>
                    <a:lnTo>
                      <a:pt x="164" y="170"/>
                    </a:lnTo>
                    <a:lnTo>
                      <a:pt x="177" y="156"/>
                    </a:lnTo>
                    <a:lnTo>
                      <a:pt x="181" y="149"/>
                    </a:lnTo>
                    <a:lnTo>
                      <a:pt x="184" y="139"/>
                    </a:lnTo>
                    <a:lnTo>
                      <a:pt x="184" y="130"/>
                    </a:lnTo>
                    <a:lnTo>
                      <a:pt x="188" y="124"/>
                    </a:lnTo>
                    <a:lnTo>
                      <a:pt x="188" y="114"/>
                    </a:lnTo>
                    <a:lnTo>
                      <a:pt x="188" y="105"/>
                    </a:lnTo>
                    <a:lnTo>
                      <a:pt x="186" y="97"/>
                    </a:lnTo>
                    <a:lnTo>
                      <a:pt x="186" y="92"/>
                    </a:lnTo>
                    <a:lnTo>
                      <a:pt x="181" y="76"/>
                    </a:lnTo>
                    <a:lnTo>
                      <a:pt x="173" y="67"/>
                    </a:lnTo>
                    <a:lnTo>
                      <a:pt x="162" y="57"/>
                    </a:lnTo>
                    <a:lnTo>
                      <a:pt x="150" y="50"/>
                    </a:lnTo>
                    <a:lnTo>
                      <a:pt x="133" y="44"/>
                    </a:lnTo>
                    <a:lnTo>
                      <a:pt x="118" y="40"/>
                    </a:lnTo>
                    <a:lnTo>
                      <a:pt x="105" y="38"/>
                    </a:lnTo>
                    <a:lnTo>
                      <a:pt x="91" y="42"/>
                    </a:lnTo>
                    <a:lnTo>
                      <a:pt x="76" y="46"/>
                    </a:lnTo>
                    <a:lnTo>
                      <a:pt x="65" y="56"/>
                    </a:lnTo>
                    <a:lnTo>
                      <a:pt x="59" y="59"/>
                    </a:lnTo>
                    <a:lnTo>
                      <a:pt x="53" y="69"/>
                    </a:lnTo>
                    <a:lnTo>
                      <a:pt x="49" y="76"/>
                    </a:lnTo>
                    <a:lnTo>
                      <a:pt x="46" y="86"/>
                    </a:lnTo>
                    <a:lnTo>
                      <a:pt x="42" y="94"/>
                    </a:lnTo>
                    <a:lnTo>
                      <a:pt x="40" y="103"/>
                    </a:lnTo>
                    <a:lnTo>
                      <a:pt x="38" y="111"/>
                    </a:lnTo>
                    <a:lnTo>
                      <a:pt x="42" y="120"/>
                    </a:lnTo>
                    <a:lnTo>
                      <a:pt x="42" y="128"/>
                    </a:lnTo>
                    <a:lnTo>
                      <a:pt x="46" y="135"/>
                    </a:lnTo>
                    <a:lnTo>
                      <a:pt x="51" y="143"/>
                    </a:lnTo>
                    <a:lnTo>
                      <a:pt x="57" y="149"/>
                    </a:lnTo>
                    <a:lnTo>
                      <a:pt x="65" y="160"/>
                    </a:lnTo>
                    <a:lnTo>
                      <a:pt x="76" y="170"/>
                    </a:lnTo>
                    <a:lnTo>
                      <a:pt x="84" y="173"/>
                    </a:lnTo>
                    <a:lnTo>
                      <a:pt x="86" y="175"/>
                    </a:lnTo>
                    <a:lnTo>
                      <a:pt x="63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95" name="Freeform 100">
                <a:extLst>
                  <a:ext uri="{FF2B5EF4-FFF2-40B4-BE49-F238E27FC236}">
                    <a16:creationId xmlns:a16="http://schemas.microsoft.com/office/drawing/2014/main" id="{6793C5E2-E68C-F946-B31B-C2511D584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191"/>
                <a:ext cx="107" cy="113"/>
              </a:xfrm>
              <a:custGeom>
                <a:avLst/>
                <a:gdLst>
                  <a:gd name="T0" fmla="*/ 0 w 214"/>
                  <a:gd name="T1" fmla="*/ 1 h 226"/>
                  <a:gd name="T2" fmla="*/ 0 w 214"/>
                  <a:gd name="T3" fmla="*/ 1 h 226"/>
                  <a:gd name="T4" fmla="*/ 1 w 214"/>
                  <a:gd name="T5" fmla="*/ 1 h 226"/>
                  <a:gd name="T6" fmla="*/ 1 w 214"/>
                  <a:gd name="T7" fmla="*/ 1 h 226"/>
                  <a:gd name="T8" fmla="*/ 1 w 214"/>
                  <a:gd name="T9" fmla="*/ 1 h 226"/>
                  <a:gd name="T10" fmla="*/ 1 w 214"/>
                  <a:gd name="T11" fmla="*/ 1 h 226"/>
                  <a:gd name="T12" fmla="*/ 1 w 214"/>
                  <a:gd name="T13" fmla="*/ 1 h 226"/>
                  <a:gd name="T14" fmla="*/ 1 w 214"/>
                  <a:gd name="T15" fmla="*/ 1 h 226"/>
                  <a:gd name="T16" fmla="*/ 1 w 214"/>
                  <a:gd name="T17" fmla="*/ 1 h 226"/>
                  <a:gd name="T18" fmla="*/ 1 w 214"/>
                  <a:gd name="T19" fmla="*/ 1 h 226"/>
                  <a:gd name="T20" fmla="*/ 1 w 214"/>
                  <a:gd name="T21" fmla="*/ 1 h 226"/>
                  <a:gd name="T22" fmla="*/ 1 w 214"/>
                  <a:gd name="T23" fmla="*/ 1 h 226"/>
                  <a:gd name="T24" fmla="*/ 1 w 214"/>
                  <a:gd name="T25" fmla="*/ 1 h 226"/>
                  <a:gd name="T26" fmla="*/ 1 w 214"/>
                  <a:gd name="T27" fmla="*/ 1 h 226"/>
                  <a:gd name="T28" fmla="*/ 1 w 214"/>
                  <a:gd name="T29" fmla="*/ 1 h 226"/>
                  <a:gd name="T30" fmla="*/ 1 w 214"/>
                  <a:gd name="T31" fmla="*/ 1 h 226"/>
                  <a:gd name="T32" fmla="*/ 1 w 214"/>
                  <a:gd name="T33" fmla="*/ 0 h 226"/>
                  <a:gd name="T34" fmla="*/ 1 w 214"/>
                  <a:gd name="T35" fmla="*/ 1 h 226"/>
                  <a:gd name="T36" fmla="*/ 1 w 214"/>
                  <a:gd name="T37" fmla="*/ 1 h 226"/>
                  <a:gd name="T38" fmla="*/ 1 w 214"/>
                  <a:gd name="T39" fmla="*/ 1 h 226"/>
                  <a:gd name="T40" fmla="*/ 1 w 214"/>
                  <a:gd name="T41" fmla="*/ 1 h 226"/>
                  <a:gd name="T42" fmla="*/ 1 w 214"/>
                  <a:gd name="T43" fmla="*/ 1 h 226"/>
                  <a:gd name="T44" fmla="*/ 1 w 214"/>
                  <a:gd name="T45" fmla="*/ 1 h 226"/>
                  <a:gd name="T46" fmla="*/ 1 w 214"/>
                  <a:gd name="T47" fmla="*/ 1 h 226"/>
                  <a:gd name="T48" fmla="*/ 1 w 214"/>
                  <a:gd name="T49" fmla="*/ 1 h 226"/>
                  <a:gd name="T50" fmla="*/ 1 w 214"/>
                  <a:gd name="T51" fmla="*/ 1 h 226"/>
                  <a:gd name="T52" fmla="*/ 1 w 214"/>
                  <a:gd name="T53" fmla="*/ 1 h 226"/>
                  <a:gd name="T54" fmla="*/ 1 w 214"/>
                  <a:gd name="T55" fmla="*/ 1 h 226"/>
                  <a:gd name="T56" fmla="*/ 1 w 214"/>
                  <a:gd name="T57" fmla="*/ 1 h 226"/>
                  <a:gd name="T58" fmla="*/ 1 w 214"/>
                  <a:gd name="T59" fmla="*/ 1 h 226"/>
                  <a:gd name="T60" fmla="*/ 1 w 214"/>
                  <a:gd name="T61" fmla="*/ 1 h 226"/>
                  <a:gd name="T62" fmla="*/ 1 w 214"/>
                  <a:gd name="T63" fmla="*/ 1 h 226"/>
                  <a:gd name="T64" fmla="*/ 1 w 214"/>
                  <a:gd name="T65" fmla="*/ 1 h 226"/>
                  <a:gd name="T66" fmla="*/ 1 w 214"/>
                  <a:gd name="T67" fmla="*/ 1 h 226"/>
                  <a:gd name="T68" fmla="*/ 1 w 214"/>
                  <a:gd name="T69" fmla="*/ 1 h 226"/>
                  <a:gd name="T70" fmla="*/ 1 w 214"/>
                  <a:gd name="T71" fmla="*/ 1 h 226"/>
                  <a:gd name="T72" fmla="*/ 1 w 214"/>
                  <a:gd name="T73" fmla="*/ 1 h 226"/>
                  <a:gd name="T74" fmla="*/ 1 w 214"/>
                  <a:gd name="T75" fmla="*/ 1 h 226"/>
                  <a:gd name="T76" fmla="*/ 1 w 214"/>
                  <a:gd name="T77" fmla="*/ 1 h 226"/>
                  <a:gd name="T78" fmla="*/ 0 w 214"/>
                  <a:gd name="T79" fmla="*/ 1 h 226"/>
                  <a:gd name="T80" fmla="*/ 0 w 214"/>
                  <a:gd name="T81" fmla="*/ 1 h 226"/>
                  <a:gd name="T82" fmla="*/ 0 w 214"/>
                  <a:gd name="T83" fmla="*/ 1 h 226"/>
                  <a:gd name="T84" fmla="*/ 0 w 214"/>
                  <a:gd name="T85" fmla="*/ 1 h 22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14"/>
                  <a:gd name="T130" fmla="*/ 0 h 226"/>
                  <a:gd name="T131" fmla="*/ 214 w 214"/>
                  <a:gd name="T132" fmla="*/ 226 h 22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14" h="226">
                    <a:moveTo>
                      <a:pt x="0" y="182"/>
                    </a:moveTo>
                    <a:lnTo>
                      <a:pt x="0" y="178"/>
                    </a:lnTo>
                    <a:lnTo>
                      <a:pt x="3" y="175"/>
                    </a:lnTo>
                    <a:lnTo>
                      <a:pt x="9" y="165"/>
                    </a:lnTo>
                    <a:lnTo>
                      <a:pt x="19" y="159"/>
                    </a:lnTo>
                    <a:lnTo>
                      <a:pt x="28" y="146"/>
                    </a:lnTo>
                    <a:lnTo>
                      <a:pt x="39" y="133"/>
                    </a:lnTo>
                    <a:lnTo>
                      <a:pt x="53" y="119"/>
                    </a:lnTo>
                    <a:lnTo>
                      <a:pt x="68" y="106"/>
                    </a:lnTo>
                    <a:lnTo>
                      <a:pt x="81" y="89"/>
                    </a:lnTo>
                    <a:lnTo>
                      <a:pt x="98" y="72"/>
                    </a:lnTo>
                    <a:lnTo>
                      <a:pt x="116" y="57"/>
                    </a:lnTo>
                    <a:lnTo>
                      <a:pt x="135" y="43"/>
                    </a:lnTo>
                    <a:lnTo>
                      <a:pt x="150" y="28"/>
                    </a:lnTo>
                    <a:lnTo>
                      <a:pt x="167" y="17"/>
                    </a:lnTo>
                    <a:lnTo>
                      <a:pt x="182" y="7"/>
                    </a:lnTo>
                    <a:lnTo>
                      <a:pt x="199" y="0"/>
                    </a:lnTo>
                    <a:lnTo>
                      <a:pt x="214" y="38"/>
                    </a:lnTo>
                    <a:lnTo>
                      <a:pt x="213" y="38"/>
                    </a:lnTo>
                    <a:lnTo>
                      <a:pt x="207" y="41"/>
                    </a:lnTo>
                    <a:lnTo>
                      <a:pt x="199" y="47"/>
                    </a:lnTo>
                    <a:lnTo>
                      <a:pt x="188" y="57"/>
                    </a:lnTo>
                    <a:lnTo>
                      <a:pt x="174" y="66"/>
                    </a:lnTo>
                    <a:lnTo>
                      <a:pt x="161" y="79"/>
                    </a:lnTo>
                    <a:lnTo>
                      <a:pt x="146" y="93"/>
                    </a:lnTo>
                    <a:lnTo>
                      <a:pt x="133" y="106"/>
                    </a:lnTo>
                    <a:lnTo>
                      <a:pt x="114" y="119"/>
                    </a:lnTo>
                    <a:lnTo>
                      <a:pt x="98" y="136"/>
                    </a:lnTo>
                    <a:lnTo>
                      <a:pt x="81" y="150"/>
                    </a:lnTo>
                    <a:lnTo>
                      <a:pt x="68" y="165"/>
                    </a:lnTo>
                    <a:lnTo>
                      <a:pt x="55" y="178"/>
                    </a:lnTo>
                    <a:lnTo>
                      <a:pt x="41" y="194"/>
                    </a:lnTo>
                    <a:lnTo>
                      <a:pt x="32" y="205"/>
                    </a:lnTo>
                    <a:lnTo>
                      <a:pt x="26" y="218"/>
                    </a:lnTo>
                    <a:lnTo>
                      <a:pt x="17" y="224"/>
                    </a:lnTo>
                    <a:lnTo>
                      <a:pt x="13" y="226"/>
                    </a:lnTo>
                    <a:lnTo>
                      <a:pt x="9" y="218"/>
                    </a:lnTo>
                    <a:lnTo>
                      <a:pt x="5" y="213"/>
                    </a:lnTo>
                    <a:lnTo>
                      <a:pt x="1" y="199"/>
                    </a:lnTo>
                    <a:lnTo>
                      <a:pt x="0" y="192"/>
                    </a:lnTo>
                    <a:lnTo>
                      <a:pt x="0" y="184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96" name="Freeform 101">
                <a:extLst>
                  <a:ext uri="{FF2B5EF4-FFF2-40B4-BE49-F238E27FC236}">
                    <a16:creationId xmlns:a16="http://schemas.microsoft.com/office/drawing/2014/main" id="{7EC6C8B5-7ACE-3342-9512-ABA7CCF9B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" y="2383"/>
                <a:ext cx="425" cy="179"/>
              </a:xfrm>
              <a:custGeom>
                <a:avLst/>
                <a:gdLst>
                  <a:gd name="T0" fmla="*/ 0 w 852"/>
                  <a:gd name="T1" fmla="*/ 1 h 357"/>
                  <a:gd name="T2" fmla="*/ 0 w 852"/>
                  <a:gd name="T3" fmla="*/ 1 h 357"/>
                  <a:gd name="T4" fmla="*/ 0 w 852"/>
                  <a:gd name="T5" fmla="*/ 1 h 357"/>
                  <a:gd name="T6" fmla="*/ 0 w 852"/>
                  <a:gd name="T7" fmla="*/ 1 h 357"/>
                  <a:gd name="T8" fmla="*/ 0 w 852"/>
                  <a:gd name="T9" fmla="*/ 1 h 357"/>
                  <a:gd name="T10" fmla="*/ 0 w 852"/>
                  <a:gd name="T11" fmla="*/ 0 h 357"/>
                  <a:gd name="T12" fmla="*/ 0 w 852"/>
                  <a:gd name="T13" fmla="*/ 1 h 357"/>
                  <a:gd name="T14" fmla="*/ 0 w 852"/>
                  <a:gd name="T15" fmla="*/ 1 h 357"/>
                  <a:gd name="T16" fmla="*/ 0 w 852"/>
                  <a:gd name="T17" fmla="*/ 1 h 357"/>
                  <a:gd name="T18" fmla="*/ 0 w 852"/>
                  <a:gd name="T19" fmla="*/ 1 h 357"/>
                  <a:gd name="T20" fmla="*/ 0 w 852"/>
                  <a:gd name="T21" fmla="*/ 1 h 357"/>
                  <a:gd name="T22" fmla="*/ 0 w 852"/>
                  <a:gd name="T23" fmla="*/ 1 h 357"/>
                  <a:gd name="T24" fmla="*/ 0 w 852"/>
                  <a:gd name="T25" fmla="*/ 1 h 357"/>
                  <a:gd name="T26" fmla="*/ 0 w 852"/>
                  <a:gd name="T27" fmla="*/ 1 h 357"/>
                  <a:gd name="T28" fmla="*/ 0 w 852"/>
                  <a:gd name="T29" fmla="*/ 1 h 357"/>
                  <a:gd name="T30" fmla="*/ 0 w 852"/>
                  <a:gd name="T31" fmla="*/ 1 h 357"/>
                  <a:gd name="T32" fmla="*/ 0 w 852"/>
                  <a:gd name="T33" fmla="*/ 1 h 357"/>
                  <a:gd name="T34" fmla="*/ 0 w 852"/>
                  <a:gd name="T35" fmla="*/ 1 h 357"/>
                  <a:gd name="T36" fmla="*/ 0 w 852"/>
                  <a:gd name="T37" fmla="*/ 1 h 357"/>
                  <a:gd name="T38" fmla="*/ 0 w 852"/>
                  <a:gd name="T39" fmla="*/ 1 h 357"/>
                  <a:gd name="T40" fmla="*/ 0 w 852"/>
                  <a:gd name="T41" fmla="*/ 1 h 357"/>
                  <a:gd name="T42" fmla="*/ 0 w 852"/>
                  <a:gd name="T43" fmla="*/ 1 h 357"/>
                  <a:gd name="T44" fmla="*/ 0 w 852"/>
                  <a:gd name="T45" fmla="*/ 1 h 357"/>
                  <a:gd name="T46" fmla="*/ 0 w 852"/>
                  <a:gd name="T47" fmla="*/ 1 h 357"/>
                  <a:gd name="T48" fmla="*/ 0 w 852"/>
                  <a:gd name="T49" fmla="*/ 1 h 357"/>
                  <a:gd name="T50" fmla="*/ 0 w 852"/>
                  <a:gd name="T51" fmla="*/ 1 h 357"/>
                  <a:gd name="T52" fmla="*/ 0 w 852"/>
                  <a:gd name="T53" fmla="*/ 1 h 357"/>
                  <a:gd name="T54" fmla="*/ 0 w 852"/>
                  <a:gd name="T55" fmla="*/ 1 h 357"/>
                  <a:gd name="T56" fmla="*/ 0 w 852"/>
                  <a:gd name="T57" fmla="*/ 1 h 357"/>
                  <a:gd name="T58" fmla="*/ 0 w 852"/>
                  <a:gd name="T59" fmla="*/ 1 h 357"/>
                  <a:gd name="T60" fmla="*/ 0 w 852"/>
                  <a:gd name="T61" fmla="*/ 1 h 357"/>
                  <a:gd name="T62" fmla="*/ 0 w 852"/>
                  <a:gd name="T63" fmla="*/ 1 h 357"/>
                  <a:gd name="T64" fmla="*/ 0 w 852"/>
                  <a:gd name="T65" fmla="*/ 1 h 357"/>
                  <a:gd name="T66" fmla="*/ 0 w 852"/>
                  <a:gd name="T67" fmla="*/ 1 h 357"/>
                  <a:gd name="T68" fmla="*/ 0 w 852"/>
                  <a:gd name="T69" fmla="*/ 1 h 357"/>
                  <a:gd name="T70" fmla="*/ 0 w 852"/>
                  <a:gd name="T71" fmla="*/ 1 h 357"/>
                  <a:gd name="T72" fmla="*/ 0 w 852"/>
                  <a:gd name="T73" fmla="*/ 1 h 357"/>
                  <a:gd name="T74" fmla="*/ 0 w 852"/>
                  <a:gd name="T75" fmla="*/ 1 h 357"/>
                  <a:gd name="T76" fmla="*/ 0 w 852"/>
                  <a:gd name="T77" fmla="*/ 1 h 357"/>
                  <a:gd name="T78" fmla="*/ 0 w 852"/>
                  <a:gd name="T79" fmla="*/ 1 h 357"/>
                  <a:gd name="T80" fmla="*/ 0 w 852"/>
                  <a:gd name="T81" fmla="*/ 1 h 357"/>
                  <a:gd name="T82" fmla="*/ 0 w 852"/>
                  <a:gd name="T83" fmla="*/ 1 h 357"/>
                  <a:gd name="T84" fmla="*/ 0 w 852"/>
                  <a:gd name="T85" fmla="*/ 1 h 357"/>
                  <a:gd name="T86" fmla="*/ 0 w 852"/>
                  <a:gd name="T87" fmla="*/ 1 h 357"/>
                  <a:gd name="T88" fmla="*/ 0 w 852"/>
                  <a:gd name="T89" fmla="*/ 1 h 357"/>
                  <a:gd name="T90" fmla="*/ 0 w 852"/>
                  <a:gd name="T91" fmla="*/ 1 h 357"/>
                  <a:gd name="T92" fmla="*/ 0 w 852"/>
                  <a:gd name="T93" fmla="*/ 1 h 357"/>
                  <a:gd name="T94" fmla="*/ 0 w 852"/>
                  <a:gd name="T95" fmla="*/ 1 h 357"/>
                  <a:gd name="T96" fmla="*/ 0 w 852"/>
                  <a:gd name="T97" fmla="*/ 1 h 357"/>
                  <a:gd name="T98" fmla="*/ 0 w 852"/>
                  <a:gd name="T99" fmla="*/ 1 h 357"/>
                  <a:gd name="T100" fmla="*/ 0 w 852"/>
                  <a:gd name="T101" fmla="*/ 1 h 357"/>
                  <a:gd name="T102" fmla="*/ 0 w 852"/>
                  <a:gd name="T103" fmla="*/ 1 h 35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52"/>
                  <a:gd name="T157" fmla="*/ 0 h 357"/>
                  <a:gd name="T158" fmla="*/ 852 w 852"/>
                  <a:gd name="T159" fmla="*/ 357 h 35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52" h="357">
                    <a:moveTo>
                      <a:pt x="36" y="7"/>
                    </a:moveTo>
                    <a:lnTo>
                      <a:pt x="40" y="5"/>
                    </a:lnTo>
                    <a:lnTo>
                      <a:pt x="59" y="5"/>
                    </a:lnTo>
                    <a:lnTo>
                      <a:pt x="86" y="1"/>
                    </a:lnTo>
                    <a:lnTo>
                      <a:pt x="124" y="1"/>
                    </a:lnTo>
                    <a:lnTo>
                      <a:pt x="166" y="0"/>
                    </a:lnTo>
                    <a:lnTo>
                      <a:pt x="219" y="3"/>
                    </a:lnTo>
                    <a:lnTo>
                      <a:pt x="276" y="7"/>
                    </a:lnTo>
                    <a:lnTo>
                      <a:pt x="337" y="19"/>
                    </a:lnTo>
                    <a:lnTo>
                      <a:pt x="401" y="30"/>
                    </a:lnTo>
                    <a:lnTo>
                      <a:pt x="468" y="47"/>
                    </a:lnTo>
                    <a:lnTo>
                      <a:pt x="534" y="72"/>
                    </a:lnTo>
                    <a:lnTo>
                      <a:pt x="599" y="104"/>
                    </a:lnTo>
                    <a:lnTo>
                      <a:pt x="664" y="140"/>
                    </a:lnTo>
                    <a:lnTo>
                      <a:pt x="724" y="188"/>
                    </a:lnTo>
                    <a:lnTo>
                      <a:pt x="782" y="245"/>
                    </a:lnTo>
                    <a:lnTo>
                      <a:pt x="835" y="309"/>
                    </a:lnTo>
                    <a:lnTo>
                      <a:pt x="842" y="325"/>
                    </a:lnTo>
                    <a:lnTo>
                      <a:pt x="848" y="336"/>
                    </a:lnTo>
                    <a:lnTo>
                      <a:pt x="850" y="344"/>
                    </a:lnTo>
                    <a:lnTo>
                      <a:pt x="852" y="349"/>
                    </a:lnTo>
                    <a:lnTo>
                      <a:pt x="846" y="357"/>
                    </a:lnTo>
                    <a:lnTo>
                      <a:pt x="837" y="357"/>
                    </a:lnTo>
                    <a:lnTo>
                      <a:pt x="823" y="351"/>
                    </a:lnTo>
                    <a:lnTo>
                      <a:pt x="810" y="346"/>
                    </a:lnTo>
                    <a:lnTo>
                      <a:pt x="801" y="342"/>
                    </a:lnTo>
                    <a:lnTo>
                      <a:pt x="797" y="340"/>
                    </a:lnTo>
                    <a:lnTo>
                      <a:pt x="793" y="336"/>
                    </a:lnTo>
                    <a:lnTo>
                      <a:pt x="785" y="325"/>
                    </a:lnTo>
                    <a:lnTo>
                      <a:pt x="770" y="306"/>
                    </a:lnTo>
                    <a:lnTo>
                      <a:pt x="751" y="283"/>
                    </a:lnTo>
                    <a:lnTo>
                      <a:pt x="724" y="258"/>
                    </a:lnTo>
                    <a:lnTo>
                      <a:pt x="694" y="228"/>
                    </a:lnTo>
                    <a:lnTo>
                      <a:pt x="656" y="197"/>
                    </a:lnTo>
                    <a:lnTo>
                      <a:pt x="612" y="169"/>
                    </a:lnTo>
                    <a:lnTo>
                      <a:pt x="561" y="138"/>
                    </a:lnTo>
                    <a:lnTo>
                      <a:pt x="504" y="112"/>
                    </a:lnTo>
                    <a:lnTo>
                      <a:pt x="439" y="85"/>
                    </a:lnTo>
                    <a:lnTo>
                      <a:pt x="369" y="66"/>
                    </a:lnTo>
                    <a:lnTo>
                      <a:pt x="289" y="51"/>
                    </a:lnTo>
                    <a:lnTo>
                      <a:pt x="205" y="43"/>
                    </a:lnTo>
                    <a:lnTo>
                      <a:pt x="112" y="41"/>
                    </a:lnTo>
                    <a:lnTo>
                      <a:pt x="15" y="51"/>
                    </a:lnTo>
                    <a:lnTo>
                      <a:pt x="4" y="49"/>
                    </a:lnTo>
                    <a:lnTo>
                      <a:pt x="0" y="45"/>
                    </a:lnTo>
                    <a:lnTo>
                      <a:pt x="4" y="38"/>
                    </a:lnTo>
                    <a:lnTo>
                      <a:pt x="12" y="30"/>
                    </a:lnTo>
                    <a:lnTo>
                      <a:pt x="19" y="20"/>
                    </a:lnTo>
                    <a:lnTo>
                      <a:pt x="27" y="13"/>
                    </a:lnTo>
                    <a:lnTo>
                      <a:pt x="34" y="9"/>
                    </a:ln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97" name="Freeform 102">
                <a:extLst>
                  <a:ext uri="{FF2B5EF4-FFF2-40B4-BE49-F238E27FC236}">
                    <a16:creationId xmlns:a16="http://schemas.microsoft.com/office/drawing/2014/main" id="{B59E13B2-51E1-774F-8E4E-18DEDF821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296"/>
                <a:ext cx="106" cy="102"/>
              </a:xfrm>
              <a:custGeom>
                <a:avLst/>
                <a:gdLst>
                  <a:gd name="T0" fmla="*/ 0 w 213"/>
                  <a:gd name="T1" fmla="*/ 0 h 205"/>
                  <a:gd name="T2" fmla="*/ 0 w 213"/>
                  <a:gd name="T3" fmla="*/ 0 h 205"/>
                  <a:gd name="T4" fmla="*/ 0 w 213"/>
                  <a:gd name="T5" fmla="*/ 0 h 205"/>
                  <a:gd name="T6" fmla="*/ 0 w 213"/>
                  <a:gd name="T7" fmla="*/ 0 h 205"/>
                  <a:gd name="T8" fmla="*/ 0 w 213"/>
                  <a:gd name="T9" fmla="*/ 0 h 205"/>
                  <a:gd name="T10" fmla="*/ 0 w 213"/>
                  <a:gd name="T11" fmla="*/ 0 h 205"/>
                  <a:gd name="T12" fmla="*/ 0 w 213"/>
                  <a:gd name="T13" fmla="*/ 0 h 205"/>
                  <a:gd name="T14" fmla="*/ 0 w 213"/>
                  <a:gd name="T15" fmla="*/ 0 h 205"/>
                  <a:gd name="T16" fmla="*/ 0 w 213"/>
                  <a:gd name="T17" fmla="*/ 0 h 205"/>
                  <a:gd name="T18" fmla="*/ 0 w 213"/>
                  <a:gd name="T19" fmla="*/ 0 h 205"/>
                  <a:gd name="T20" fmla="*/ 0 w 213"/>
                  <a:gd name="T21" fmla="*/ 0 h 205"/>
                  <a:gd name="T22" fmla="*/ 0 w 213"/>
                  <a:gd name="T23" fmla="*/ 0 h 205"/>
                  <a:gd name="T24" fmla="*/ 0 w 213"/>
                  <a:gd name="T25" fmla="*/ 0 h 205"/>
                  <a:gd name="T26" fmla="*/ 0 w 213"/>
                  <a:gd name="T27" fmla="*/ 0 h 205"/>
                  <a:gd name="T28" fmla="*/ 0 w 213"/>
                  <a:gd name="T29" fmla="*/ 0 h 205"/>
                  <a:gd name="T30" fmla="*/ 0 w 213"/>
                  <a:gd name="T31" fmla="*/ 0 h 205"/>
                  <a:gd name="T32" fmla="*/ 0 w 213"/>
                  <a:gd name="T33" fmla="*/ 0 h 205"/>
                  <a:gd name="T34" fmla="*/ 0 w 213"/>
                  <a:gd name="T35" fmla="*/ 0 h 205"/>
                  <a:gd name="T36" fmla="*/ 0 w 213"/>
                  <a:gd name="T37" fmla="*/ 0 h 205"/>
                  <a:gd name="T38" fmla="*/ 0 w 213"/>
                  <a:gd name="T39" fmla="*/ 0 h 205"/>
                  <a:gd name="T40" fmla="*/ 0 w 213"/>
                  <a:gd name="T41" fmla="*/ 0 h 205"/>
                  <a:gd name="T42" fmla="*/ 0 w 213"/>
                  <a:gd name="T43" fmla="*/ 0 h 205"/>
                  <a:gd name="T44" fmla="*/ 0 w 213"/>
                  <a:gd name="T45" fmla="*/ 0 h 205"/>
                  <a:gd name="T46" fmla="*/ 0 w 213"/>
                  <a:gd name="T47" fmla="*/ 0 h 205"/>
                  <a:gd name="T48" fmla="*/ 0 w 213"/>
                  <a:gd name="T49" fmla="*/ 0 h 205"/>
                  <a:gd name="T50" fmla="*/ 0 w 213"/>
                  <a:gd name="T51" fmla="*/ 0 h 205"/>
                  <a:gd name="T52" fmla="*/ 0 w 213"/>
                  <a:gd name="T53" fmla="*/ 0 h 205"/>
                  <a:gd name="T54" fmla="*/ 0 w 213"/>
                  <a:gd name="T55" fmla="*/ 0 h 205"/>
                  <a:gd name="T56" fmla="*/ 0 w 213"/>
                  <a:gd name="T57" fmla="*/ 0 h 205"/>
                  <a:gd name="T58" fmla="*/ 0 w 213"/>
                  <a:gd name="T59" fmla="*/ 0 h 205"/>
                  <a:gd name="T60" fmla="*/ 0 w 213"/>
                  <a:gd name="T61" fmla="*/ 0 h 205"/>
                  <a:gd name="T62" fmla="*/ 0 w 213"/>
                  <a:gd name="T63" fmla="*/ 0 h 205"/>
                  <a:gd name="T64" fmla="*/ 0 w 213"/>
                  <a:gd name="T65" fmla="*/ 0 h 205"/>
                  <a:gd name="T66" fmla="*/ 0 w 213"/>
                  <a:gd name="T67" fmla="*/ 0 h 205"/>
                  <a:gd name="T68" fmla="*/ 0 w 213"/>
                  <a:gd name="T69" fmla="*/ 0 h 205"/>
                  <a:gd name="T70" fmla="*/ 0 w 213"/>
                  <a:gd name="T71" fmla="*/ 0 h 205"/>
                  <a:gd name="T72" fmla="*/ 0 w 213"/>
                  <a:gd name="T73" fmla="*/ 0 h 205"/>
                  <a:gd name="T74" fmla="*/ 0 w 213"/>
                  <a:gd name="T75" fmla="*/ 0 h 205"/>
                  <a:gd name="T76" fmla="*/ 0 w 213"/>
                  <a:gd name="T77" fmla="*/ 0 h 20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3"/>
                  <a:gd name="T118" fmla="*/ 0 h 205"/>
                  <a:gd name="T119" fmla="*/ 213 w 213"/>
                  <a:gd name="T120" fmla="*/ 205 h 20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3" h="205">
                    <a:moveTo>
                      <a:pt x="186" y="0"/>
                    </a:moveTo>
                    <a:lnTo>
                      <a:pt x="184" y="0"/>
                    </a:lnTo>
                    <a:lnTo>
                      <a:pt x="181" y="4"/>
                    </a:lnTo>
                    <a:lnTo>
                      <a:pt x="175" y="9"/>
                    </a:lnTo>
                    <a:lnTo>
                      <a:pt x="167" y="17"/>
                    </a:lnTo>
                    <a:lnTo>
                      <a:pt x="158" y="26"/>
                    </a:lnTo>
                    <a:lnTo>
                      <a:pt x="146" y="38"/>
                    </a:lnTo>
                    <a:lnTo>
                      <a:pt x="133" y="49"/>
                    </a:lnTo>
                    <a:lnTo>
                      <a:pt x="122" y="62"/>
                    </a:lnTo>
                    <a:lnTo>
                      <a:pt x="107" y="76"/>
                    </a:lnTo>
                    <a:lnTo>
                      <a:pt x="91" y="89"/>
                    </a:lnTo>
                    <a:lnTo>
                      <a:pt x="74" y="102"/>
                    </a:lnTo>
                    <a:lnTo>
                      <a:pt x="61" y="116"/>
                    </a:lnTo>
                    <a:lnTo>
                      <a:pt x="44" y="127"/>
                    </a:lnTo>
                    <a:lnTo>
                      <a:pt x="29" y="142"/>
                    </a:lnTo>
                    <a:lnTo>
                      <a:pt x="13" y="152"/>
                    </a:lnTo>
                    <a:lnTo>
                      <a:pt x="0" y="163"/>
                    </a:lnTo>
                    <a:lnTo>
                      <a:pt x="29" y="205"/>
                    </a:lnTo>
                    <a:lnTo>
                      <a:pt x="29" y="201"/>
                    </a:lnTo>
                    <a:lnTo>
                      <a:pt x="32" y="199"/>
                    </a:lnTo>
                    <a:lnTo>
                      <a:pt x="40" y="194"/>
                    </a:lnTo>
                    <a:lnTo>
                      <a:pt x="49" y="186"/>
                    </a:lnTo>
                    <a:lnTo>
                      <a:pt x="61" y="175"/>
                    </a:lnTo>
                    <a:lnTo>
                      <a:pt x="72" y="165"/>
                    </a:lnTo>
                    <a:lnTo>
                      <a:pt x="87" y="152"/>
                    </a:lnTo>
                    <a:lnTo>
                      <a:pt x="103" y="140"/>
                    </a:lnTo>
                    <a:lnTo>
                      <a:pt x="116" y="125"/>
                    </a:lnTo>
                    <a:lnTo>
                      <a:pt x="133" y="110"/>
                    </a:lnTo>
                    <a:lnTo>
                      <a:pt x="146" y="95"/>
                    </a:lnTo>
                    <a:lnTo>
                      <a:pt x="164" y="81"/>
                    </a:lnTo>
                    <a:lnTo>
                      <a:pt x="177" y="68"/>
                    </a:lnTo>
                    <a:lnTo>
                      <a:pt x="192" y="55"/>
                    </a:lnTo>
                    <a:lnTo>
                      <a:pt x="203" y="42"/>
                    </a:lnTo>
                    <a:lnTo>
                      <a:pt x="213" y="30"/>
                    </a:lnTo>
                    <a:lnTo>
                      <a:pt x="211" y="21"/>
                    </a:lnTo>
                    <a:lnTo>
                      <a:pt x="202" y="9"/>
                    </a:lnTo>
                    <a:lnTo>
                      <a:pt x="192" y="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98" name="Freeform 103">
                <a:extLst>
                  <a:ext uri="{FF2B5EF4-FFF2-40B4-BE49-F238E27FC236}">
                    <a16:creationId xmlns:a16="http://schemas.microsoft.com/office/drawing/2014/main" id="{8258CFCA-1170-494A-AE3B-9451D3F3F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1" y="2189"/>
                <a:ext cx="61" cy="330"/>
              </a:xfrm>
              <a:custGeom>
                <a:avLst/>
                <a:gdLst>
                  <a:gd name="T0" fmla="*/ 0 w 124"/>
                  <a:gd name="T1" fmla="*/ 1 h 659"/>
                  <a:gd name="T2" fmla="*/ 0 w 124"/>
                  <a:gd name="T3" fmla="*/ 1 h 659"/>
                  <a:gd name="T4" fmla="*/ 0 w 124"/>
                  <a:gd name="T5" fmla="*/ 1 h 659"/>
                  <a:gd name="T6" fmla="*/ 0 w 124"/>
                  <a:gd name="T7" fmla="*/ 1 h 659"/>
                  <a:gd name="T8" fmla="*/ 0 w 124"/>
                  <a:gd name="T9" fmla="*/ 1 h 659"/>
                  <a:gd name="T10" fmla="*/ 0 w 124"/>
                  <a:gd name="T11" fmla="*/ 1 h 659"/>
                  <a:gd name="T12" fmla="*/ 0 w 124"/>
                  <a:gd name="T13" fmla="*/ 1 h 659"/>
                  <a:gd name="T14" fmla="*/ 0 w 124"/>
                  <a:gd name="T15" fmla="*/ 1 h 659"/>
                  <a:gd name="T16" fmla="*/ 0 w 124"/>
                  <a:gd name="T17" fmla="*/ 1 h 659"/>
                  <a:gd name="T18" fmla="*/ 0 w 124"/>
                  <a:gd name="T19" fmla="*/ 1 h 659"/>
                  <a:gd name="T20" fmla="*/ 0 w 124"/>
                  <a:gd name="T21" fmla="*/ 1 h 659"/>
                  <a:gd name="T22" fmla="*/ 0 w 124"/>
                  <a:gd name="T23" fmla="*/ 1 h 659"/>
                  <a:gd name="T24" fmla="*/ 0 w 124"/>
                  <a:gd name="T25" fmla="*/ 1 h 659"/>
                  <a:gd name="T26" fmla="*/ 0 w 124"/>
                  <a:gd name="T27" fmla="*/ 1 h 659"/>
                  <a:gd name="T28" fmla="*/ 0 w 124"/>
                  <a:gd name="T29" fmla="*/ 1 h 659"/>
                  <a:gd name="T30" fmla="*/ 0 w 124"/>
                  <a:gd name="T31" fmla="*/ 1 h 659"/>
                  <a:gd name="T32" fmla="*/ 0 w 124"/>
                  <a:gd name="T33" fmla="*/ 1 h 659"/>
                  <a:gd name="T34" fmla="*/ 0 w 124"/>
                  <a:gd name="T35" fmla="*/ 1 h 659"/>
                  <a:gd name="T36" fmla="*/ 0 w 124"/>
                  <a:gd name="T37" fmla="*/ 1 h 659"/>
                  <a:gd name="T38" fmla="*/ 0 w 124"/>
                  <a:gd name="T39" fmla="*/ 1 h 659"/>
                  <a:gd name="T40" fmla="*/ 0 w 124"/>
                  <a:gd name="T41" fmla="*/ 1 h 659"/>
                  <a:gd name="T42" fmla="*/ 0 w 124"/>
                  <a:gd name="T43" fmla="*/ 1 h 659"/>
                  <a:gd name="T44" fmla="*/ 0 w 124"/>
                  <a:gd name="T45" fmla="*/ 1 h 659"/>
                  <a:gd name="T46" fmla="*/ 0 w 124"/>
                  <a:gd name="T47" fmla="*/ 1 h 659"/>
                  <a:gd name="T48" fmla="*/ 0 w 124"/>
                  <a:gd name="T49" fmla="*/ 1 h 659"/>
                  <a:gd name="T50" fmla="*/ 0 w 124"/>
                  <a:gd name="T51" fmla="*/ 1 h 659"/>
                  <a:gd name="T52" fmla="*/ 0 w 124"/>
                  <a:gd name="T53" fmla="*/ 1 h 659"/>
                  <a:gd name="T54" fmla="*/ 0 w 124"/>
                  <a:gd name="T55" fmla="*/ 1 h 659"/>
                  <a:gd name="T56" fmla="*/ 0 w 124"/>
                  <a:gd name="T57" fmla="*/ 1 h 659"/>
                  <a:gd name="T58" fmla="*/ 0 w 124"/>
                  <a:gd name="T59" fmla="*/ 1 h 659"/>
                  <a:gd name="T60" fmla="*/ 0 w 124"/>
                  <a:gd name="T61" fmla="*/ 1 h 659"/>
                  <a:gd name="T62" fmla="*/ 0 w 124"/>
                  <a:gd name="T63" fmla="*/ 1 h 659"/>
                  <a:gd name="T64" fmla="*/ 0 w 124"/>
                  <a:gd name="T65" fmla="*/ 1 h 659"/>
                  <a:gd name="T66" fmla="*/ 0 w 124"/>
                  <a:gd name="T67" fmla="*/ 1 h 659"/>
                  <a:gd name="T68" fmla="*/ 0 w 124"/>
                  <a:gd name="T69" fmla="*/ 1 h 659"/>
                  <a:gd name="T70" fmla="*/ 0 w 124"/>
                  <a:gd name="T71" fmla="*/ 1 h 659"/>
                  <a:gd name="T72" fmla="*/ 0 w 124"/>
                  <a:gd name="T73" fmla="*/ 1 h 659"/>
                  <a:gd name="T74" fmla="*/ 0 w 124"/>
                  <a:gd name="T75" fmla="*/ 1 h 659"/>
                  <a:gd name="T76" fmla="*/ 0 w 124"/>
                  <a:gd name="T77" fmla="*/ 0 h 659"/>
                  <a:gd name="T78" fmla="*/ 0 w 124"/>
                  <a:gd name="T79" fmla="*/ 1 h 659"/>
                  <a:gd name="T80" fmla="*/ 0 w 124"/>
                  <a:gd name="T81" fmla="*/ 1 h 659"/>
                  <a:gd name="T82" fmla="*/ 0 w 124"/>
                  <a:gd name="T83" fmla="*/ 1 h 659"/>
                  <a:gd name="T84" fmla="*/ 0 w 124"/>
                  <a:gd name="T85" fmla="*/ 1 h 659"/>
                  <a:gd name="T86" fmla="*/ 0 w 124"/>
                  <a:gd name="T87" fmla="*/ 1 h 659"/>
                  <a:gd name="T88" fmla="*/ 0 w 124"/>
                  <a:gd name="T89" fmla="*/ 1 h 6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4"/>
                  <a:gd name="T136" fmla="*/ 0 h 659"/>
                  <a:gd name="T137" fmla="*/ 124 w 124"/>
                  <a:gd name="T138" fmla="*/ 659 h 6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4" h="659">
                    <a:moveTo>
                      <a:pt x="0" y="25"/>
                    </a:moveTo>
                    <a:lnTo>
                      <a:pt x="0" y="28"/>
                    </a:lnTo>
                    <a:lnTo>
                      <a:pt x="2" y="44"/>
                    </a:lnTo>
                    <a:lnTo>
                      <a:pt x="6" y="68"/>
                    </a:lnTo>
                    <a:lnTo>
                      <a:pt x="10" y="101"/>
                    </a:lnTo>
                    <a:lnTo>
                      <a:pt x="13" y="139"/>
                    </a:lnTo>
                    <a:lnTo>
                      <a:pt x="19" y="182"/>
                    </a:lnTo>
                    <a:lnTo>
                      <a:pt x="25" y="232"/>
                    </a:lnTo>
                    <a:lnTo>
                      <a:pt x="32" y="285"/>
                    </a:lnTo>
                    <a:lnTo>
                      <a:pt x="38" y="336"/>
                    </a:lnTo>
                    <a:lnTo>
                      <a:pt x="44" y="391"/>
                    </a:lnTo>
                    <a:lnTo>
                      <a:pt x="50" y="443"/>
                    </a:lnTo>
                    <a:lnTo>
                      <a:pt x="55" y="496"/>
                    </a:lnTo>
                    <a:lnTo>
                      <a:pt x="59" y="543"/>
                    </a:lnTo>
                    <a:lnTo>
                      <a:pt x="63" y="587"/>
                    </a:lnTo>
                    <a:lnTo>
                      <a:pt x="65" y="625"/>
                    </a:lnTo>
                    <a:lnTo>
                      <a:pt x="65" y="659"/>
                    </a:lnTo>
                    <a:lnTo>
                      <a:pt x="124" y="652"/>
                    </a:lnTo>
                    <a:lnTo>
                      <a:pt x="124" y="644"/>
                    </a:lnTo>
                    <a:lnTo>
                      <a:pt x="122" y="629"/>
                    </a:lnTo>
                    <a:lnTo>
                      <a:pt x="118" y="604"/>
                    </a:lnTo>
                    <a:lnTo>
                      <a:pt x="118" y="574"/>
                    </a:lnTo>
                    <a:lnTo>
                      <a:pt x="112" y="534"/>
                    </a:lnTo>
                    <a:lnTo>
                      <a:pt x="109" y="492"/>
                    </a:lnTo>
                    <a:lnTo>
                      <a:pt x="105" y="445"/>
                    </a:lnTo>
                    <a:lnTo>
                      <a:pt x="101" y="395"/>
                    </a:lnTo>
                    <a:lnTo>
                      <a:pt x="95" y="344"/>
                    </a:lnTo>
                    <a:lnTo>
                      <a:pt x="91" y="293"/>
                    </a:lnTo>
                    <a:lnTo>
                      <a:pt x="86" y="241"/>
                    </a:lnTo>
                    <a:lnTo>
                      <a:pt x="82" y="194"/>
                    </a:lnTo>
                    <a:lnTo>
                      <a:pt x="78" y="146"/>
                    </a:lnTo>
                    <a:lnTo>
                      <a:pt x="72" y="106"/>
                    </a:lnTo>
                    <a:lnTo>
                      <a:pt x="69" y="70"/>
                    </a:lnTo>
                    <a:lnTo>
                      <a:pt x="65" y="45"/>
                    </a:lnTo>
                    <a:lnTo>
                      <a:pt x="61" y="30"/>
                    </a:lnTo>
                    <a:lnTo>
                      <a:pt x="57" y="19"/>
                    </a:lnTo>
                    <a:lnTo>
                      <a:pt x="51" y="11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25" y="4"/>
                    </a:lnTo>
                    <a:lnTo>
                      <a:pt x="15" y="7"/>
                    </a:lnTo>
                    <a:lnTo>
                      <a:pt x="8" y="15"/>
                    </a:lnTo>
                    <a:lnTo>
                      <a:pt x="2" y="2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99" name="Freeform 104">
                <a:extLst>
                  <a:ext uri="{FF2B5EF4-FFF2-40B4-BE49-F238E27FC236}">
                    <a16:creationId xmlns:a16="http://schemas.microsoft.com/office/drawing/2014/main" id="{645734B6-51A1-4146-B075-58BAFEDA2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" y="1502"/>
                <a:ext cx="56" cy="174"/>
              </a:xfrm>
              <a:custGeom>
                <a:avLst/>
                <a:gdLst>
                  <a:gd name="T0" fmla="*/ 0 w 110"/>
                  <a:gd name="T1" fmla="*/ 1 h 347"/>
                  <a:gd name="T2" fmla="*/ 0 w 110"/>
                  <a:gd name="T3" fmla="*/ 1 h 347"/>
                  <a:gd name="T4" fmla="*/ 0 w 110"/>
                  <a:gd name="T5" fmla="*/ 1 h 347"/>
                  <a:gd name="T6" fmla="*/ 0 w 110"/>
                  <a:gd name="T7" fmla="*/ 1 h 347"/>
                  <a:gd name="T8" fmla="*/ 1 w 110"/>
                  <a:gd name="T9" fmla="*/ 1 h 347"/>
                  <a:gd name="T10" fmla="*/ 1 w 110"/>
                  <a:gd name="T11" fmla="*/ 1 h 347"/>
                  <a:gd name="T12" fmla="*/ 1 w 110"/>
                  <a:gd name="T13" fmla="*/ 1 h 347"/>
                  <a:gd name="T14" fmla="*/ 1 w 110"/>
                  <a:gd name="T15" fmla="*/ 1 h 347"/>
                  <a:gd name="T16" fmla="*/ 1 w 110"/>
                  <a:gd name="T17" fmla="*/ 1 h 347"/>
                  <a:gd name="T18" fmla="*/ 1 w 110"/>
                  <a:gd name="T19" fmla="*/ 1 h 347"/>
                  <a:gd name="T20" fmla="*/ 1 w 110"/>
                  <a:gd name="T21" fmla="*/ 1 h 347"/>
                  <a:gd name="T22" fmla="*/ 1 w 110"/>
                  <a:gd name="T23" fmla="*/ 1 h 347"/>
                  <a:gd name="T24" fmla="*/ 1 w 110"/>
                  <a:gd name="T25" fmla="*/ 1 h 347"/>
                  <a:gd name="T26" fmla="*/ 1 w 110"/>
                  <a:gd name="T27" fmla="*/ 1 h 347"/>
                  <a:gd name="T28" fmla="*/ 1 w 110"/>
                  <a:gd name="T29" fmla="*/ 1 h 347"/>
                  <a:gd name="T30" fmla="*/ 1 w 110"/>
                  <a:gd name="T31" fmla="*/ 1 h 347"/>
                  <a:gd name="T32" fmla="*/ 1 w 110"/>
                  <a:gd name="T33" fmla="*/ 0 h 347"/>
                  <a:gd name="T34" fmla="*/ 1 w 110"/>
                  <a:gd name="T35" fmla="*/ 1 h 347"/>
                  <a:gd name="T36" fmla="*/ 1 w 110"/>
                  <a:gd name="T37" fmla="*/ 1 h 347"/>
                  <a:gd name="T38" fmla="*/ 1 w 110"/>
                  <a:gd name="T39" fmla="*/ 1 h 347"/>
                  <a:gd name="T40" fmla="*/ 1 w 110"/>
                  <a:gd name="T41" fmla="*/ 1 h 347"/>
                  <a:gd name="T42" fmla="*/ 1 w 110"/>
                  <a:gd name="T43" fmla="*/ 1 h 347"/>
                  <a:gd name="T44" fmla="*/ 1 w 110"/>
                  <a:gd name="T45" fmla="*/ 1 h 347"/>
                  <a:gd name="T46" fmla="*/ 1 w 110"/>
                  <a:gd name="T47" fmla="*/ 1 h 347"/>
                  <a:gd name="T48" fmla="*/ 1 w 110"/>
                  <a:gd name="T49" fmla="*/ 1 h 347"/>
                  <a:gd name="T50" fmla="*/ 1 w 110"/>
                  <a:gd name="T51" fmla="*/ 1 h 347"/>
                  <a:gd name="T52" fmla="*/ 1 w 110"/>
                  <a:gd name="T53" fmla="*/ 1 h 347"/>
                  <a:gd name="T54" fmla="*/ 1 w 110"/>
                  <a:gd name="T55" fmla="*/ 1 h 347"/>
                  <a:gd name="T56" fmla="*/ 1 w 110"/>
                  <a:gd name="T57" fmla="*/ 1 h 347"/>
                  <a:gd name="T58" fmla="*/ 1 w 110"/>
                  <a:gd name="T59" fmla="*/ 1 h 347"/>
                  <a:gd name="T60" fmla="*/ 1 w 110"/>
                  <a:gd name="T61" fmla="*/ 1 h 347"/>
                  <a:gd name="T62" fmla="*/ 1 w 110"/>
                  <a:gd name="T63" fmla="*/ 1 h 347"/>
                  <a:gd name="T64" fmla="*/ 1 w 110"/>
                  <a:gd name="T65" fmla="*/ 1 h 347"/>
                  <a:gd name="T66" fmla="*/ 1 w 110"/>
                  <a:gd name="T67" fmla="*/ 1 h 347"/>
                  <a:gd name="T68" fmla="*/ 1 w 110"/>
                  <a:gd name="T69" fmla="*/ 1 h 347"/>
                  <a:gd name="T70" fmla="*/ 1 w 110"/>
                  <a:gd name="T71" fmla="*/ 1 h 347"/>
                  <a:gd name="T72" fmla="*/ 1 w 110"/>
                  <a:gd name="T73" fmla="*/ 1 h 347"/>
                  <a:gd name="T74" fmla="*/ 1 w 110"/>
                  <a:gd name="T75" fmla="*/ 1 h 347"/>
                  <a:gd name="T76" fmla="*/ 1 w 110"/>
                  <a:gd name="T77" fmla="*/ 1 h 347"/>
                  <a:gd name="T78" fmla="*/ 1 w 110"/>
                  <a:gd name="T79" fmla="*/ 1 h 347"/>
                  <a:gd name="T80" fmla="*/ 1 w 110"/>
                  <a:gd name="T81" fmla="*/ 1 h 347"/>
                  <a:gd name="T82" fmla="*/ 0 w 110"/>
                  <a:gd name="T83" fmla="*/ 1 h 347"/>
                  <a:gd name="T84" fmla="*/ 0 w 110"/>
                  <a:gd name="T85" fmla="*/ 1 h 3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0"/>
                  <a:gd name="T130" fmla="*/ 0 h 347"/>
                  <a:gd name="T131" fmla="*/ 110 w 110"/>
                  <a:gd name="T132" fmla="*/ 347 h 3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0" h="347">
                    <a:moveTo>
                      <a:pt x="0" y="330"/>
                    </a:moveTo>
                    <a:lnTo>
                      <a:pt x="0" y="327"/>
                    </a:lnTo>
                    <a:lnTo>
                      <a:pt x="0" y="321"/>
                    </a:lnTo>
                    <a:lnTo>
                      <a:pt x="0" y="308"/>
                    </a:lnTo>
                    <a:lnTo>
                      <a:pt x="4" y="294"/>
                    </a:lnTo>
                    <a:lnTo>
                      <a:pt x="6" y="273"/>
                    </a:lnTo>
                    <a:lnTo>
                      <a:pt x="7" y="254"/>
                    </a:lnTo>
                    <a:lnTo>
                      <a:pt x="11" y="232"/>
                    </a:lnTo>
                    <a:lnTo>
                      <a:pt x="15" y="209"/>
                    </a:lnTo>
                    <a:lnTo>
                      <a:pt x="19" y="180"/>
                    </a:lnTo>
                    <a:lnTo>
                      <a:pt x="23" y="154"/>
                    </a:lnTo>
                    <a:lnTo>
                      <a:pt x="28" y="125"/>
                    </a:lnTo>
                    <a:lnTo>
                      <a:pt x="34" y="98"/>
                    </a:lnTo>
                    <a:lnTo>
                      <a:pt x="40" y="72"/>
                    </a:lnTo>
                    <a:lnTo>
                      <a:pt x="47" y="45"/>
                    </a:lnTo>
                    <a:lnTo>
                      <a:pt x="57" y="21"/>
                    </a:lnTo>
                    <a:lnTo>
                      <a:pt x="66" y="0"/>
                    </a:lnTo>
                    <a:lnTo>
                      <a:pt x="110" y="3"/>
                    </a:lnTo>
                    <a:lnTo>
                      <a:pt x="108" y="9"/>
                    </a:lnTo>
                    <a:lnTo>
                      <a:pt x="104" y="17"/>
                    </a:lnTo>
                    <a:lnTo>
                      <a:pt x="101" y="30"/>
                    </a:lnTo>
                    <a:lnTo>
                      <a:pt x="95" y="41"/>
                    </a:lnTo>
                    <a:lnTo>
                      <a:pt x="91" y="59"/>
                    </a:lnTo>
                    <a:lnTo>
                      <a:pt x="85" y="78"/>
                    </a:lnTo>
                    <a:lnTo>
                      <a:pt x="80" y="100"/>
                    </a:lnTo>
                    <a:lnTo>
                      <a:pt x="72" y="123"/>
                    </a:lnTo>
                    <a:lnTo>
                      <a:pt x="66" y="148"/>
                    </a:lnTo>
                    <a:lnTo>
                      <a:pt x="63" y="175"/>
                    </a:lnTo>
                    <a:lnTo>
                      <a:pt x="59" y="205"/>
                    </a:lnTo>
                    <a:lnTo>
                      <a:pt x="53" y="233"/>
                    </a:lnTo>
                    <a:lnTo>
                      <a:pt x="51" y="266"/>
                    </a:lnTo>
                    <a:lnTo>
                      <a:pt x="47" y="296"/>
                    </a:lnTo>
                    <a:lnTo>
                      <a:pt x="47" y="332"/>
                    </a:lnTo>
                    <a:lnTo>
                      <a:pt x="45" y="340"/>
                    </a:lnTo>
                    <a:lnTo>
                      <a:pt x="40" y="347"/>
                    </a:lnTo>
                    <a:lnTo>
                      <a:pt x="32" y="347"/>
                    </a:lnTo>
                    <a:lnTo>
                      <a:pt x="25" y="346"/>
                    </a:lnTo>
                    <a:lnTo>
                      <a:pt x="15" y="340"/>
                    </a:lnTo>
                    <a:lnTo>
                      <a:pt x="7" y="334"/>
                    </a:lnTo>
                    <a:lnTo>
                      <a:pt x="2" y="330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00" name="Freeform 105">
                <a:extLst>
                  <a:ext uri="{FF2B5EF4-FFF2-40B4-BE49-F238E27FC236}">
                    <a16:creationId xmlns:a16="http://schemas.microsoft.com/office/drawing/2014/main" id="{1A8D2669-C240-1E43-BA7D-BAEDD197A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1563"/>
                <a:ext cx="46" cy="146"/>
              </a:xfrm>
              <a:custGeom>
                <a:avLst/>
                <a:gdLst>
                  <a:gd name="T0" fmla="*/ 0 w 93"/>
                  <a:gd name="T1" fmla="*/ 0 h 293"/>
                  <a:gd name="T2" fmla="*/ 0 w 93"/>
                  <a:gd name="T3" fmla="*/ 0 h 293"/>
                  <a:gd name="T4" fmla="*/ 0 w 93"/>
                  <a:gd name="T5" fmla="*/ 0 h 293"/>
                  <a:gd name="T6" fmla="*/ 0 w 93"/>
                  <a:gd name="T7" fmla="*/ 0 h 293"/>
                  <a:gd name="T8" fmla="*/ 0 w 93"/>
                  <a:gd name="T9" fmla="*/ 0 h 293"/>
                  <a:gd name="T10" fmla="*/ 0 w 93"/>
                  <a:gd name="T11" fmla="*/ 0 h 293"/>
                  <a:gd name="T12" fmla="*/ 0 w 93"/>
                  <a:gd name="T13" fmla="*/ 0 h 293"/>
                  <a:gd name="T14" fmla="*/ 0 w 93"/>
                  <a:gd name="T15" fmla="*/ 0 h 293"/>
                  <a:gd name="T16" fmla="*/ 0 w 93"/>
                  <a:gd name="T17" fmla="*/ 0 h 293"/>
                  <a:gd name="T18" fmla="*/ 0 w 93"/>
                  <a:gd name="T19" fmla="*/ 0 h 293"/>
                  <a:gd name="T20" fmla="*/ 0 w 93"/>
                  <a:gd name="T21" fmla="*/ 0 h 293"/>
                  <a:gd name="T22" fmla="*/ 0 w 93"/>
                  <a:gd name="T23" fmla="*/ 0 h 293"/>
                  <a:gd name="T24" fmla="*/ 0 w 93"/>
                  <a:gd name="T25" fmla="*/ 0 h 293"/>
                  <a:gd name="T26" fmla="*/ 0 w 93"/>
                  <a:gd name="T27" fmla="*/ 0 h 293"/>
                  <a:gd name="T28" fmla="*/ 0 w 93"/>
                  <a:gd name="T29" fmla="*/ 0 h 293"/>
                  <a:gd name="T30" fmla="*/ 0 w 93"/>
                  <a:gd name="T31" fmla="*/ 0 h 293"/>
                  <a:gd name="T32" fmla="*/ 0 w 93"/>
                  <a:gd name="T33" fmla="*/ 0 h 293"/>
                  <a:gd name="T34" fmla="*/ 0 w 93"/>
                  <a:gd name="T35" fmla="*/ 0 h 293"/>
                  <a:gd name="T36" fmla="*/ 0 w 93"/>
                  <a:gd name="T37" fmla="*/ 0 h 293"/>
                  <a:gd name="T38" fmla="*/ 0 w 93"/>
                  <a:gd name="T39" fmla="*/ 0 h 293"/>
                  <a:gd name="T40" fmla="*/ 0 w 93"/>
                  <a:gd name="T41" fmla="*/ 0 h 293"/>
                  <a:gd name="T42" fmla="*/ 0 w 93"/>
                  <a:gd name="T43" fmla="*/ 0 h 293"/>
                  <a:gd name="T44" fmla="*/ 0 w 93"/>
                  <a:gd name="T45" fmla="*/ 0 h 293"/>
                  <a:gd name="T46" fmla="*/ 0 w 93"/>
                  <a:gd name="T47" fmla="*/ 0 h 293"/>
                  <a:gd name="T48" fmla="*/ 0 w 93"/>
                  <a:gd name="T49" fmla="*/ 0 h 293"/>
                  <a:gd name="T50" fmla="*/ 0 w 93"/>
                  <a:gd name="T51" fmla="*/ 0 h 293"/>
                  <a:gd name="T52" fmla="*/ 0 w 93"/>
                  <a:gd name="T53" fmla="*/ 0 h 293"/>
                  <a:gd name="T54" fmla="*/ 0 w 93"/>
                  <a:gd name="T55" fmla="*/ 0 h 293"/>
                  <a:gd name="T56" fmla="*/ 0 w 93"/>
                  <a:gd name="T57" fmla="*/ 0 h 293"/>
                  <a:gd name="T58" fmla="*/ 0 w 93"/>
                  <a:gd name="T59" fmla="*/ 0 h 293"/>
                  <a:gd name="T60" fmla="*/ 0 w 93"/>
                  <a:gd name="T61" fmla="*/ 0 h 293"/>
                  <a:gd name="T62" fmla="*/ 0 w 93"/>
                  <a:gd name="T63" fmla="*/ 0 h 293"/>
                  <a:gd name="T64" fmla="*/ 0 w 93"/>
                  <a:gd name="T65" fmla="*/ 0 h 293"/>
                  <a:gd name="T66" fmla="*/ 0 w 93"/>
                  <a:gd name="T67" fmla="*/ 0 h 293"/>
                  <a:gd name="T68" fmla="*/ 0 w 93"/>
                  <a:gd name="T69" fmla="*/ 0 h 293"/>
                  <a:gd name="T70" fmla="*/ 0 w 93"/>
                  <a:gd name="T71" fmla="*/ 0 h 293"/>
                  <a:gd name="T72" fmla="*/ 0 w 93"/>
                  <a:gd name="T73" fmla="*/ 0 h 293"/>
                  <a:gd name="T74" fmla="*/ 0 w 93"/>
                  <a:gd name="T75" fmla="*/ 0 h 293"/>
                  <a:gd name="T76" fmla="*/ 0 w 93"/>
                  <a:gd name="T77" fmla="*/ 0 h 293"/>
                  <a:gd name="T78" fmla="*/ 0 w 93"/>
                  <a:gd name="T79" fmla="*/ 0 h 293"/>
                  <a:gd name="T80" fmla="*/ 0 w 93"/>
                  <a:gd name="T81" fmla="*/ 0 h 293"/>
                  <a:gd name="T82" fmla="*/ 0 w 93"/>
                  <a:gd name="T83" fmla="*/ 0 h 293"/>
                  <a:gd name="T84" fmla="*/ 0 w 93"/>
                  <a:gd name="T85" fmla="*/ 0 h 293"/>
                  <a:gd name="T86" fmla="*/ 0 w 93"/>
                  <a:gd name="T87" fmla="*/ 0 h 293"/>
                  <a:gd name="T88" fmla="*/ 0 w 93"/>
                  <a:gd name="T89" fmla="*/ 0 h 293"/>
                  <a:gd name="T90" fmla="*/ 0 w 93"/>
                  <a:gd name="T91" fmla="*/ 0 h 293"/>
                  <a:gd name="T92" fmla="*/ 0 w 93"/>
                  <a:gd name="T93" fmla="*/ 0 h 293"/>
                  <a:gd name="T94" fmla="*/ 0 w 93"/>
                  <a:gd name="T95" fmla="*/ 0 h 293"/>
                  <a:gd name="T96" fmla="*/ 0 w 93"/>
                  <a:gd name="T97" fmla="*/ 0 h 293"/>
                  <a:gd name="T98" fmla="*/ 0 w 93"/>
                  <a:gd name="T99" fmla="*/ 0 h 29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3"/>
                  <a:gd name="T151" fmla="*/ 0 h 293"/>
                  <a:gd name="T152" fmla="*/ 93 w 93"/>
                  <a:gd name="T153" fmla="*/ 293 h 29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3" h="293">
                    <a:moveTo>
                      <a:pt x="53" y="8"/>
                    </a:moveTo>
                    <a:lnTo>
                      <a:pt x="53" y="8"/>
                    </a:lnTo>
                    <a:lnTo>
                      <a:pt x="51" y="14"/>
                    </a:lnTo>
                    <a:lnTo>
                      <a:pt x="47" y="21"/>
                    </a:lnTo>
                    <a:lnTo>
                      <a:pt x="45" y="35"/>
                    </a:lnTo>
                    <a:lnTo>
                      <a:pt x="42" y="48"/>
                    </a:lnTo>
                    <a:lnTo>
                      <a:pt x="40" y="65"/>
                    </a:lnTo>
                    <a:lnTo>
                      <a:pt x="34" y="82"/>
                    </a:lnTo>
                    <a:lnTo>
                      <a:pt x="32" y="105"/>
                    </a:lnTo>
                    <a:lnTo>
                      <a:pt x="26" y="124"/>
                    </a:lnTo>
                    <a:lnTo>
                      <a:pt x="23" y="147"/>
                    </a:lnTo>
                    <a:lnTo>
                      <a:pt x="19" y="168"/>
                    </a:lnTo>
                    <a:lnTo>
                      <a:pt x="13" y="192"/>
                    </a:lnTo>
                    <a:lnTo>
                      <a:pt x="9" y="213"/>
                    </a:lnTo>
                    <a:lnTo>
                      <a:pt x="5" y="234"/>
                    </a:lnTo>
                    <a:lnTo>
                      <a:pt x="3" y="253"/>
                    </a:lnTo>
                    <a:lnTo>
                      <a:pt x="2" y="274"/>
                    </a:lnTo>
                    <a:lnTo>
                      <a:pt x="0" y="282"/>
                    </a:lnTo>
                    <a:lnTo>
                      <a:pt x="0" y="287"/>
                    </a:lnTo>
                    <a:lnTo>
                      <a:pt x="0" y="291"/>
                    </a:lnTo>
                    <a:lnTo>
                      <a:pt x="3" y="293"/>
                    </a:lnTo>
                    <a:lnTo>
                      <a:pt x="11" y="293"/>
                    </a:lnTo>
                    <a:lnTo>
                      <a:pt x="19" y="287"/>
                    </a:lnTo>
                    <a:lnTo>
                      <a:pt x="26" y="278"/>
                    </a:lnTo>
                    <a:lnTo>
                      <a:pt x="34" y="270"/>
                    </a:lnTo>
                    <a:lnTo>
                      <a:pt x="40" y="264"/>
                    </a:lnTo>
                    <a:lnTo>
                      <a:pt x="43" y="263"/>
                    </a:lnTo>
                    <a:lnTo>
                      <a:pt x="43" y="259"/>
                    </a:lnTo>
                    <a:lnTo>
                      <a:pt x="43" y="253"/>
                    </a:lnTo>
                    <a:lnTo>
                      <a:pt x="45" y="242"/>
                    </a:lnTo>
                    <a:lnTo>
                      <a:pt x="47" y="230"/>
                    </a:lnTo>
                    <a:lnTo>
                      <a:pt x="49" y="213"/>
                    </a:lnTo>
                    <a:lnTo>
                      <a:pt x="53" y="196"/>
                    </a:lnTo>
                    <a:lnTo>
                      <a:pt x="57" y="175"/>
                    </a:lnTo>
                    <a:lnTo>
                      <a:pt x="61" y="156"/>
                    </a:lnTo>
                    <a:lnTo>
                      <a:pt x="64" y="133"/>
                    </a:lnTo>
                    <a:lnTo>
                      <a:pt x="68" y="112"/>
                    </a:lnTo>
                    <a:lnTo>
                      <a:pt x="72" y="90"/>
                    </a:lnTo>
                    <a:lnTo>
                      <a:pt x="78" y="71"/>
                    </a:lnTo>
                    <a:lnTo>
                      <a:pt x="80" y="52"/>
                    </a:lnTo>
                    <a:lnTo>
                      <a:pt x="85" y="35"/>
                    </a:lnTo>
                    <a:lnTo>
                      <a:pt x="89" y="19"/>
                    </a:lnTo>
                    <a:lnTo>
                      <a:pt x="93" y="8"/>
                    </a:lnTo>
                    <a:lnTo>
                      <a:pt x="89" y="0"/>
                    </a:lnTo>
                    <a:lnTo>
                      <a:pt x="76" y="0"/>
                    </a:lnTo>
                    <a:lnTo>
                      <a:pt x="66" y="2"/>
                    </a:lnTo>
                    <a:lnTo>
                      <a:pt x="59" y="4"/>
                    </a:lnTo>
                    <a:lnTo>
                      <a:pt x="55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01" name="Freeform 106">
                <a:extLst>
                  <a:ext uri="{FF2B5EF4-FFF2-40B4-BE49-F238E27FC236}">
                    <a16:creationId xmlns:a16="http://schemas.microsoft.com/office/drawing/2014/main" id="{2AFBD4C1-0DF3-9F40-BB9C-186647E42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318"/>
                <a:ext cx="137" cy="115"/>
              </a:xfrm>
              <a:custGeom>
                <a:avLst/>
                <a:gdLst>
                  <a:gd name="T0" fmla="*/ 1 w 273"/>
                  <a:gd name="T1" fmla="*/ 1 h 230"/>
                  <a:gd name="T2" fmla="*/ 1 w 273"/>
                  <a:gd name="T3" fmla="*/ 1 h 230"/>
                  <a:gd name="T4" fmla="*/ 1 w 273"/>
                  <a:gd name="T5" fmla="*/ 1 h 230"/>
                  <a:gd name="T6" fmla="*/ 1 w 273"/>
                  <a:gd name="T7" fmla="*/ 1 h 230"/>
                  <a:gd name="T8" fmla="*/ 1 w 273"/>
                  <a:gd name="T9" fmla="*/ 1 h 230"/>
                  <a:gd name="T10" fmla="*/ 1 w 273"/>
                  <a:gd name="T11" fmla="*/ 1 h 230"/>
                  <a:gd name="T12" fmla="*/ 1 w 273"/>
                  <a:gd name="T13" fmla="*/ 1 h 230"/>
                  <a:gd name="T14" fmla="*/ 1 w 273"/>
                  <a:gd name="T15" fmla="*/ 1 h 230"/>
                  <a:gd name="T16" fmla="*/ 1 w 273"/>
                  <a:gd name="T17" fmla="*/ 1 h 230"/>
                  <a:gd name="T18" fmla="*/ 1 w 273"/>
                  <a:gd name="T19" fmla="*/ 1 h 230"/>
                  <a:gd name="T20" fmla="*/ 1 w 273"/>
                  <a:gd name="T21" fmla="*/ 1 h 230"/>
                  <a:gd name="T22" fmla="*/ 1 w 273"/>
                  <a:gd name="T23" fmla="*/ 1 h 230"/>
                  <a:gd name="T24" fmla="*/ 1 w 273"/>
                  <a:gd name="T25" fmla="*/ 1 h 230"/>
                  <a:gd name="T26" fmla="*/ 1 w 273"/>
                  <a:gd name="T27" fmla="*/ 1 h 230"/>
                  <a:gd name="T28" fmla="*/ 1 w 273"/>
                  <a:gd name="T29" fmla="*/ 1 h 230"/>
                  <a:gd name="T30" fmla="*/ 1 w 273"/>
                  <a:gd name="T31" fmla="*/ 1 h 230"/>
                  <a:gd name="T32" fmla="*/ 1 w 273"/>
                  <a:gd name="T33" fmla="*/ 0 h 230"/>
                  <a:gd name="T34" fmla="*/ 1 w 273"/>
                  <a:gd name="T35" fmla="*/ 0 h 230"/>
                  <a:gd name="T36" fmla="*/ 1 w 273"/>
                  <a:gd name="T37" fmla="*/ 1 h 230"/>
                  <a:gd name="T38" fmla="*/ 1 w 273"/>
                  <a:gd name="T39" fmla="*/ 1 h 230"/>
                  <a:gd name="T40" fmla="*/ 1 w 273"/>
                  <a:gd name="T41" fmla="*/ 1 h 230"/>
                  <a:gd name="T42" fmla="*/ 1 w 273"/>
                  <a:gd name="T43" fmla="*/ 1 h 230"/>
                  <a:gd name="T44" fmla="*/ 1 w 273"/>
                  <a:gd name="T45" fmla="*/ 1 h 230"/>
                  <a:gd name="T46" fmla="*/ 1 w 273"/>
                  <a:gd name="T47" fmla="*/ 1 h 230"/>
                  <a:gd name="T48" fmla="*/ 1 w 273"/>
                  <a:gd name="T49" fmla="*/ 1 h 230"/>
                  <a:gd name="T50" fmla="*/ 1 w 273"/>
                  <a:gd name="T51" fmla="*/ 1 h 230"/>
                  <a:gd name="T52" fmla="*/ 1 w 273"/>
                  <a:gd name="T53" fmla="*/ 1 h 230"/>
                  <a:gd name="T54" fmla="*/ 1 w 273"/>
                  <a:gd name="T55" fmla="*/ 1 h 230"/>
                  <a:gd name="T56" fmla="*/ 1 w 273"/>
                  <a:gd name="T57" fmla="*/ 1 h 230"/>
                  <a:gd name="T58" fmla="*/ 1 w 273"/>
                  <a:gd name="T59" fmla="*/ 1 h 230"/>
                  <a:gd name="T60" fmla="*/ 1 w 273"/>
                  <a:gd name="T61" fmla="*/ 1 h 230"/>
                  <a:gd name="T62" fmla="*/ 1 w 273"/>
                  <a:gd name="T63" fmla="*/ 1 h 230"/>
                  <a:gd name="T64" fmla="*/ 1 w 273"/>
                  <a:gd name="T65" fmla="*/ 1 h 230"/>
                  <a:gd name="T66" fmla="*/ 1 w 273"/>
                  <a:gd name="T67" fmla="*/ 1 h 230"/>
                  <a:gd name="T68" fmla="*/ 1 w 273"/>
                  <a:gd name="T69" fmla="*/ 1 h 230"/>
                  <a:gd name="T70" fmla="*/ 1 w 273"/>
                  <a:gd name="T71" fmla="*/ 1 h 230"/>
                  <a:gd name="T72" fmla="*/ 1 w 273"/>
                  <a:gd name="T73" fmla="*/ 1 h 230"/>
                  <a:gd name="T74" fmla="*/ 1 w 273"/>
                  <a:gd name="T75" fmla="*/ 1 h 230"/>
                  <a:gd name="T76" fmla="*/ 1 w 273"/>
                  <a:gd name="T77" fmla="*/ 1 h 230"/>
                  <a:gd name="T78" fmla="*/ 1 w 273"/>
                  <a:gd name="T79" fmla="*/ 1 h 230"/>
                  <a:gd name="T80" fmla="*/ 1 w 273"/>
                  <a:gd name="T81" fmla="*/ 1 h 230"/>
                  <a:gd name="T82" fmla="*/ 1 w 273"/>
                  <a:gd name="T83" fmla="*/ 1 h 230"/>
                  <a:gd name="T84" fmla="*/ 1 w 273"/>
                  <a:gd name="T85" fmla="*/ 1 h 230"/>
                  <a:gd name="T86" fmla="*/ 0 w 273"/>
                  <a:gd name="T87" fmla="*/ 1 h 230"/>
                  <a:gd name="T88" fmla="*/ 1 w 273"/>
                  <a:gd name="T89" fmla="*/ 1 h 230"/>
                  <a:gd name="T90" fmla="*/ 1 w 273"/>
                  <a:gd name="T91" fmla="*/ 1 h 230"/>
                  <a:gd name="T92" fmla="*/ 1 w 273"/>
                  <a:gd name="T93" fmla="*/ 1 h 230"/>
                  <a:gd name="T94" fmla="*/ 1 w 273"/>
                  <a:gd name="T95" fmla="*/ 1 h 23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3"/>
                  <a:gd name="T145" fmla="*/ 0 h 230"/>
                  <a:gd name="T146" fmla="*/ 273 w 273"/>
                  <a:gd name="T147" fmla="*/ 230 h 23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3" h="230">
                    <a:moveTo>
                      <a:pt x="3" y="196"/>
                    </a:moveTo>
                    <a:lnTo>
                      <a:pt x="5" y="192"/>
                    </a:lnTo>
                    <a:lnTo>
                      <a:pt x="11" y="189"/>
                    </a:lnTo>
                    <a:lnTo>
                      <a:pt x="21" y="179"/>
                    </a:lnTo>
                    <a:lnTo>
                      <a:pt x="34" y="171"/>
                    </a:lnTo>
                    <a:lnTo>
                      <a:pt x="49" y="158"/>
                    </a:lnTo>
                    <a:lnTo>
                      <a:pt x="66" y="147"/>
                    </a:lnTo>
                    <a:lnTo>
                      <a:pt x="83" y="132"/>
                    </a:lnTo>
                    <a:lnTo>
                      <a:pt x="104" y="118"/>
                    </a:lnTo>
                    <a:lnTo>
                      <a:pt x="123" y="99"/>
                    </a:lnTo>
                    <a:lnTo>
                      <a:pt x="144" y="84"/>
                    </a:lnTo>
                    <a:lnTo>
                      <a:pt x="163" y="67"/>
                    </a:lnTo>
                    <a:lnTo>
                      <a:pt x="184" y="52"/>
                    </a:lnTo>
                    <a:lnTo>
                      <a:pt x="201" y="35"/>
                    </a:lnTo>
                    <a:lnTo>
                      <a:pt x="216" y="21"/>
                    </a:lnTo>
                    <a:lnTo>
                      <a:pt x="230" y="8"/>
                    </a:lnTo>
                    <a:lnTo>
                      <a:pt x="241" y="0"/>
                    </a:lnTo>
                    <a:lnTo>
                      <a:pt x="247" y="0"/>
                    </a:lnTo>
                    <a:lnTo>
                      <a:pt x="258" y="4"/>
                    </a:lnTo>
                    <a:lnTo>
                      <a:pt x="268" y="6"/>
                    </a:lnTo>
                    <a:lnTo>
                      <a:pt x="273" y="10"/>
                    </a:lnTo>
                    <a:lnTo>
                      <a:pt x="272" y="10"/>
                    </a:lnTo>
                    <a:lnTo>
                      <a:pt x="266" y="16"/>
                    </a:lnTo>
                    <a:lnTo>
                      <a:pt x="260" y="23"/>
                    </a:lnTo>
                    <a:lnTo>
                      <a:pt x="251" y="33"/>
                    </a:lnTo>
                    <a:lnTo>
                      <a:pt x="237" y="46"/>
                    </a:lnTo>
                    <a:lnTo>
                      <a:pt x="224" y="59"/>
                    </a:lnTo>
                    <a:lnTo>
                      <a:pt x="207" y="75"/>
                    </a:lnTo>
                    <a:lnTo>
                      <a:pt x="192" y="92"/>
                    </a:lnTo>
                    <a:lnTo>
                      <a:pt x="173" y="109"/>
                    </a:lnTo>
                    <a:lnTo>
                      <a:pt x="154" y="126"/>
                    </a:lnTo>
                    <a:lnTo>
                      <a:pt x="135" y="145"/>
                    </a:lnTo>
                    <a:lnTo>
                      <a:pt x="116" y="162"/>
                    </a:lnTo>
                    <a:lnTo>
                      <a:pt x="95" y="177"/>
                    </a:lnTo>
                    <a:lnTo>
                      <a:pt x="76" y="194"/>
                    </a:lnTo>
                    <a:lnTo>
                      <a:pt x="57" y="208"/>
                    </a:lnTo>
                    <a:lnTo>
                      <a:pt x="38" y="221"/>
                    </a:lnTo>
                    <a:lnTo>
                      <a:pt x="28" y="225"/>
                    </a:lnTo>
                    <a:lnTo>
                      <a:pt x="21" y="229"/>
                    </a:lnTo>
                    <a:lnTo>
                      <a:pt x="15" y="229"/>
                    </a:lnTo>
                    <a:lnTo>
                      <a:pt x="9" y="230"/>
                    </a:lnTo>
                    <a:lnTo>
                      <a:pt x="3" y="225"/>
                    </a:lnTo>
                    <a:lnTo>
                      <a:pt x="2" y="219"/>
                    </a:lnTo>
                    <a:lnTo>
                      <a:pt x="0" y="211"/>
                    </a:lnTo>
                    <a:lnTo>
                      <a:pt x="2" y="204"/>
                    </a:lnTo>
                    <a:lnTo>
                      <a:pt x="3" y="198"/>
                    </a:lnTo>
                    <a:lnTo>
                      <a:pt x="3" y="1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02" name="Freeform 107">
                <a:extLst>
                  <a:ext uri="{FF2B5EF4-FFF2-40B4-BE49-F238E27FC236}">
                    <a16:creationId xmlns:a16="http://schemas.microsoft.com/office/drawing/2014/main" id="{AB8E038F-9133-4044-9716-9F5446727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458"/>
                <a:ext cx="173" cy="98"/>
              </a:xfrm>
              <a:custGeom>
                <a:avLst/>
                <a:gdLst>
                  <a:gd name="T0" fmla="*/ 0 w 346"/>
                  <a:gd name="T1" fmla="*/ 0 h 198"/>
                  <a:gd name="T2" fmla="*/ 1 w 346"/>
                  <a:gd name="T3" fmla="*/ 0 h 198"/>
                  <a:gd name="T4" fmla="*/ 1 w 346"/>
                  <a:gd name="T5" fmla="*/ 0 h 198"/>
                  <a:gd name="T6" fmla="*/ 1 w 346"/>
                  <a:gd name="T7" fmla="*/ 0 h 198"/>
                  <a:gd name="T8" fmla="*/ 1 w 346"/>
                  <a:gd name="T9" fmla="*/ 0 h 198"/>
                  <a:gd name="T10" fmla="*/ 1 w 346"/>
                  <a:gd name="T11" fmla="*/ 0 h 198"/>
                  <a:gd name="T12" fmla="*/ 1 w 346"/>
                  <a:gd name="T13" fmla="*/ 0 h 198"/>
                  <a:gd name="T14" fmla="*/ 1 w 346"/>
                  <a:gd name="T15" fmla="*/ 0 h 198"/>
                  <a:gd name="T16" fmla="*/ 1 w 346"/>
                  <a:gd name="T17" fmla="*/ 0 h 198"/>
                  <a:gd name="T18" fmla="*/ 1 w 346"/>
                  <a:gd name="T19" fmla="*/ 0 h 198"/>
                  <a:gd name="T20" fmla="*/ 1 w 346"/>
                  <a:gd name="T21" fmla="*/ 0 h 198"/>
                  <a:gd name="T22" fmla="*/ 1 w 346"/>
                  <a:gd name="T23" fmla="*/ 0 h 198"/>
                  <a:gd name="T24" fmla="*/ 1 w 346"/>
                  <a:gd name="T25" fmla="*/ 0 h 198"/>
                  <a:gd name="T26" fmla="*/ 1 w 346"/>
                  <a:gd name="T27" fmla="*/ 0 h 198"/>
                  <a:gd name="T28" fmla="*/ 1 w 346"/>
                  <a:gd name="T29" fmla="*/ 0 h 198"/>
                  <a:gd name="T30" fmla="*/ 1 w 346"/>
                  <a:gd name="T31" fmla="*/ 0 h 198"/>
                  <a:gd name="T32" fmla="*/ 1 w 346"/>
                  <a:gd name="T33" fmla="*/ 0 h 198"/>
                  <a:gd name="T34" fmla="*/ 1 w 346"/>
                  <a:gd name="T35" fmla="*/ 0 h 198"/>
                  <a:gd name="T36" fmla="*/ 1 w 346"/>
                  <a:gd name="T37" fmla="*/ 0 h 198"/>
                  <a:gd name="T38" fmla="*/ 1 w 346"/>
                  <a:gd name="T39" fmla="*/ 0 h 198"/>
                  <a:gd name="T40" fmla="*/ 1 w 346"/>
                  <a:gd name="T41" fmla="*/ 0 h 198"/>
                  <a:gd name="T42" fmla="*/ 1 w 346"/>
                  <a:gd name="T43" fmla="*/ 0 h 198"/>
                  <a:gd name="T44" fmla="*/ 1 w 346"/>
                  <a:gd name="T45" fmla="*/ 0 h 198"/>
                  <a:gd name="T46" fmla="*/ 1 w 346"/>
                  <a:gd name="T47" fmla="*/ 0 h 198"/>
                  <a:gd name="T48" fmla="*/ 1 w 346"/>
                  <a:gd name="T49" fmla="*/ 0 h 198"/>
                  <a:gd name="T50" fmla="*/ 1 w 346"/>
                  <a:gd name="T51" fmla="*/ 0 h 198"/>
                  <a:gd name="T52" fmla="*/ 1 w 346"/>
                  <a:gd name="T53" fmla="*/ 0 h 198"/>
                  <a:gd name="T54" fmla="*/ 1 w 346"/>
                  <a:gd name="T55" fmla="*/ 0 h 198"/>
                  <a:gd name="T56" fmla="*/ 1 w 346"/>
                  <a:gd name="T57" fmla="*/ 0 h 198"/>
                  <a:gd name="T58" fmla="*/ 1 w 346"/>
                  <a:gd name="T59" fmla="*/ 0 h 198"/>
                  <a:gd name="T60" fmla="*/ 1 w 346"/>
                  <a:gd name="T61" fmla="*/ 0 h 198"/>
                  <a:gd name="T62" fmla="*/ 1 w 346"/>
                  <a:gd name="T63" fmla="*/ 0 h 198"/>
                  <a:gd name="T64" fmla="*/ 1 w 346"/>
                  <a:gd name="T65" fmla="*/ 0 h 198"/>
                  <a:gd name="T66" fmla="*/ 1 w 346"/>
                  <a:gd name="T67" fmla="*/ 0 h 198"/>
                  <a:gd name="T68" fmla="*/ 1 w 346"/>
                  <a:gd name="T69" fmla="*/ 0 h 198"/>
                  <a:gd name="T70" fmla="*/ 1 w 346"/>
                  <a:gd name="T71" fmla="*/ 0 h 198"/>
                  <a:gd name="T72" fmla="*/ 0 w 346"/>
                  <a:gd name="T73" fmla="*/ 0 h 198"/>
                  <a:gd name="T74" fmla="*/ 0 w 346"/>
                  <a:gd name="T75" fmla="*/ 0 h 198"/>
                  <a:gd name="T76" fmla="*/ 0 w 346"/>
                  <a:gd name="T77" fmla="*/ 0 h 1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46"/>
                  <a:gd name="T118" fmla="*/ 0 h 198"/>
                  <a:gd name="T119" fmla="*/ 346 w 346"/>
                  <a:gd name="T120" fmla="*/ 198 h 19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46" h="198">
                    <a:moveTo>
                      <a:pt x="0" y="0"/>
                    </a:moveTo>
                    <a:lnTo>
                      <a:pt x="1" y="0"/>
                    </a:lnTo>
                    <a:lnTo>
                      <a:pt x="9" y="4"/>
                    </a:lnTo>
                    <a:lnTo>
                      <a:pt x="22" y="8"/>
                    </a:lnTo>
                    <a:lnTo>
                      <a:pt x="38" y="14"/>
                    </a:lnTo>
                    <a:lnTo>
                      <a:pt x="55" y="21"/>
                    </a:lnTo>
                    <a:lnTo>
                      <a:pt x="79" y="31"/>
                    </a:lnTo>
                    <a:lnTo>
                      <a:pt x="102" y="40"/>
                    </a:lnTo>
                    <a:lnTo>
                      <a:pt x="131" y="52"/>
                    </a:lnTo>
                    <a:lnTo>
                      <a:pt x="157" y="61"/>
                    </a:lnTo>
                    <a:lnTo>
                      <a:pt x="186" y="74"/>
                    </a:lnTo>
                    <a:lnTo>
                      <a:pt x="213" y="86"/>
                    </a:lnTo>
                    <a:lnTo>
                      <a:pt x="243" y="99"/>
                    </a:lnTo>
                    <a:lnTo>
                      <a:pt x="270" y="112"/>
                    </a:lnTo>
                    <a:lnTo>
                      <a:pt x="296" y="126"/>
                    </a:lnTo>
                    <a:lnTo>
                      <a:pt x="319" y="141"/>
                    </a:lnTo>
                    <a:lnTo>
                      <a:pt x="342" y="156"/>
                    </a:lnTo>
                    <a:lnTo>
                      <a:pt x="344" y="164"/>
                    </a:lnTo>
                    <a:lnTo>
                      <a:pt x="346" y="179"/>
                    </a:lnTo>
                    <a:lnTo>
                      <a:pt x="344" y="192"/>
                    </a:lnTo>
                    <a:lnTo>
                      <a:pt x="344" y="198"/>
                    </a:lnTo>
                    <a:lnTo>
                      <a:pt x="342" y="196"/>
                    </a:lnTo>
                    <a:lnTo>
                      <a:pt x="334" y="192"/>
                    </a:lnTo>
                    <a:lnTo>
                      <a:pt x="325" y="187"/>
                    </a:lnTo>
                    <a:lnTo>
                      <a:pt x="311" y="179"/>
                    </a:lnTo>
                    <a:lnTo>
                      <a:pt x="292" y="169"/>
                    </a:lnTo>
                    <a:lnTo>
                      <a:pt x="273" y="160"/>
                    </a:lnTo>
                    <a:lnTo>
                      <a:pt x="251" y="149"/>
                    </a:lnTo>
                    <a:lnTo>
                      <a:pt x="226" y="137"/>
                    </a:lnTo>
                    <a:lnTo>
                      <a:pt x="199" y="124"/>
                    </a:lnTo>
                    <a:lnTo>
                      <a:pt x="173" y="111"/>
                    </a:lnTo>
                    <a:lnTo>
                      <a:pt x="142" y="97"/>
                    </a:lnTo>
                    <a:lnTo>
                      <a:pt x="116" y="86"/>
                    </a:lnTo>
                    <a:lnTo>
                      <a:pt x="85" y="73"/>
                    </a:lnTo>
                    <a:lnTo>
                      <a:pt x="55" y="61"/>
                    </a:lnTo>
                    <a:lnTo>
                      <a:pt x="26" y="50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03" name="Freeform 108">
                <a:extLst>
                  <a:ext uri="{FF2B5EF4-FFF2-40B4-BE49-F238E27FC236}">
                    <a16:creationId xmlns:a16="http://schemas.microsoft.com/office/drawing/2014/main" id="{A8BCD1C4-957A-7945-86A7-F26EA8F08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" y="1540"/>
                <a:ext cx="70" cy="306"/>
              </a:xfrm>
              <a:custGeom>
                <a:avLst/>
                <a:gdLst>
                  <a:gd name="T0" fmla="*/ 0 w 141"/>
                  <a:gd name="T1" fmla="*/ 1 h 612"/>
                  <a:gd name="T2" fmla="*/ 0 w 141"/>
                  <a:gd name="T3" fmla="*/ 1 h 612"/>
                  <a:gd name="T4" fmla="*/ 0 w 141"/>
                  <a:gd name="T5" fmla="*/ 1 h 612"/>
                  <a:gd name="T6" fmla="*/ 0 w 141"/>
                  <a:gd name="T7" fmla="*/ 1 h 612"/>
                  <a:gd name="T8" fmla="*/ 0 w 141"/>
                  <a:gd name="T9" fmla="*/ 1 h 612"/>
                  <a:gd name="T10" fmla="*/ 0 w 141"/>
                  <a:gd name="T11" fmla="*/ 1 h 612"/>
                  <a:gd name="T12" fmla="*/ 0 w 141"/>
                  <a:gd name="T13" fmla="*/ 1 h 612"/>
                  <a:gd name="T14" fmla="*/ 0 w 141"/>
                  <a:gd name="T15" fmla="*/ 1 h 612"/>
                  <a:gd name="T16" fmla="*/ 0 w 141"/>
                  <a:gd name="T17" fmla="*/ 1 h 612"/>
                  <a:gd name="T18" fmla="*/ 0 w 141"/>
                  <a:gd name="T19" fmla="*/ 1 h 612"/>
                  <a:gd name="T20" fmla="*/ 0 w 141"/>
                  <a:gd name="T21" fmla="*/ 1 h 612"/>
                  <a:gd name="T22" fmla="*/ 0 w 141"/>
                  <a:gd name="T23" fmla="*/ 1 h 612"/>
                  <a:gd name="T24" fmla="*/ 0 w 141"/>
                  <a:gd name="T25" fmla="*/ 1 h 612"/>
                  <a:gd name="T26" fmla="*/ 0 w 141"/>
                  <a:gd name="T27" fmla="*/ 1 h 612"/>
                  <a:gd name="T28" fmla="*/ 0 w 141"/>
                  <a:gd name="T29" fmla="*/ 1 h 612"/>
                  <a:gd name="T30" fmla="*/ 0 w 141"/>
                  <a:gd name="T31" fmla="*/ 1 h 612"/>
                  <a:gd name="T32" fmla="*/ 0 w 141"/>
                  <a:gd name="T33" fmla="*/ 1 h 612"/>
                  <a:gd name="T34" fmla="*/ 0 w 141"/>
                  <a:gd name="T35" fmla="*/ 1 h 612"/>
                  <a:gd name="T36" fmla="*/ 0 w 141"/>
                  <a:gd name="T37" fmla="*/ 1 h 612"/>
                  <a:gd name="T38" fmla="*/ 0 w 141"/>
                  <a:gd name="T39" fmla="*/ 1 h 612"/>
                  <a:gd name="T40" fmla="*/ 0 w 141"/>
                  <a:gd name="T41" fmla="*/ 1 h 612"/>
                  <a:gd name="T42" fmla="*/ 0 w 141"/>
                  <a:gd name="T43" fmla="*/ 1 h 612"/>
                  <a:gd name="T44" fmla="*/ 0 w 141"/>
                  <a:gd name="T45" fmla="*/ 1 h 612"/>
                  <a:gd name="T46" fmla="*/ 0 w 141"/>
                  <a:gd name="T47" fmla="*/ 1 h 612"/>
                  <a:gd name="T48" fmla="*/ 0 w 141"/>
                  <a:gd name="T49" fmla="*/ 1 h 612"/>
                  <a:gd name="T50" fmla="*/ 0 w 141"/>
                  <a:gd name="T51" fmla="*/ 1 h 612"/>
                  <a:gd name="T52" fmla="*/ 0 w 141"/>
                  <a:gd name="T53" fmla="*/ 1 h 612"/>
                  <a:gd name="T54" fmla="*/ 0 w 141"/>
                  <a:gd name="T55" fmla="*/ 1 h 612"/>
                  <a:gd name="T56" fmla="*/ 0 w 141"/>
                  <a:gd name="T57" fmla="*/ 1 h 612"/>
                  <a:gd name="T58" fmla="*/ 0 w 141"/>
                  <a:gd name="T59" fmla="*/ 1 h 612"/>
                  <a:gd name="T60" fmla="*/ 0 w 141"/>
                  <a:gd name="T61" fmla="*/ 1 h 612"/>
                  <a:gd name="T62" fmla="*/ 0 w 141"/>
                  <a:gd name="T63" fmla="*/ 1 h 612"/>
                  <a:gd name="T64" fmla="*/ 0 w 141"/>
                  <a:gd name="T65" fmla="*/ 1 h 612"/>
                  <a:gd name="T66" fmla="*/ 0 w 141"/>
                  <a:gd name="T67" fmla="*/ 1 h 612"/>
                  <a:gd name="T68" fmla="*/ 0 w 141"/>
                  <a:gd name="T69" fmla="*/ 1 h 612"/>
                  <a:gd name="T70" fmla="*/ 0 w 141"/>
                  <a:gd name="T71" fmla="*/ 1 h 612"/>
                  <a:gd name="T72" fmla="*/ 0 w 141"/>
                  <a:gd name="T73" fmla="*/ 1 h 612"/>
                  <a:gd name="T74" fmla="*/ 0 w 141"/>
                  <a:gd name="T75" fmla="*/ 1 h 612"/>
                  <a:gd name="T76" fmla="*/ 0 w 141"/>
                  <a:gd name="T77" fmla="*/ 1 h 612"/>
                  <a:gd name="T78" fmla="*/ 0 w 141"/>
                  <a:gd name="T79" fmla="*/ 1 h 612"/>
                  <a:gd name="T80" fmla="*/ 0 w 141"/>
                  <a:gd name="T81" fmla="*/ 1 h 612"/>
                  <a:gd name="T82" fmla="*/ 0 w 141"/>
                  <a:gd name="T83" fmla="*/ 1 h 612"/>
                  <a:gd name="T84" fmla="*/ 0 w 141"/>
                  <a:gd name="T85" fmla="*/ 1 h 612"/>
                  <a:gd name="T86" fmla="*/ 0 w 141"/>
                  <a:gd name="T87" fmla="*/ 1 h 612"/>
                  <a:gd name="T88" fmla="*/ 0 w 141"/>
                  <a:gd name="T89" fmla="*/ 1 h 612"/>
                  <a:gd name="T90" fmla="*/ 0 w 141"/>
                  <a:gd name="T91" fmla="*/ 0 h 612"/>
                  <a:gd name="T92" fmla="*/ 0 w 141"/>
                  <a:gd name="T93" fmla="*/ 0 h 612"/>
                  <a:gd name="T94" fmla="*/ 0 w 141"/>
                  <a:gd name="T95" fmla="*/ 0 h 612"/>
                  <a:gd name="T96" fmla="*/ 0 w 141"/>
                  <a:gd name="T97" fmla="*/ 1 h 612"/>
                  <a:gd name="T98" fmla="*/ 0 w 141"/>
                  <a:gd name="T99" fmla="*/ 1 h 612"/>
                  <a:gd name="T100" fmla="*/ 0 w 141"/>
                  <a:gd name="T101" fmla="*/ 1 h 612"/>
                  <a:gd name="T102" fmla="*/ 0 w 141"/>
                  <a:gd name="T103" fmla="*/ 1 h 6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1"/>
                  <a:gd name="T157" fmla="*/ 0 h 612"/>
                  <a:gd name="T158" fmla="*/ 141 w 141"/>
                  <a:gd name="T159" fmla="*/ 612 h 6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1" h="612">
                    <a:moveTo>
                      <a:pt x="90" y="5"/>
                    </a:moveTo>
                    <a:lnTo>
                      <a:pt x="88" y="9"/>
                    </a:lnTo>
                    <a:lnTo>
                      <a:pt x="86" y="22"/>
                    </a:lnTo>
                    <a:lnTo>
                      <a:pt x="84" y="43"/>
                    </a:lnTo>
                    <a:lnTo>
                      <a:pt x="80" y="74"/>
                    </a:lnTo>
                    <a:lnTo>
                      <a:pt x="76" y="106"/>
                    </a:lnTo>
                    <a:lnTo>
                      <a:pt x="72" y="146"/>
                    </a:lnTo>
                    <a:lnTo>
                      <a:pt x="67" y="190"/>
                    </a:lnTo>
                    <a:lnTo>
                      <a:pt x="61" y="237"/>
                    </a:lnTo>
                    <a:lnTo>
                      <a:pt x="53" y="285"/>
                    </a:lnTo>
                    <a:lnTo>
                      <a:pt x="46" y="332"/>
                    </a:lnTo>
                    <a:lnTo>
                      <a:pt x="38" y="380"/>
                    </a:lnTo>
                    <a:lnTo>
                      <a:pt x="33" y="429"/>
                    </a:lnTo>
                    <a:lnTo>
                      <a:pt x="23" y="473"/>
                    </a:lnTo>
                    <a:lnTo>
                      <a:pt x="15" y="515"/>
                    </a:lnTo>
                    <a:lnTo>
                      <a:pt x="8" y="555"/>
                    </a:lnTo>
                    <a:lnTo>
                      <a:pt x="2" y="589"/>
                    </a:lnTo>
                    <a:lnTo>
                      <a:pt x="0" y="596"/>
                    </a:lnTo>
                    <a:lnTo>
                      <a:pt x="4" y="602"/>
                    </a:lnTo>
                    <a:lnTo>
                      <a:pt x="12" y="608"/>
                    </a:lnTo>
                    <a:lnTo>
                      <a:pt x="21" y="610"/>
                    </a:lnTo>
                    <a:lnTo>
                      <a:pt x="33" y="610"/>
                    </a:lnTo>
                    <a:lnTo>
                      <a:pt x="40" y="612"/>
                    </a:lnTo>
                    <a:lnTo>
                      <a:pt x="48" y="612"/>
                    </a:lnTo>
                    <a:lnTo>
                      <a:pt x="52" y="612"/>
                    </a:lnTo>
                    <a:lnTo>
                      <a:pt x="52" y="606"/>
                    </a:lnTo>
                    <a:lnTo>
                      <a:pt x="53" y="591"/>
                    </a:lnTo>
                    <a:lnTo>
                      <a:pt x="57" y="568"/>
                    </a:lnTo>
                    <a:lnTo>
                      <a:pt x="61" y="539"/>
                    </a:lnTo>
                    <a:lnTo>
                      <a:pt x="67" y="503"/>
                    </a:lnTo>
                    <a:lnTo>
                      <a:pt x="74" y="462"/>
                    </a:lnTo>
                    <a:lnTo>
                      <a:pt x="80" y="416"/>
                    </a:lnTo>
                    <a:lnTo>
                      <a:pt x="90" y="370"/>
                    </a:lnTo>
                    <a:lnTo>
                      <a:pt x="97" y="321"/>
                    </a:lnTo>
                    <a:lnTo>
                      <a:pt x="105" y="271"/>
                    </a:lnTo>
                    <a:lnTo>
                      <a:pt x="112" y="222"/>
                    </a:lnTo>
                    <a:lnTo>
                      <a:pt x="120" y="175"/>
                    </a:lnTo>
                    <a:lnTo>
                      <a:pt x="126" y="129"/>
                    </a:lnTo>
                    <a:lnTo>
                      <a:pt x="133" y="89"/>
                    </a:lnTo>
                    <a:lnTo>
                      <a:pt x="137" y="53"/>
                    </a:lnTo>
                    <a:lnTo>
                      <a:pt x="141" y="26"/>
                    </a:lnTo>
                    <a:lnTo>
                      <a:pt x="139" y="17"/>
                    </a:lnTo>
                    <a:lnTo>
                      <a:pt x="139" y="11"/>
                    </a:lnTo>
                    <a:lnTo>
                      <a:pt x="135" y="7"/>
                    </a:lnTo>
                    <a:lnTo>
                      <a:pt x="133" y="3"/>
                    </a:lnTo>
                    <a:lnTo>
                      <a:pt x="126" y="0"/>
                    </a:lnTo>
                    <a:lnTo>
                      <a:pt x="116" y="0"/>
                    </a:lnTo>
                    <a:lnTo>
                      <a:pt x="107" y="0"/>
                    </a:lnTo>
                    <a:lnTo>
                      <a:pt x="97" y="2"/>
                    </a:lnTo>
                    <a:lnTo>
                      <a:pt x="91" y="3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04" name="Freeform 109">
                <a:extLst>
                  <a:ext uri="{FF2B5EF4-FFF2-40B4-BE49-F238E27FC236}">
                    <a16:creationId xmlns:a16="http://schemas.microsoft.com/office/drawing/2014/main" id="{8B8C80D3-C8AC-8244-B3E7-1B4F6B5D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1396"/>
                <a:ext cx="194" cy="79"/>
              </a:xfrm>
              <a:custGeom>
                <a:avLst/>
                <a:gdLst>
                  <a:gd name="T0" fmla="*/ 0 w 388"/>
                  <a:gd name="T1" fmla="*/ 1 h 158"/>
                  <a:gd name="T2" fmla="*/ 1 w 388"/>
                  <a:gd name="T3" fmla="*/ 1 h 158"/>
                  <a:gd name="T4" fmla="*/ 1 w 388"/>
                  <a:gd name="T5" fmla="*/ 1 h 158"/>
                  <a:gd name="T6" fmla="*/ 1 w 388"/>
                  <a:gd name="T7" fmla="*/ 1 h 158"/>
                  <a:gd name="T8" fmla="*/ 1 w 388"/>
                  <a:gd name="T9" fmla="*/ 1 h 158"/>
                  <a:gd name="T10" fmla="*/ 1 w 388"/>
                  <a:gd name="T11" fmla="*/ 1 h 158"/>
                  <a:gd name="T12" fmla="*/ 1 w 388"/>
                  <a:gd name="T13" fmla="*/ 1 h 158"/>
                  <a:gd name="T14" fmla="*/ 1 w 388"/>
                  <a:gd name="T15" fmla="*/ 1 h 158"/>
                  <a:gd name="T16" fmla="*/ 1 w 388"/>
                  <a:gd name="T17" fmla="*/ 1 h 158"/>
                  <a:gd name="T18" fmla="*/ 1 w 388"/>
                  <a:gd name="T19" fmla="*/ 1 h 158"/>
                  <a:gd name="T20" fmla="*/ 1 w 388"/>
                  <a:gd name="T21" fmla="*/ 1 h 158"/>
                  <a:gd name="T22" fmla="*/ 1 w 388"/>
                  <a:gd name="T23" fmla="*/ 1 h 158"/>
                  <a:gd name="T24" fmla="*/ 1 w 388"/>
                  <a:gd name="T25" fmla="*/ 1 h 158"/>
                  <a:gd name="T26" fmla="*/ 1 w 388"/>
                  <a:gd name="T27" fmla="*/ 0 h 158"/>
                  <a:gd name="T28" fmla="*/ 1 w 388"/>
                  <a:gd name="T29" fmla="*/ 1 h 158"/>
                  <a:gd name="T30" fmla="*/ 1 w 388"/>
                  <a:gd name="T31" fmla="*/ 1 h 158"/>
                  <a:gd name="T32" fmla="*/ 1 w 388"/>
                  <a:gd name="T33" fmla="*/ 1 h 158"/>
                  <a:gd name="T34" fmla="*/ 1 w 388"/>
                  <a:gd name="T35" fmla="*/ 1 h 158"/>
                  <a:gd name="T36" fmla="*/ 1 w 388"/>
                  <a:gd name="T37" fmla="*/ 1 h 158"/>
                  <a:gd name="T38" fmla="*/ 1 w 388"/>
                  <a:gd name="T39" fmla="*/ 1 h 158"/>
                  <a:gd name="T40" fmla="*/ 1 w 388"/>
                  <a:gd name="T41" fmla="*/ 1 h 158"/>
                  <a:gd name="T42" fmla="*/ 1 w 388"/>
                  <a:gd name="T43" fmla="*/ 1 h 158"/>
                  <a:gd name="T44" fmla="*/ 1 w 388"/>
                  <a:gd name="T45" fmla="*/ 1 h 158"/>
                  <a:gd name="T46" fmla="*/ 1 w 388"/>
                  <a:gd name="T47" fmla="*/ 1 h 158"/>
                  <a:gd name="T48" fmla="*/ 1 w 388"/>
                  <a:gd name="T49" fmla="*/ 1 h 158"/>
                  <a:gd name="T50" fmla="*/ 1 w 388"/>
                  <a:gd name="T51" fmla="*/ 1 h 158"/>
                  <a:gd name="T52" fmla="*/ 1 w 388"/>
                  <a:gd name="T53" fmla="*/ 1 h 158"/>
                  <a:gd name="T54" fmla="*/ 1 w 388"/>
                  <a:gd name="T55" fmla="*/ 1 h 158"/>
                  <a:gd name="T56" fmla="*/ 1 w 388"/>
                  <a:gd name="T57" fmla="*/ 1 h 158"/>
                  <a:gd name="T58" fmla="*/ 1 w 388"/>
                  <a:gd name="T59" fmla="*/ 1 h 158"/>
                  <a:gd name="T60" fmla="*/ 1 w 388"/>
                  <a:gd name="T61" fmla="*/ 1 h 158"/>
                  <a:gd name="T62" fmla="*/ 1 w 388"/>
                  <a:gd name="T63" fmla="*/ 1 h 158"/>
                  <a:gd name="T64" fmla="*/ 1 w 388"/>
                  <a:gd name="T65" fmla="*/ 1 h 158"/>
                  <a:gd name="T66" fmla="*/ 1 w 388"/>
                  <a:gd name="T67" fmla="*/ 1 h 158"/>
                  <a:gd name="T68" fmla="*/ 1 w 388"/>
                  <a:gd name="T69" fmla="*/ 1 h 158"/>
                  <a:gd name="T70" fmla="*/ 0 w 388"/>
                  <a:gd name="T71" fmla="*/ 1 h 158"/>
                  <a:gd name="T72" fmla="*/ 0 w 388"/>
                  <a:gd name="T73" fmla="*/ 1 h 15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8"/>
                  <a:gd name="T112" fmla="*/ 0 h 158"/>
                  <a:gd name="T113" fmla="*/ 388 w 388"/>
                  <a:gd name="T114" fmla="*/ 158 h 15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8" h="158">
                    <a:moveTo>
                      <a:pt x="0" y="139"/>
                    </a:moveTo>
                    <a:lnTo>
                      <a:pt x="0" y="131"/>
                    </a:lnTo>
                    <a:lnTo>
                      <a:pt x="2" y="121"/>
                    </a:lnTo>
                    <a:lnTo>
                      <a:pt x="6" y="112"/>
                    </a:lnTo>
                    <a:lnTo>
                      <a:pt x="12" y="104"/>
                    </a:lnTo>
                    <a:lnTo>
                      <a:pt x="15" y="95"/>
                    </a:lnTo>
                    <a:lnTo>
                      <a:pt x="23" y="85"/>
                    </a:lnTo>
                    <a:lnTo>
                      <a:pt x="32" y="78"/>
                    </a:lnTo>
                    <a:lnTo>
                      <a:pt x="44" y="72"/>
                    </a:lnTo>
                    <a:lnTo>
                      <a:pt x="53" y="64"/>
                    </a:lnTo>
                    <a:lnTo>
                      <a:pt x="67" y="59"/>
                    </a:lnTo>
                    <a:lnTo>
                      <a:pt x="80" y="57"/>
                    </a:lnTo>
                    <a:lnTo>
                      <a:pt x="97" y="57"/>
                    </a:lnTo>
                    <a:lnTo>
                      <a:pt x="114" y="59"/>
                    </a:lnTo>
                    <a:lnTo>
                      <a:pt x="133" y="64"/>
                    </a:lnTo>
                    <a:lnTo>
                      <a:pt x="154" y="72"/>
                    </a:lnTo>
                    <a:lnTo>
                      <a:pt x="177" y="85"/>
                    </a:lnTo>
                    <a:lnTo>
                      <a:pt x="177" y="83"/>
                    </a:lnTo>
                    <a:lnTo>
                      <a:pt x="183" y="78"/>
                    </a:lnTo>
                    <a:lnTo>
                      <a:pt x="188" y="70"/>
                    </a:lnTo>
                    <a:lnTo>
                      <a:pt x="196" y="62"/>
                    </a:lnTo>
                    <a:lnTo>
                      <a:pt x="206" y="51"/>
                    </a:lnTo>
                    <a:lnTo>
                      <a:pt x="217" y="40"/>
                    </a:lnTo>
                    <a:lnTo>
                      <a:pt x="230" y="30"/>
                    </a:lnTo>
                    <a:lnTo>
                      <a:pt x="247" y="21"/>
                    </a:lnTo>
                    <a:lnTo>
                      <a:pt x="261" y="11"/>
                    </a:lnTo>
                    <a:lnTo>
                      <a:pt x="278" y="5"/>
                    </a:lnTo>
                    <a:lnTo>
                      <a:pt x="295" y="0"/>
                    </a:lnTo>
                    <a:lnTo>
                      <a:pt x="314" y="0"/>
                    </a:lnTo>
                    <a:lnTo>
                      <a:pt x="331" y="2"/>
                    </a:lnTo>
                    <a:lnTo>
                      <a:pt x="348" y="11"/>
                    </a:lnTo>
                    <a:lnTo>
                      <a:pt x="367" y="24"/>
                    </a:lnTo>
                    <a:lnTo>
                      <a:pt x="384" y="43"/>
                    </a:lnTo>
                    <a:lnTo>
                      <a:pt x="388" y="51"/>
                    </a:lnTo>
                    <a:lnTo>
                      <a:pt x="388" y="59"/>
                    </a:lnTo>
                    <a:lnTo>
                      <a:pt x="380" y="64"/>
                    </a:lnTo>
                    <a:lnTo>
                      <a:pt x="371" y="68"/>
                    </a:lnTo>
                    <a:lnTo>
                      <a:pt x="361" y="64"/>
                    </a:lnTo>
                    <a:lnTo>
                      <a:pt x="354" y="57"/>
                    </a:lnTo>
                    <a:lnTo>
                      <a:pt x="346" y="51"/>
                    </a:lnTo>
                    <a:lnTo>
                      <a:pt x="341" y="47"/>
                    </a:lnTo>
                    <a:lnTo>
                      <a:pt x="333" y="45"/>
                    </a:lnTo>
                    <a:lnTo>
                      <a:pt x="325" y="45"/>
                    </a:lnTo>
                    <a:lnTo>
                      <a:pt x="314" y="43"/>
                    </a:lnTo>
                    <a:lnTo>
                      <a:pt x="302" y="45"/>
                    </a:lnTo>
                    <a:lnTo>
                      <a:pt x="289" y="51"/>
                    </a:lnTo>
                    <a:lnTo>
                      <a:pt x="274" y="61"/>
                    </a:lnTo>
                    <a:lnTo>
                      <a:pt x="255" y="72"/>
                    </a:lnTo>
                    <a:lnTo>
                      <a:pt x="236" y="91"/>
                    </a:lnTo>
                    <a:lnTo>
                      <a:pt x="211" y="112"/>
                    </a:lnTo>
                    <a:lnTo>
                      <a:pt x="188" y="140"/>
                    </a:lnTo>
                    <a:lnTo>
                      <a:pt x="183" y="140"/>
                    </a:lnTo>
                    <a:lnTo>
                      <a:pt x="177" y="140"/>
                    </a:lnTo>
                    <a:lnTo>
                      <a:pt x="169" y="137"/>
                    </a:lnTo>
                    <a:lnTo>
                      <a:pt x="162" y="133"/>
                    </a:lnTo>
                    <a:lnTo>
                      <a:pt x="150" y="127"/>
                    </a:lnTo>
                    <a:lnTo>
                      <a:pt x="141" y="123"/>
                    </a:lnTo>
                    <a:lnTo>
                      <a:pt x="129" y="118"/>
                    </a:lnTo>
                    <a:lnTo>
                      <a:pt x="118" y="114"/>
                    </a:lnTo>
                    <a:lnTo>
                      <a:pt x="105" y="110"/>
                    </a:lnTo>
                    <a:lnTo>
                      <a:pt x="91" y="108"/>
                    </a:lnTo>
                    <a:lnTo>
                      <a:pt x="78" y="106"/>
                    </a:lnTo>
                    <a:lnTo>
                      <a:pt x="65" y="110"/>
                    </a:lnTo>
                    <a:lnTo>
                      <a:pt x="52" y="116"/>
                    </a:lnTo>
                    <a:lnTo>
                      <a:pt x="42" y="123"/>
                    </a:lnTo>
                    <a:lnTo>
                      <a:pt x="32" y="137"/>
                    </a:lnTo>
                    <a:lnTo>
                      <a:pt x="25" y="156"/>
                    </a:lnTo>
                    <a:lnTo>
                      <a:pt x="19" y="156"/>
                    </a:lnTo>
                    <a:lnTo>
                      <a:pt x="12" y="158"/>
                    </a:lnTo>
                    <a:lnTo>
                      <a:pt x="6" y="156"/>
                    </a:lnTo>
                    <a:lnTo>
                      <a:pt x="4" y="152"/>
                    </a:lnTo>
                    <a:lnTo>
                      <a:pt x="0" y="146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05" name="Freeform 110">
                <a:extLst>
                  <a:ext uri="{FF2B5EF4-FFF2-40B4-BE49-F238E27FC236}">
                    <a16:creationId xmlns:a16="http://schemas.microsoft.com/office/drawing/2014/main" id="{AE84741A-33FE-E945-9FFC-3A8B45B68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1460"/>
                <a:ext cx="160" cy="57"/>
              </a:xfrm>
              <a:custGeom>
                <a:avLst/>
                <a:gdLst>
                  <a:gd name="T0" fmla="*/ 1 w 320"/>
                  <a:gd name="T1" fmla="*/ 0 h 114"/>
                  <a:gd name="T2" fmla="*/ 1 w 320"/>
                  <a:gd name="T3" fmla="*/ 0 h 114"/>
                  <a:gd name="T4" fmla="*/ 1 w 320"/>
                  <a:gd name="T5" fmla="*/ 1 h 114"/>
                  <a:gd name="T6" fmla="*/ 1 w 320"/>
                  <a:gd name="T7" fmla="*/ 1 h 114"/>
                  <a:gd name="T8" fmla="*/ 1 w 320"/>
                  <a:gd name="T9" fmla="*/ 1 h 114"/>
                  <a:gd name="T10" fmla="*/ 1 w 320"/>
                  <a:gd name="T11" fmla="*/ 1 h 114"/>
                  <a:gd name="T12" fmla="*/ 1 w 320"/>
                  <a:gd name="T13" fmla="*/ 1 h 114"/>
                  <a:gd name="T14" fmla="*/ 1 w 320"/>
                  <a:gd name="T15" fmla="*/ 1 h 114"/>
                  <a:gd name="T16" fmla="*/ 1 w 320"/>
                  <a:gd name="T17" fmla="*/ 1 h 114"/>
                  <a:gd name="T18" fmla="*/ 1 w 320"/>
                  <a:gd name="T19" fmla="*/ 1 h 114"/>
                  <a:gd name="T20" fmla="*/ 1 w 320"/>
                  <a:gd name="T21" fmla="*/ 1 h 114"/>
                  <a:gd name="T22" fmla="*/ 1 w 320"/>
                  <a:gd name="T23" fmla="*/ 1 h 114"/>
                  <a:gd name="T24" fmla="*/ 1 w 320"/>
                  <a:gd name="T25" fmla="*/ 1 h 114"/>
                  <a:gd name="T26" fmla="*/ 1 w 320"/>
                  <a:gd name="T27" fmla="*/ 1 h 114"/>
                  <a:gd name="T28" fmla="*/ 1 w 320"/>
                  <a:gd name="T29" fmla="*/ 1 h 114"/>
                  <a:gd name="T30" fmla="*/ 1 w 320"/>
                  <a:gd name="T31" fmla="*/ 1 h 114"/>
                  <a:gd name="T32" fmla="*/ 1 w 320"/>
                  <a:gd name="T33" fmla="*/ 1 h 114"/>
                  <a:gd name="T34" fmla="*/ 1 w 320"/>
                  <a:gd name="T35" fmla="*/ 1 h 114"/>
                  <a:gd name="T36" fmla="*/ 0 w 320"/>
                  <a:gd name="T37" fmla="*/ 1 h 114"/>
                  <a:gd name="T38" fmla="*/ 0 w 320"/>
                  <a:gd name="T39" fmla="*/ 1 h 114"/>
                  <a:gd name="T40" fmla="*/ 1 w 320"/>
                  <a:gd name="T41" fmla="*/ 1 h 114"/>
                  <a:gd name="T42" fmla="*/ 1 w 320"/>
                  <a:gd name="T43" fmla="*/ 1 h 114"/>
                  <a:gd name="T44" fmla="*/ 1 w 320"/>
                  <a:gd name="T45" fmla="*/ 1 h 114"/>
                  <a:gd name="T46" fmla="*/ 1 w 320"/>
                  <a:gd name="T47" fmla="*/ 1 h 114"/>
                  <a:gd name="T48" fmla="*/ 1 w 320"/>
                  <a:gd name="T49" fmla="*/ 1 h 114"/>
                  <a:gd name="T50" fmla="*/ 1 w 320"/>
                  <a:gd name="T51" fmla="*/ 1 h 114"/>
                  <a:gd name="T52" fmla="*/ 1 w 320"/>
                  <a:gd name="T53" fmla="*/ 1 h 114"/>
                  <a:gd name="T54" fmla="*/ 1 w 320"/>
                  <a:gd name="T55" fmla="*/ 1 h 114"/>
                  <a:gd name="T56" fmla="*/ 1 w 320"/>
                  <a:gd name="T57" fmla="*/ 1 h 114"/>
                  <a:gd name="T58" fmla="*/ 1 w 320"/>
                  <a:gd name="T59" fmla="*/ 1 h 114"/>
                  <a:gd name="T60" fmla="*/ 1 w 320"/>
                  <a:gd name="T61" fmla="*/ 1 h 114"/>
                  <a:gd name="T62" fmla="*/ 1 w 320"/>
                  <a:gd name="T63" fmla="*/ 1 h 114"/>
                  <a:gd name="T64" fmla="*/ 1 w 320"/>
                  <a:gd name="T65" fmla="*/ 1 h 114"/>
                  <a:gd name="T66" fmla="*/ 1 w 320"/>
                  <a:gd name="T67" fmla="*/ 1 h 114"/>
                  <a:gd name="T68" fmla="*/ 1 w 320"/>
                  <a:gd name="T69" fmla="*/ 1 h 114"/>
                  <a:gd name="T70" fmla="*/ 1 w 320"/>
                  <a:gd name="T71" fmla="*/ 1 h 114"/>
                  <a:gd name="T72" fmla="*/ 1 w 320"/>
                  <a:gd name="T73" fmla="*/ 1 h 114"/>
                  <a:gd name="T74" fmla="*/ 1 w 320"/>
                  <a:gd name="T75" fmla="*/ 1 h 114"/>
                  <a:gd name="T76" fmla="*/ 1 w 320"/>
                  <a:gd name="T77" fmla="*/ 1 h 114"/>
                  <a:gd name="T78" fmla="*/ 1 w 320"/>
                  <a:gd name="T79" fmla="*/ 1 h 114"/>
                  <a:gd name="T80" fmla="*/ 1 w 320"/>
                  <a:gd name="T81" fmla="*/ 1 h 114"/>
                  <a:gd name="T82" fmla="*/ 1 w 320"/>
                  <a:gd name="T83" fmla="*/ 1 h 114"/>
                  <a:gd name="T84" fmla="*/ 1 w 320"/>
                  <a:gd name="T85" fmla="*/ 0 h 114"/>
                  <a:gd name="T86" fmla="*/ 1 w 320"/>
                  <a:gd name="T87" fmla="*/ 0 h 1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0"/>
                  <a:gd name="T133" fmla="*/ 0 h 114"/>
                  <a:gd name="T134" fmla="*/ 320 w 320"/>
                  <a:gd name="T135" fmla="*/ 114 h 11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0" h="114">
                    <a:moveTo>
                      <a:pt x="306" y="0"/>
                    </a:moveTo>
                    <a:lnTo>
                      <a:pt x="304" y="0"/>
                    </a:lnTo>
                    <a:lnTo>
                      <a:pt x="297" y="2"/>
                    </a:lnTo>
                    <a:lnTo>
                      <a:pt x="287" y="4"/>
                    </a:lnTo>
                    <a:lnTo>
                      <a:pt x="272" y="8"/>
                    </a:lnTo>
                    <a:lnTo>
                      <a:pt x="255" y="10"/>
                    </a:lnTo>
                    <a:lnTo>
                      <a:pt x="236" y="15"/>
                    </a:lnTo>
                    <a:lnTo>
                      <a:pt x="213" y="21"/>
                    </a:lnTo>
                    <a:lnTo>
                      <a:pt x="194" y="29"/>
                    </a:lnTo>
                    <a:lnTo>
                      <a:pt x="168" y="34"/>
                    </a:lnTo>
                    <a:lnTo>
                      <a:pt x="143" y="42"/>
                    </a:lnTo>
                    <a:lnTo>
                      <a:pt x="118" y="48"/>
                    </a:lnTo>
                    <a:lnTo>
                      <a:pt x="95" y="55"/>
                    </a:lnTo>
                    <a:lnTo>
                      <a:pt x="69" y="63"/>
                    </a:lnTo>
                    <a:lnTo>
                      <a:pt x="48" y="70"/>
                    </a:lnTo>
                    <a:lnTo>
                      <a:pt x="27" y="76"/>
                    </a:lnTo>
                    <a:lnTo>
                      <a:pt x="10" y="84"/>
                    </a:lnTo>
                    <a:lnTo>
                      <a:pt x="2" y="89"/>
                    </a:lnTo>
                    <a:lnTo>
                      <a:pt x="0" y="101"/>
                    </a:lnTo>
                    <a:lnTo>
                      <a:pt x="0" y="108"/>
                    </a:lnTo>
                    <a:lnTo>
                      <a:pt x="2" y="114"/>
                    </a:lnTo>
                    <a:lnTo>
                      <a:pt x="4" y="112"/>
                    </a:lnTo>
                    <a:lnTo>
                      <a:pt x="10" y="110"/>
                    </a:lnTo>
                    <a:lnTo>
                      <a:pt x="21" y="107"/>
                    </a:lnTo>
                    <a:lnTo>
                      <a:pt x="36" y="103"/>
                    </a:lnTo>
                    <a:lnTo>
                      <a:pt x="54" y="97"/>
                    </a:lnTo>
                    <a:lnTo>
                      <a:pt x="76" y="91"/>
                    </a:lnTo>
                    <a:lnTo>
                      <a:pt x="97" y="86"/>
                    </a:lnTo>
                    <a:lnTo>
                      <a:pt x="124" y="80"/>
                    </a:lnTo>
                    <a:lnTo>
                      <a:pt x="149" y="72"/>
                    </a:lnTo>
                    <a:lnTo>
                      <a:pt x="175" y="67"/>
                    </a:lnTo>
                    <a:lnTo>
                      <a:pt x="200" y="61"/>
                    </a:lnTo>
                    <a:lnTo>
                      <a:pt x="225" y="55"/>
                    </a:lnTo>
                    <a:lnTo>
                      <a:pt x="246" y="50"/>
                    </a:lnTo>
                    <a:lnTo>
                      <a:pt x="268" y="48"/>
                    </a:lnTo>
                    <a:lnTo>
                      <a:pt x="287" y="44"/>
                    </a:lnTo>
                    <a:lnTo>
                      <a:pt x="306" y="44"/>
                    </a:lnTo>
                    <a:lnTo>
                      <a:pt x="314" y="38"/>
                    </a:lnTo>
                    <a:lnTo>
                      <a:pt x="320" y="34"/>
                    </a:lnTo>
                    <a:lnTo>
                      <a:pt x="320" y="27"/>
                    </a:lnTo>
                    <a:lnTo>
                      <a:pt x="320" y="21"/>
                    </a:lnTo>
                    <a:lnTo>
                      <a:pt x="310" y="6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06" name="Freeform 111">
                <a:extLst>
                  <a:ext uri="{FF2B5EF4-FFF2-40B4-BE49-F238E27FC236}">
                    <a16:creationId xmlns:a16="http://schemas.microsoft.com/office/drawing/2014/main" id="{3C8BC5B0-71EC-0E45-B772-15DB7E95C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2198"/>
                <a:ext cx="171" cy="130"/>
              </a:xfrm>
              <a:custGeom>
                <a:avLst/>
                <a:gdLst>
                  <a:gd name="T0" fmla="*/ 0 w 342"/>
                  <a:gd name="T1" fmla="*/ 1 h 260"/>
                  <a:gd name="T2" fmla="*/ 1 w 342"/>
                  <a:gd name="T3" fmla="*/ 1 h 260"/>
                  <a:gd name="T4" fmla="*/ 1 w 342"/>
                  <a:gd name="T5" fmla="*/ 1 h 260"/>
                  <a:gd name="T6" fmla="*/ 1 w 342"/>
                  <a:gd name="T7" fmla="*/ 1 h 260"/>
                  <a:gd name="T8" fmla="*/ 1 w 342"/>
                  <a:gd name="T9" fmla="*/ 1 h 260"/>
                  <a:gd name="T10" fmla="*/ 1 w 342"/>
                  <a:gd name="T11" fmla="*/ 1 h 260"/>
                  <a:gd name="T12" fmla="*/ 1 w 342"/>
                  <a:gd name="T13" fmla="*/ 1 h 260"/>
                  <a:gd name="T14" fmla="*/ 1 w 342"/>
                  <a:gd name="T15" fmla="*/ 1 h 260"/>
                  <a:gd name="T16" fmla="*/ 1 w 342"/>
                  <a:gd name="T17" fmla="*/ 1 h 260"/>
                  <a:gd name="T18" fmla="*/ 1 w 342"/>
                  <a:gd name="T19" fmla="*/ 1 h 260"/>
                  <a:gd name="T20" fmla="*/ 1 w 342"/>
                  <a:gd name="T21" fmla="*/ 1 h 260"/>
                  <a:gd name="T22" fmla="*/ 1 w 342"/>
                  <a:gd name="T23" fmla="*/ 1 h 260"/>
                  <a:gd name="T24" fmla="*/ 1 w 342"/>
                  <a:gd name="T25" fmla="*/ 1 h 260"/>
                  <a:gd name="T26" fmla="*/ 1 w 342"/>
                  <a:gd name="T27" fmla="*/ 1 h 260"/>
                  <a:gd name="T28" fmla="*/ 1 w 342"/>
                  <a:gd name="T29" fmla="*/ 1 h 260"/>
                  <a:gd name="T30" fmla="*/ 1 w 342"/>
                  <a:gd name="T31" fmla="*/ 1 h 260"/>
                  <a:gd name="T32" fmla="*/ 1 w 342"/>
                  <a:gd name="T33" fmla="*/ 1 h 260"/>
                  <a:gd name="T34" fmla="*/ 1 w 342"/>
                  <a:gd name="T35" fmla="*/ 1 h 260"/>
                  <a:gd name="T36" fmla="*/ 1 w 342"/>
                  <a:gd name="T37" fmla="*/ 1 h 260"/>
                  <a:gd name="T38" fmla="*/ 1 w 342"/>
                  <a:gd name="T39" fmla="*/ 1 h 260"/>
                  <a:gd name="T40" fmla="*/ 1 w 342"/>
                  <a:gd name="T41" fmla="*/ 1 h 260"/>
                  <a:gd name="T42" fmla="*/ 1 w 342"/>
                  <a:gd name="T43" fmla="*/ 1 h 260"/>
                  <a:gd name="T44" fmla="*/ 1 w 342"/>
                  <a:gd name="T45" fmla="*/ 1 h 260"/>
                  <a:gd name="T46" fmla="*/ 1 w 342"/>
                  <a:gd name="T47" fmla="*/ 1 h 260"/>
                  <a:gd name="T48" fmla="*/ 1 w 342"/>
                  <a:gd name="T49" fmla="*/ 1 h 260"/>
                  <a:gd name="T50" fmla="*/ 1 w 342"/>
                  <a:gd name="T51" fmla="*/ 1 h 260"/>
                  <a:gd name="T52" fmla="*/ 1 w 342"/>
                  <a:gd name="T53" fmla="*/ 1 h 260"/>
                  <a:gd name="T54" fmla="*/ 1 w 342"/>
                  <a:gd name="T55" fmla="*/ 1 h 260"/>
                  <a:gd name="T56" fmla="*/ 1 w 342"/>
                  <a:gd name="T57" fmla="*/ 1 h 260"/>
                  <a:gd name="T58" fmla="*/ 1 w 342"/>
                  <a:gd name="T59" fmla="*/ 1 h 260"/>
                  <a:gd name="T60" fmla="*/ 1 w 342"/>
                  <a:gd name="T61" fmla="*/ 1 h 260"/>
                  <a:gd name="T62" fmla="*/ 1 w 342"/>
                  <a:gd name="T63" fmla="*/ 1 h 260"/>
                  <a:gd name="T64" fmla="*/ 1 w 342"/>
                  <a:gd name="T65" fmla="*/ 1 h 260"/>
                  <a:gd name="T66" fmla="*/ 1 w 342"/>
                  <a:gd name="T67" fmla="*/ 1 h 260"/>
                  <a:gd name="T68" fmla="*/ 1 w 342"/>
                  <a:gd name="T69" fmla="*/ 0 h 260"/>
                  <a:gd name="T70" fmla="*/ 1 w 342"/>
                  <a:gd name="T71" fmla="*/ 1 h 260"/>
                  <a:gd name="T72" fmla="*/ 0 w 342"/>
                  <a:gd name="T73" fmla="*/ 1 h 26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2"/>
                  <a:gd name="T112" fmla="*/ 0 h 260"/>
                  <a:gd name="T113" fmla="*/ 342 w 342"/>
                  <a:gd name="T114" fmla="*/ 260 h 26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2" h="260">
                    <a:moveTo>
                      <a:pt x="0" y="9"/>
                    </a:moveTo>
                    <a:lnTo>
                      <a:pt x="0" y="11"/>
                    </a:lnTo>
                    <a:lnTo>
                      <a:pt x="2" y="17"/>
                    </a:lnTo>
                    <a:lnTo>
                      <a:pt x="6" y="27"/>
                    </a:lnTo>
                    <a:lnTo>
                      <a:pt x="9" y="40"/>
                    </a:lnTo>
                    <a:lnTo>
                      <a:pt x="13" y="53"/>
                    </a:lnTo>
                    <a:lnTo>
                      <a:pt x="21" y="70"/>
                    </a:lnTo>
                    <a:lnTo>
                      <a:pt x="28" y="87"/>
                    </a:lnTo>
                    <a:lnTo>
                      <a:pt x="38" y="106"/>
                    </a:lnTo>
                    <a:lnTo>
                      <a:pt x="46" y="125"/>
                    </a:lnTo>
                    <a:lnTo>
                      <a:pt x="53" y="144"/>
                    </a:lnTo>
                    <a:lnTo>
                      <a:pt x="59" y="162"/>
                    </a:lnTo>
                    <a:lnTo>
                      <a:pt x="66" y="181"/>
                    </a:lnTo>
                    <a:lnTo>
                      <a:pt x="72" y="196"/>
                    </a:lnTo>
                    <a:lnTo>
                      <a:pt x="80" y="209"/>
                    </a:lnTo>
                    <a:lnTo>
                      <a:pt x="84" y="219"/>
                    </a:lnTo>
                    <a:lnTo>
                      <a:pt x="87" y="228"/>
                    </a:lnTo>
                    <a:lnTo>
                      <a:pt x="91" y="232"/>
                    </a:lnTo>
                    <a:lnTo>
                      <a:pt x="103" y="236"/>
                    </a:lnTo>
                    <a:lnTo>
                      <a:pt x="114" y="239"/>
                    </a:lnTo>
                    <a:lnTo>
                      <a:pt x="131" y="243"/>
                    </a:lnTo>
                    <a:lnTo>
                      <a:pt x="146" y="245"/>
                    </a:lnTo>
                    <a:lnTo>
                      <a:pt x="167" y="247"/>
                    </a:lnTo>
                    <a:lnTo>
                      <a:pt x="188" y="251"/>
                    </a:lnTo>
                    <a:lnTo>
                      <a:pt x="211" y="253"/>
                    </a:lnTo>
                    <a:lnTo>
                      <a:pt x="230" y="253"/>
                    </a:lnTo>
                    <a:lnTo>
                      <a:pt x="251" y="255"/>
                    </a:lnTo>
                    <a:lnTo>
                      <a:pt x="270" y="257"/>
                    </a:lnTo>
                    <a:lnTo>
                      <a:pt x="289" y="258"/>
                    </a:lnTo>
                    <a:lnTo>
                      <a:pt x="304" y="258"/>
                    </a:lnTo>
                    <a:lnTo>
                      <a:pt x="317" y="258"/>
                    </a:lnTo>
                    <a:lnTo>
                      <a:pt x="327" y="258"/>
                    </a:lnTo>
                    <a:lnTo>
                      <a:pt x="335" y="260"/>
                    </a:lnTo>
                    <a:lnTo>
                      <a:pt x="340" y="255"/>
                    </a:lnTo>
                    <a:lnTo>
                      <a:pt x="342" y="243"/>
                    </a:lnTo>
                    <a:lnTo>
                      <a:pt x="342" y="232"/>
                    </a:lnTo>
                    <a:lnTo>
                      <a:pt x="342" y="226"/>
                    </a:lnTo>
                    <a:lnTo>
                      <a:pt x="338" y="224"/>
                    </a:lnTo>
                    <a:lnTo>
                      <a:pt x="333" y="224"/>
                    </a:lnTo>
                    <a:lnTo>
                      <a:pt x="323" y="224"/>
                    </a:lnTo>
                    <a:lnTo>
                      <a:pt x="310" y="222"/>
                    </a:lnTo>
                    <a:lnTo>
                      <a:pt x="295" y="219"/>
                    </a:lnTo>
                    <a:lnTo>
                      <a:pt x="277" y="217"/>
                    </a:lnTo>
                    <a:lnTo>
                      <a:pt x="260" y="213"/>
                    </a:lnTo>
                    <a:lnTo>
                      <a:pt x="243" y="213"/>
                    </a:lnTo>
                    <a:lnTo>
                      <a:pt x="222" y="207"/>
                    </a:lnTo>
                    <a:lnTo>
                      <a:pt x="203" y="205"/>
                    </a:lnTo>
                    <a:lnTo>
                      <a:pt x="184" y="201"/>
                    </a:lnTo>
                    <a:lnTo>
                      <a:pt x="167" y="200"/>
                    </a:lnTo>
                    <a:lnTo>
                      <a:pt x="150" y="196"/>
                    </a:lnTo>
                    <a:lnTo>
                      <a:pt x="139" y="194"/>
                    </a:lnTo>
                    <a:lnTo>
                      <a:pt x="127" y="192"/>
                    </a:lnTo>
                    <a:lnTo>
                      <a:pt x="122" y="190"/>
                    </a:lnTo>
                    <a:lnTo>
                      <a:pt x="120" y="186"/>
                    </a:lnTo>
                    <a:lnTo>
                      <a:pt x="118" y="184"/>
                    </a:lnTo>
                    <a:lnTo>
                      <a:pt x="114" y="179"/>
                    </a:lnTo>
                    <a:lnTo>
                      <a:pt x="112" y="171"/>
                    </a:lnTo>
                    <a:lnTo>
                      <a:pt x="104" y="160"/>
                    </a:lnTo>
                    <a:lnTo>
                      <a:pt x="101" y="150"/>
                    </a:lnTo>
                    <a:lnTo>
                      <a:pt x="95" y="139"/>
                    </a:lnTo>
                    <a:lnTo>
                      <a:pt x="89" y="125"/>
                    </a:lnTo>
                    <a:lnTo>
                      <a:pt x="82" y="110"/>
                    </a:lnTo>
                    <a:lnTo>
                      <a:pt x="74" y="95"/>
                    </a:lnTo>
                    <a:lnTo>
                      <a:pt x="66" y="80"/>
                    </a:lnTo>
                    <a:lnTo>
                      <a:pt x="59" y="66"/>
                    </a:lnTo>
                    <a:lnTo>
                      <a:pt x="51" y="47"/>
                    </a:lnTo>
                    <a:lnTo>
                      <a:pt x="44" y="34"/>
                    </a:lnTo>
                    <a:lnTo>
                      <a:pt x="36" y="17"/>
                    </a:lnTo>
                    <a:lnTo>
                      <a:pt x="30" y="2"/>
                    </a:lnTo>
                    <a:lnTo>
                      <a:pt x="25" y="0"/>
                    </a:lnTo>
                    <a:lnTo>
                      <a:pt x="13" y="2"/>
                    </a:lnTo>
                    <a:lnTo>
                      <a:pt x="4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07" name="Freeform 112">
                <a:extLst>
                  <a:ext uri="{FF2B5EF4-FFF2-40B4-BE49-F238E27FC236}">
                    <a16:creationId xmlns:a16="http://schemas.microsoft.com/office/drawing/2014/main" id="{3C5107DE-6C47-3141-AEA7-408682F7A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1518"/>
                <a:ext cx="117" cy="174"/>
              </a:xfrm>
              <a:custGeom>
                <a:avLst/>
                <a:gdLst>
                  <a:gd name="T0" fmla="*/ 1 w 234"/>
                  <a:gd name="T1" fmla="*/ 1 h 348"/>
                  <a:gd name="T2" fmla="*/ 1 w 234"/>
                  <a:gd name="T3" fmla="*/ 1 h 348"/>
                  <a:gd name="T4" fmla="*/ 1 w 234"/>
                  <a:gd name="T5" fmla="*/ 1 h 348"/>
                  <a:gd name="T6" fmla="*/ 1 w 234"/>
                  <a:gd name="T7" fmla="*/ 1 h 348"/>
                  <a:gd name="T8" fmla="*/ 1 w 234"/>
                  <a:gd name="T9" fmla="*/ 1 h 348"/>
                  <a:gd name="T10" fmla="*/ 1 w 234"/>
                  <a:gd name="T11" fmla="*/ 1 h 348"/>
                  <a:gd name="T12" fmla="*/ 1 w 234"/>
                  <a:gd name="T13" fmla="*/ 1 h 348"/>
                  <a:gd name="T14" fmla="*/ 0 w 234"/>
                  <a:gd name="T15" fmla="*/ 1 h 348"/>
                  <a:gd name="T16" fmla="*/ 0 w 234"/>
                  <a:gd name="T17" fmla="*/ 1 h 348"/>
                  <a:gd name="T18" fmla="*/ 1 w 234"/>
                  <a:gd name="T19" fmla="*/ 1 h 348"/>
                  <a:gd name="T20" fmla="*/ 1 w 234"/>
                  <a:gd name="T21" fmla="*/ 1 h 348"/>
                  <a:gd name="T22" fmla="*/ 1 w 234"/>
                  <a:gd name="T23" fmla="*/ 1 h 348"/>
                  <a:gd name="T24" fmla="*/ 1 w 234"/>
                  <a:gd name="T25" fmla="*/ 1 h 348"/>
                  <a:gd name="T26" fmla="*/ 1 w 234"/>
                  <a:gd name="T27" fmla="*/ 1 h 348"/>
                  <a:gd name="T28" fmla="*/ 1 w 234"/>
                  <a:gd name="T29" fmla="*/ 1 h 348"/>
                  <a:gd name="T30" fmla="*/ 1 w 234"/>
                  <a:gd name="T31" fmla="*/ 1 h 348"/>
                  <a:gd name="T32" fmla="*/ 1 w 234"/>
                  <a:gd name="T33" fmla="*/ 1 h 348"/>
                  <a:gd name="T34" fmla="*/ 1 w 234"/>
                  <a:gd name="T35" fmla="*/ 1 h 348"/>
                  <a:gd name="T36" fmla="*/ 1 w 234"/>
                  <a:gd name="T37" fmla="*/ 1 h 348"/>
                  <a:gd name="T38" fmla="*/ 1 w 234"/>
                  <a:gd name="T39" fmla="*/ 1 h 348"/>
                  <a:gd name="T40" fmla="*/ 1 w 234"/>
                  <a:gd name="T41" fmla="*/ 1 h 348"/>
                  <a:gd name="T42" fmla="*/ 1 w 234"/>
                  <a:gd name="T43" fmla="*/ 1 h 348"/>
                  <a:gd name="T44" fmla="*/ 1 w 234"/>
                  <a:gd name="T45" fmla="*/ 1 h 348"/>
                  <a:gd name="T46" fmla="*/ 1 w 234"/>
                  <a:gd name="T47" fmla="*/ 1 h 348"/>
                  <a:gd name="T48" fmla="*/ 1 w 234"/>
                  <a:gd name="T49" fmla="*/ 1 h 348"/>
                  <a:gd name="T50" fmla="*/ 1 w 234"/>
                  <a:gd name="T51" fmla="*/ 1 h 348"/>
                  <a:gd name="T52" fmla="*/ 1 w 234"/>
                  <a:gd name="T53" fmla="*/ 1 h 348"/>
                  <a:gd name="T54" fmla="*/ 1 w 234"/>
                  <a:gd name="T55" fmla="*/ 1 h 348"/>
                  <a:gd name="T56" fmla="*/ 1 w 234"/>
                  <a:gd name="T57" fmla="*/ 1 h 348"/>
                  <a:gd name="T58" fmla="*/ 1 w 234"/>
                  <a:gd name="T59" fmla="*/ 1 h 348"/>
                  <a:gd name="T60" fmla="*/ 1 w 234"/>
                  <a:gd name="T61" fmla="*/ 1 h 348"/>
                  <a:gd name="T62" fmla="*/ 1 w 234"/>
                  <a:gd name="T63" fmla="*/ 1 h 348"/>
                  <a:gd name="T64" fmla="*/ 1 w 234"/>
                  <a:gd name="T65" fmla="*/ 1 h 348"/>
                  <a:gd name="T66" fmla="*/ 1 w 234"/>
                  <a:gd name="T67" fmla="*/ 1 h 348"/>
                  <a:gd name="T68" fmla="*/ 1 w 234"/>
                  <a:gd name="T69" fmla="*/ 1 h 348"/>
                  <a:gd name="T70" fmla="*/ 1 w 234"/>
                  <a:gd name="T71" fmla="*/ 1 h 348"/>
                  <a:gd name="T72" fmla="*/ 1 w 234"/>
                  <a:gd name="T73" fmla="*/ 1 h 348"/>
                  <a:gd name="T74" fmla="*/ 1 w 234"/>
                  <a:gd name="T75" fmla="*/ 1 h 348"/>
                  <a:gd name="T76" fmla="*/ 1 w 234"/>
                  <a:gd name="T77" fmla="*/ 1 h 348"/>
                  <a:gd name="T78" fmla="*/ 1 w 234"/>
                  <a:gd name="T79" fmla="*/ 1 h 348"/>
                  <a:gd name="T80" fmla="*/ 1 w 234"/>
                  <a:gd name="T81" fmla="*/ 1 h 348"/>
                  <a:gd name="T82" fmla="*/ 1 w 234"/>
                  <a:gd name="T83" fmla="*/ 1 h 348"/>
                  <a:gd name="T84" fmla="*/ 1 w 234"/>
                  <a:gd name="T85" fmla="*/ 1 h 348"/>
                  <a:gd name="T86" fmla="*/ 1 w 234"/>
                  <a:gd name="T87" fmla="*/ 1 h 348"/>
                  <a:gd name="T88" fmla="*/ 1 w 234"/>
                  <a:gd name="T89" fmla="*/ 1 h 348"/>
                  <a:gd name="T90" fmla="*/ 1 w 234"/>
                  <a:gd name="T91" fmla="*/ 1 h 348"/>
                  <a:gd name="T92" fmla="*/ 1 w 234"/>
                  <a:gd name="T93" fmla="*/ 1 h 348"/>
                  <a:gd name="T94" fmla="*/ 1 w 234"/>
                  <a:gd name="T95" fmla="*/ 1 h 348"/>
                  <a:gd name="T96" fmla="*/ 1 w 234"/>
                  <a:gd name="T97" fmla="*/ 1 h 348"/>
                  <a:gd name="T98" fmla="*/ 1 w 234"/>
                  <a:gd name="T99" fmla="*/ 1 h 348"/>
                  <a:gd name="T100" fmla="*/ 1 w 234"/>
                  <a:gd name="T101" fmla="*/ 1 h 348"/>
                  <a:gd name="T102" fmla="*/ 1 w 234"/>
                  <a:gd name="T103" fmla="*/ 1 h 348"/>
                  <a:gd name="T104" fmla="*/ 1 w 234"/>
                  <a:gd name="T105" fmla="*/ 1 h 348"/>
                  <a:gd name="T106" fmla="*/ 1 w 234"/>
                  <a:gd name="T107" fmla="*/ 1 h 348"/>
                  <a:gd name="T108" fmla="*/ 1 w 234"/>
                  <a:gd name="T109" fmla="*/ 0 h 34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4"/>
                  <a:gd name="T166" fmla="*/ 0 h 348"/>
                  <a:gd name="T167" fmla="*/ 234 w 234"/>
                  <a:gd name="T168" fmla="*/ 348 h 34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4" h="348">
                    <a:moveTo>
                      <a:pt x="51" y="0"/>
                    </a:moveTo>
                    <a:lnTo>
                      <a:pt x="49" y="2"/>
                    </a:lnTo>
                    <a:lnTo>
                      <a:pt x="47" y="11"/>
                    </a:lnTo>
                    <a:lnTo>
                      <a:pt x="45" y="23"/>
                    </a:lnTo>
                    <a:lnTo>
                      <a:pt x="42" y="38"/>
                    </a:lnTo>
                    <a:lnTo>
                      <a:pt x="38" y="55"/>
                    </a:lnTo>
                    <a:lnTo>
                      <a:pt x="34" y="76"/>
                    </a:lnTo>
                    <a:lnTo>
                      <a:pt x="28" y="101"/>
                    </a:lnTo>
                    <a:lnTo>
                      <a:pt x="26" y="125"/>
                    </a:lnTo>
                    <a:lnTo>
                      <a:pt x="21" y="150"/>
                    </a:lnTo>
                    <a:lnTo>
                      <a:pt x="15" y="175"/>
                    </a:lnTo>
                    <a:lnTo>
                      <a:pt x="11" y="198"/>
                    </a:lnTo>
                    <a:lnTo>
                      <a:pt x="7" y="222"/>
                    </a:lnTo>
                    <a:lnTo>
                      <a:pt x="4" y="241"/>
                    </a:lnTo>
                    <a:lnTo>
                      <a:pt x="2" y="260"/>
                    </a:lnTo>
                    <a:lnTo>
                      <a:pt x="0" y="276"/>
                    </a:lnTo>
                    <a:lnTo>
                      <a:pt x="0" y="287"/>
                    </a:lnTo>
                    <a:lnTo>
                      <a:pt x="0" y="289"/>
                    </a:lnTo>
                    <a:lnTo>
                      <a:pt x="4" y="291"/>
                    </a:lnTo>
                    <a:lnTo>
                      <a:pt x="9" y="295"/>
                    </a:lnTo>
                    <a:lnTo>
                      <a:pt x="21" y="300"/>
                    </a:lnTo>
                    <a:lnTo>
                      <a:pt x="28" y="304"/>
                    </a:lnTo>
                    <a:lnTo>
                      <a:pt x="42" y="308"/>
                    </a:lnTo>
                    <a:lnTo>
                      <a:pt x="55" y="314"/>
                    </a:lnTo>
                    <a:lnTo>
                      <a:pt x="72" y="319"/>
                    </a:lnTo>
                    <a:lnTo>
                      <a:pt x="87" y="323"/>
                    </a:lnTo>
                    <a:lnTo>
                      <a:pt x="102" y="329"/>
                    </a:lnTo>
                    <a:lnTo>
                      <a:pt x="120" y="333"/>
                    </a:lnTo>
                    <a:lnTo>
                      <a:pt x="135" y="336"/>
                    </a:lnTo>
                    <a:lnTo>
                      <a:pt x="150" y="340"/>
                    </a:lnTo>
                    <a:lnTo>
                      <a:pt x="165" y="342"/>
                    </a:lnTo>
                    <a:lnTo>
                      <a:pt x="177" y="344"/>
                    </a:lnTo>
                    <a:lnTo>
                      <a:pt x="190" y="348"/>
                    </a:lnTo>
                    <a:lnTo>
                      <a:pt x="190" y="344"/>
                    </a:lnTo>
                    <a:lnTo>
                      <a:pt x="192" y="336"/>
                    </a:lnTo>
                    <a:lnTo>
                      <a:pt x="192" y="323"/>
                    </a:lnTo>
                    <a:lnTo>
                      <a:pt x="198" y="310"/>
                    </a:lnTo>
                    <a:lnTo>
                      <a:pt x="199" y="293"/>
                    </a:lnTo>
                    <a:lnTo>
                      <a:pt x="203" y="274"/>
                    </a:lnTo>
                    <a:lnTo>
                      <a:pt x="207" y="251"/>
                    </a:lnTo>
                    <a:lnTo>
                      <a:pt x="211" y="230"/>
                    </a:lnTo>
                    <a:lnTo>
                      <a:pt x="215" y="207"/>
                    </a:lnTo>
                    <a:lnTo>
                      <a:pt x="218" y="184"/>
                    </a:lnTo>
                    <a:lnTo>
                      <a:pt x="220" y="163"/>
                    </a:lnTo>
                    <a:lnTo>
                      <a:pt x="224" y="144"/>
                    </a:lnTo>
                    <a:lnTo>
                      <a:pt x="226" y="125"/>
                    </a:lnTo>
                    <a:lnTo>
                      <a:pt x="230" y="112"/>
                    </a:lnTo>
                    <a:lnTo>
                      <a:pt x="232" y="101"/>
                    </a:lnTo>
                    <a:lnTo>
                      <a:pt x="234" y="93"/>
                    </a:lnTo>
                    <a:lnTo>
                      <a:pt x="232" y="84"/>
                    </a:lnTo>
                    <a:lnTo>
                      <a:pt x="232" y="76"/>
                    </a:lnTo>
                    <a:lnTo>
                      <a:pt x="232" y="70"/>
                    </a:lnTo>
                    <a:lnTo>
                      <a:pt x="230" y="66"/>
                    </a:lnTo>
                    <a:lnTo>
                      <a:pt x="224" y="65"/>
                    </a:lnTo>
                    <a:lnTo>
                      <a:pt x="220" y="66"/>
                    </a:lnTo>
                    <a:lnTo>
                      <a:pt x="213" y="70"/>
                    </a:lnTo>
                    <a:lnTo>
                      <a:pt x="209" y="76"/>
                    </a:lnTo>
                    <a:lnTo>
                      <a:pt x="205" y="80"/>
                    </a:lnTo>
                    <a:lnTo>
                      <a:pt x="205" y="84"/>
                    </a:lnTo>
                    <a:lnTo>
                      <a:pt x="203" y="84"/>
                    </a:lnTo>
                    <a:lnTo>
                      <a:pt x="201" y="91"/>
                    </a:lnTo>
                    <a:lnTo>
                      <a:pt x="199" y="101"/>
                    </a:lnTo>
                    <a:lnTo>
                      <a:pt x="198" y="116"/>
                    </a:lnTo>
                    <a:lnTo>
                      <a:pt x="196" y="129"/>
                    </a:lnTo>
                    <a:lnTo>
                      <a:pt x="192" y="148"/>
                    </a:lnTo>
                    <a:lnTo>
                      <a:pt x="190" y="167"/>
                    </a:lnTo>
                    <a:lnTo>
                      <a:pt x="188" y="188"/>
                    </a:lnTo>
                    <a:lnTo>
                      <a:pt x="184" y="207"/>
                    </a:lnTo>
                    <a:lnTo>
                      <a:pt x="180" y="226"/>
                    </a:lnTo>
                    <a:lnTo>
                      <a:pt x="179" y="243"/>
                    </a:lnTo>
                    <a:lnTo>
                      <a:pt x="177" y="262"/>
                    </a:lnTo>
                    <a:lnTo>
                      <a:pt x="171" y="276"/>
                    </a:lnTo>
                    <a:lnTo>
                      <a:pt x="171" y="289"/>
                    </a:lnTo>
                    <a:lnTo>
                      <a:pt x="167" y="295"/>
                    </a:lnTo>
                    <a:lnTo>
                      <a:pt x="167" y="302"/>
                    </a:lnTo>
                    <a:lnTo>
                      <a:pt x="165" y="300"/>
                    </a:lnTo>
                    <a:lnTo>
                      <a:pt x="160" y="300"/>
                    </a:lnTo>
                    <a:lnTo>
                      <a:pt x="154" y="298"/>
                    </a:lnTo>
                    <a:lnTo>
                      <a:pt x="146" y="296"/>
                    </a:lnTo>
                    <a:lnTo>
                      <a:pt x="137" y="295"/>
                    </a:lnTo>
                    <a:lnTo>
                      <a:pt x="125" y="293"/>
                    </a:lnTo>
                    <a:lnTo>
                      <a:pt x="114" y="289"/>
                    </a:lnTo>
                    <a:lnTo>
                      <a:pt x="104" y="289"/>
                    </a:lnTo>
                    <a:lnTo>
                      <a:pt x="91" y="283"/>
                    </a:lnTo>
                    <a:lnTo>
                      <a:pt x="80" y="281"/>
                    </a:lnTo>
                    <a:lnTo>
                      <a:pt x="70" y="277"/>
                    </a:lnTo>
                    <a:lnTo>
                      <a:pt x="61" y="276"/>
                    </a:lnTo>
                    <a:lnTo>
                      <a:pt x="53" y="272"/>
                    </a:lnTo>
                    <a:lnTo>
                      <a:pt x="47" y="270"/>
                    </a:lnTo>
                    <a:lnTo>
                      <a:pt x="40" y="268"/>
                    </a:lnTo>
                    <a:lnTo>
                      <a:pt x="40" y="262"/>
                    </a:lnTo>
                    <a:lnTo>
                      <a:pt x="40" y="257"/>
                    </a:lnTo>
                    <a:lnTo>
                      <a:pt x="40" y="245"/>
                    </a:lnTo>
                    <a:lnTo>
                      <a:pt x="42" y="234"/>
                    </a:lnTo>
                    <a:lnTo>
                      <a:pt x="44" y="217"/>
                    </a:lnTo>
                    <a:lnTo>
                      <a:pt x="47" y="200"/>
                    </a:lnTo>
                    <a:lnTo>
                      <a:pt x="49" y="181"/>
                    </a:lnTo>
                    <a:lnTo>
                      <a:pt x="53" y="163"/>
                    </a:lnTo>
                    <a:lnTo>
                      <a:pt x="57" y="141"/>
                    </a:lnTo>
                    <a:lnTo>
                      <a:pt x="61" y="120"/>
                    </a:lnTo>
                    <a:lnTo>
                      <a:pt x="66" y="99"/>
                    </a:lnTo>
                    <a:lnTo>
                      <a:pt x="70" y="80"/>
                    </a:lnTo>
                    <a:lnTo>
                      <a:pt x="74" y="61"/>
                    </a:lnTo>
                    <a:lnTo>
                      <a:pt x="80" y="44"/>
                    </a:lnTo>
                    <a:lnTo>
                      <a:pt x="83" y="28"/>
                    </a:lnTo>
                    <a:lnTo>
                      <a:pt x="89" y="17"/>
                    </a:lnTo>
                    <a:lnTo>
                      <a:pt x="85" y="8"/>
                    </a:lnTo>
                    <a:lnTo>
                      <a:pt x="72" y="4"/>
                    </a:lnTo>
                    <a:lnTo>
                      <a:pt x="57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08" name="Freeform 113">
                <a:extLst>
                  <a:ext uri="{FF2B5EF4-FFF2-40B4-BE49-F238E27FC236}">
                    <a16:creationId xmlns:a16="http://schemas.microsoft.com/office/drawing/2014/main" id="{8A7F8D01-84D3-0448-A09A-1B046AD8C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8" y="2175"/>
                <a:ext cx="165" cy="52"/>
              </a:xfrm>
              <a:custGeom>
                <a:avLst/>
                <a:gdLst>
                  <a:gd name="T0" fmla="*/ 0 w 329"/>
                  <a:gd name="T1" fmla="*/ 0 h 105"/>
                  <a:gd name="T2" fmla="*/ 1 w 329"/>
                  <a:gd name="T3" fmla="*/ 0 h 105"/>
                  <a:gd name="T4" fmla="*/ 1 w 329"/>
                  <a:gd name="T5" fmla="*/ 0 h 105"/>
                  <a:gd name="T6" fmla="*/ 1 w 329"/>
                  <a:gd name="T7" fmla="*/ 0 h 105"/>
                  <a:gd name="T8" fmla="*/ 1 w 329"/>
                  <a:gd name="T9" fmla="*/ 0 h 105"/>
                  <a:gd name="T10" fmla="*/ 1 w 329"/>
                  <a:gd name="T11" fmla="*/ 0 h 105"/>
                  <a:gd name="T12" fmla="*/ 1 w 329"/>
                  <a:gd name="T13" fmla="*/ 0 h 105"/>
                  <a:gd name="T14" fmla="*/ 1 w 329"/>
                  <a:gd name="T15" fmla="*/ 0 h 105"/>
                  <a:gd name="T16" fmla="*/ 1 w 329"/>
                  <a:gd name="T17" fmla="*/ 0 h 105"/>
                  <a:gd name="T18" fmla="*/ 1 w 329"/>
                  <a:gd name="T19" fmla="*/ 0 h 105"/>
                  <a:gd name="T20" fmla="*/ 1 w 329"/>
                  <a:gd name="T21" fmla="*/ 0 h 105"/>
                  <a:gd name="T22" fmla="*/ 1 w 329"/>
                  <a:gd name="T23" fmla="*/ 0 h 105"/>
                  <a:gd name="T24" fmla="*/ 1 w 329"/>
                  <a:gd name="T25" fmla="*/ 0 h 105"/>
                  <a:gd name="T26" fmla="*/ 1 w 329"/>
                  <a:gd name="T27" fmla="*/ 0 h 105"/>
                  <a:gd name="T28" fmla="*/ 1 w 329"/>
                  <a:gd name="T29" fmla="*/ 0 h 105"/>
                  <a:gd name="T30" fmla="*/ 1 w 329"/>
                  <a:gd name="T31" fmla="*/ 0 h 105"/>
                  <a:gd name="T32" fmla="*/ 1 w 329"/>
                  <a:gd name="T33" fmla="*/ 0 h 105"/>
                  <a:gd name="T34" fmla="*/ 1 w 329"/>
                  <a:gd name="T35" fmla="*/ 0 h 105"/>
                  <a:gd name="T36" fmla="*/ 1 w 329"/>
                  <a:gd name="T37" fmla="*/ 0 h 105"/>
                  <a:gd name="T38" fmla="*/ 1 w 329"/>
                  <a:gd name="T39" fmla="*/ 0 h 105"/>
                  <a:gd name="T40" fmla="*/ 1 w 329"/>
                  <a:gd name="T41" fmla="*/ 0 h 105"/>
                  <a:gd name="T42" fmla="*/ 1 w 329"/>
                  <a:gd name="T43" fmla="*/ 0 h 105"/>
                  <a:gd name="T44" fmla="*/ 1 w 329"/>
                  <a:gd name="T45" fmla="*/ 0 h 105"/>
                  <a:gd name="T46" fmla="*/ 1 w 329"/>
                  <a:gd name="T47" fmla="*/ 0 h 105"/>
                  <a:gd name="T48" fmla="*/ 1 w 329"/>
                  <a:gd name="T49" fmla="*/ 0 h 105"/>
                  <a:gd name="T50" fmla="*/ 1 w 329"/>
                  <a:gd name="T51" fmla="*/ 0 h 105"/>
                  <a:gd name="T52" fmla="*/ 1 w 329"/>
                  <a:gd name="T53" fmla="*/ 0 h 105"/>
                  <a:gd name="T54" fmla="*/ 1 w 329"/>
                  <a:gd name="T55" fmla="*/ 0 h 105"/>
                  <a:gd name="T56" fmla="*/ 1 w 329"/>
                  <a:gd name="T57" fmla="*/ 0 h 105"/>
                  <a:gd name="T58" fmla="*/ 1 w 329"/>
                  <a:gd name="T59" fmla="*/ 0 h 105"/>
                  <a:gd name="T60" fmla="*/ 1 w 329"/>
                  <a:gd name="T61" fmla="*/ 0 h 105"/>
                  <a:gd name="T62" fmla="*/ 0 w 329"/>
                  <a:gd name="T63" fmla="*/ 0 h 10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9"/>
                  <a:gd name="T97" fmla="*/ 0 h 105"/>
                  <a:gd name="T98" fmla="*/ 329 w 329"/>
                  <a:gd name="T99" fmla="*/ 105 h 10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9" h="105">
                    <a:moveTo>
                      <a:pt x="0" y="67"/>
                    </a:moveTo>
                    <a:lnTo>
                      <a:pt x="0" y="65"/>
                    </a:lnTo>
                    <a:lnTo>
                      <a:pt x="4" y="63"/>
                    </a:lnTo>
                    <a:lnTo>
                      <a:pt x="9" y="59"/>
                    </a:lnTo>
                    <a:lnTo>
                      <a:pt x="19" y="57"/>
                    </a:lnTo>
                    <a:lnTo>
                      <a:pt x="28" y="52"/>
                    </a:lnTo>
                    <a:lnTo>
                      <a:pt x="42" y="46"/>
                    </a:lnTo>
                    <a:lnTo>
                      <a:pt x="55" y="40"/>
                    </a:lnTo>
                    <a:lnTo>
                      <a:pt x="72" y="36"/>
                    </a:lnTo>
                    <a:lnTo>
                      <a:pt x="85" y="29"/>
                    </a:lnTo>
                    <a:lnTo>
                      <a:pt x="103" y="25"/>
                    </a:lnTo>
                    <a:lnTo>
                      <a:pt x="118" y="19"/>
                    </a:lnTo>
                    <a:lnTo>
                      <a:pt x="135" y="14"/>
                    </a:lnTo>
                    <a:lnTo>
                      <a:pt x="150" y="8"/>
                    </a:lnTo>
                    <a:lnTo>
                      <a:pt x="165" y="4"/>
                    </a:lnTo>
                    <a:lnTo>
                      <a:pt x="179" y="0"/>
                    </a:lnTo>
                    <a:lnTo>
                      <a:pt x="192" y="0"/>
                    </a:lnTo>
                    <a:lnTo>
                      <a:pt x="196" y="0"/>
                    </a:lnTo>
                    <a:lnTo>
                      <a:pt x="207" y="0"/>
                    </a:lnTo>
                    <a:lnTo>
                      <a:pt x="213" y="0"/>
                    </a:lnTo>
                    <a:lnTo>
                      <a:pt x="224" y="2"/>
                    </a:lnTo>
                    <a:lnTo>
                      <a:pt x="232" y="4"/>
                    </a:lnTo>
                    <a:lnTo>
                      <a:pt x="243" y="6"/>
                    </a:lnTo>
                    <a:lnTo>
                      <a:pt x="255" y="8"/>
                    </a:lnTo>
                    <a:lnTo>
                      <a:pt x="266" y="12"/>
                    </a:lnTo>
                    <a:lnTo>
                      <a:pt x="276" y="14"/>
                    </a:lnTo>
                    <a:lnTo>
                      <a:pt x="289" y="16"/>
                    </a:lnTo>
                    <a:lnTo>
                      <a:pt x="296" y="17"/>
                    </a:lnTo>
                    <a:lnTo>
                      <a:pt x="308" y="21"/>
                    </a:lnTo>
                    <a:lnTo>
                      <a:pt x="315" y="23"/>
                    </a:lnTo>
                    <a:lnTo>
                      <a:pt x="325" y="27"/>
                    </a:lnTo>
                    <a:lnTo>
                      <a:pt x="329" y="82"/>
                    </a:lnTo>
                    <a:lnTo>
                      <a:pt x="323" y="80"/>
                    </a:lnTo>
                    <a:lnTo>
                      <a:pt x="312" y="74"/>
                    </a:lnTo>
                    <a:lnTo>
                      <a:pt x="302" y="73"/>
                    </a:lnTo>
                    <a:lnTo>
                      <a:pt x="293" y="69"/>
                    </a:lnTo>
                    <a:lnTo>
                      <a:pt x="283" y="67"/>
                    </a:lnTo>
                    <a:lnTo>
                      <a:pt x="272" y="63"/>
                    </a:lnTo>
                    <a:lnTo>
                      <a:pt x="260" y="59"/>
                    </a:lnTo>
                    <a:lnTo>
                      <a:pt x="249" y="55"/>
                    </a:lnTo>
                    <a:lnTo>
                      <a:pt x="238" y="54"/>
                    </a:lnTo>
                    <a:lnTo>
                      <a:pt x="228" y="50"/>
                    </a:lnTo>
                    <a:lnTo>
                      <a:pt x="217" y="46"/>
                    </a:lnTo>
                    <a:lnTo>
                      <a:pt x="211" y="46"/>
                    </a:lnTo>
                    <a:lnTo>
                      <a:pt x="203" y="46"/>
                    </a:lnTo>
                    <a:lnTo>
                      <a:pt x="200" y="46"/>
                    </a:lnTo>
                    <a:lnTo>
                      <a:pt x="192" y="46"/>
                    </a:lnTo>
                    <a:lnTo>
                      <a:pt x="184" y="48"/>
                    </a:lnTo>
                    <a:lnTo>
                      <a:pt x="175" y="52"/>
                    </a:lnTo>
                    <a:lnTo>
                      <a:pt x="165" y="55"/>
                    </a:lnTo>
                    <a:lnTo>
                      <a:pt x="152" y="59"/>
                    </a:lnTo>
                    <a:lnTo>
                      <a:pt x="139" y="65"/>
                    </a:lnTo>
                    <a:lnTo>
                      <a:pt x="123" y="71"/>
                    </a:lnTo>
                    <a:lnTo>
                      <a:pt x="110" y="76"/>
                    </a:lnTo>
                    <a:lnTo>
                      <a:pt x="95" y="80"/>
                    </a:lnTo>
                    <a:lnTo>
                      <a:pt x="82" y="86"/>
                    </a:lnTo>
                    <a:lnTo>
                      <a:pt x="68" y="92"/>
                    </a:lnTo>
                    <a:lnTo>
                      <a:pt x="59" y="95"/>
                    </a:lnTo>
                    <a:lnTo>
                      <a:pt x="49" y="99"/>
                    </a:lnTo>
                    <a:lnTo>
                      <a:pt x="44" y="103"/>
                    </a:lnTo>
                    <a:lnTo>
                      <a:pt x="40" y="105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09" name="Freeform 114">
                <a:extLst>
                  <a:ext uri="{FF2B5EF4-FFF2-40B4-BE49-F238E27FC236}">
                    <a16:creationId xmlns:a16="http://schemas.microsoft.com/office/drawing/2014/main" id="{792872AE-BCC8-E844-BEF0-AA413F29E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1534"/>
                <a:ext cx="35" cy="81"/>
              </a:xfrm>
              <a:custGeom>
                <a:avLst/>
                <a:gdLst>
                  <a:gd name="T0" fmla="*/ 0 w 71"/>
                  <a:gd name="T1" fmla="*/ 0 h 164"/>
                  <a:gd name="T2" fmla="*/ 0 w 71"/>
                  <a:gd name="T3" fmla="*/ 0 h 164"/>
                  <a:gd name="T4" fmla="*/ 0 w 71"/>
                  <a:gd name="T5" fmla="*/ 0 h 164"/>
                  <a:gd name="T6" fmla="*/ 0 w 71"/>
                  <a:gd name="T7" fmla="*/ 0 h 164"/>
                  <a:gd name="T8" fmla="*/ 0 w 71"/>
                  <a:gd name="T9" fmla="*/ 0 h 164"/>
                  <a:gd name="T10" fmla="*/ 0 w 71"/>
                  <a:gd name="T11" fmla="*/ 0 h 1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164"/>
                  <a:gd name="T20" fmla="*/ 71 w 71"/>
                  <a:gd name="T21" fmla="*/ 164 h 1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164">
                    <a:moveTo>
                      <a:pt x="38" y="0"/>
                    </a:moveTo>
                    <a:lnTo>
                      <a:pt x="0" y="164"/>
                    </a:lnTo>
                    <a:lnTo>
                      <a:pt x="42" y="149"/>
                    </a:lnTo>
                    <a:lnTo>
                      <a:pt x="71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10" name="Freeform 115">
                <a:extLst>
                  <a:ext uri="{FF2B5EF4-FFF2-40B4-BE49-F238E27FC236}">
                    <a16:creationId xmlns:a16="http://schemas.microsoft.com/office/drawing/2014/main" id="{4A2E661A-26C7-1B4B-8EA1-873B9D77A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5" y="1587"/>
                <a:ext cx="159" cy="132"/>
              </a:xfrm>
              <a:custGeom>
                <a:avLst/>
                <a:gdLst>
                  <a:gd name="T0" fmla="*/ 0 w 320"/>
                  <a:gd name="T1" fmla="*/ 0 h 264"/>
                  <a:gd name="T2" fmla="*/ 0 w 320"/>
                  <a:gd name="T3" fmla="*/ 1 h 264"/>
                  <a:gd name="T4" fmla="*/ 0 w 320"/>
                  <a:gd name="T5" fmla="*/ 1 h 264"/>
                  <a:gd name="T6" fmla="*/ 0 w 320"/>
                  <a:gd name="T7" fmla="*/ 1 h 264"/>
                  <a:gd name="T8" fmla="*/ 0 w 320"/>
                  <a:gd name="T9" fmla="*/ 1 h 264"/>
                  <a:gd name="T10" fmla="*/ 0 w 320"/>
                  <a:gd name="T11" fmla="*/ 1 h 264"/>
                  <a:gd name="T12" fmla="*/ 0 w 320"/>
                  <a:gd name="T13" fmla="*/ 1 h 264"/>
                  <a:gd name="T14" fmla="*/ 0 w 320"/>
                  <a:gd name="T15" fmla="*/ 1 h 264"/>
                  <a:gd name="T16" fmla="*/ 0 w 320"/>
                  <a:gd name="T17" fmla="*/ 1 h 264"/>
                  <a:gd name="T18" fmla="*/ 0 w 320"/>
                  <a:gd name="T19" fmla="*/ 1 h 264"/>
                  <a:gd name="T20" fmla="*/ 0 w 320"/>
                  <a:gd name="T21" fmla="*/ 1 h 264"/>
                  <a:gd name="T22" fmla="*/ 0 w 320"/>
                  <a:gd name="T23" fmla="*/ 1 h 264"/>
                  <a:gd name="T24" fmla="*/ 0 w 320"/>
                  <a:gd name="T25" fmla="*/ 1 h 264"/>
                  <a:gd name="T26" fmla="*/ 0 w 320"/>
                  <a:gd name="T27" fmla="*/ 1 h 264"/>
                  <a:gd name="T28" fmla="*/ 0 w 320"/>
                  <a:gd name="T29" fmla="*/ 1 h 264"/>
                  <a:gd name="T30" fmla="*/ 0 w 320"/>
                  <a:gd name="T31" fmla="*/ 1 h 264"/>
                  <a:gd name="T32" fmla="*/ 0 w 320"/>
                  <a:gd name="T33" fmla="*/ 1 h 264"/>
                  <a:gd name="T34" fmla="*/ 0 w 320"/>
                  <a:gd name="T35" fmla="*/ 1 h 264"/>
                  <a:gd name="T36" fmla="*/ 0 w 320"/>
                  <a:gd name="T37" fmla="*/ 1 h 264"/>
                  <a:gd name="T38" fmla="*/ 0 w 320"/>
                  <a:gd name="T39" fmla="*/ 1 h 264"/>
                  <a:gd name="T40" fmla="*/ 0 w 320"/>
                  <a:gd name="T41" fmla="*/ 1 h 264"/>
                  <a:gd name="T42" fmla="*/ 0 w 320"/>
                  <a:gd name="T43" fmla="*/ 1 h 264"/>
                  <a:gd name="T44" fmla="*/ 0 w 320"/>
                  <a:gd name="T45" fmla="*/ 1 h 264"/>
                  <a:gd name="T46" fmla="*/ 0 w 320"/>
                  <a:gd name="T47" fmla="*/ 1 h 264"/>
                  <a:gd name="T48" fmla="*/ 0 w 320"/>
                  <a:gd name="T49" fmla="*/ 1 h 264"/>
                  <a:gd name="T50" fmla="*/ 0 w 320"/>
                  <a:gd name="T51" fmla="*/ 1 h 264"/>
                  <a:gd name="T52" fmla="*/ 0 w 320"/>
                  <a:gd name="T53" fmla="*/ 1 h 264"/>
                  <a:gd name="T54" fmla="*/ 0 w 320"/>
                  <a:gd name="T55" fmla="*/ 1 h 264"/>
                  <a:gd name="T56" fmla="*/ 0 w 320"/>
                  <a:gd name="T57" fmla="*/ 1 h 264"/>
                  <a:gd name="T58" fmla="*/ 0 w 320"/>
                  <a:gd name="T59" fmla="*/ 1 h 264"/>
                  <a:gd name="T60" fmla="*/ 0 w 320"/>
                  <a:gd name="T61" fmla="*/ 1 h 264"/>
                  <a:gd name="T62" fmla="*/ 0 w 320"/>
                  <a:gd name="T63" fmla="*/ 1 h 264"/>
                  <a:gd name="T64" fmla="*/ 0 w 320"/>
                  <a:gd name="T65" fmla="*/ 1 h 264"/>
                  <a:gd name="T66" fmla="*/ 0 w 320"/>
                  <a:gd name="T67" fmla="*/ 1 h 264"/>
                  <a:gd name="T68" fmla="*/ 0 w 320"/>
                  <a:gd name="T69" fmla="*/ 1 h 264"/>
                  <a:gd name="T70" fmla="*/ 0 w 320"/>
                  <a:gd name="T71" fmla="*/ 0 h 26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0"/>
                  <a:gd name="T109" fmla="*/ 0 h 264"/>
                  <a:gd name="T110" fmla="*/ 320 w 320"/>
                  <a:gd name="T111" fmla="*/ 264 h 26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0" h="264">
                    <a:moveTo>
                      <a:pt x="46" y="0"/>
                    </a:moveTo>
                    <a:lnTo>
                      <a:pt x="46" y="0"/>
                    </a:lnTo>
                    <a:lnTo>
                      <a:pt x="54" y="2"/>
                    </a:lnTo>
                    <a:lnTo>
                      <a:pt x="65" y="6"/>
                    </a:lnTo>
                    <a:lnTo>
                      <a:pt x="80" y="9"/>
                    </a:lnTo>
                    <a:lnTo>
                      <a:pt x="97" y="13"/>
                    </a:lnTo>
                    <a:lnTo>
                      <a:pt x="118" y="19"/>
                    </a:lnTo>
                    <a:lnTo>
                      <a:pt x="141" y="25"/>
                    </a:lnTo>
                    <a:lnTo>
                      <a:pt x="164" y="32"/>
                    </a:lnTo>
                    <a:lnTo>
                      <a:pt x="187" y="40"/>
                    </a:lnTo>
                    <a:lnTo>
                      <a:pt x="211" y="45"/>
                    </a:lnTo>
                    <a:lnTo>
                      <a:pt x="232" y="55"/>
                    </a:lnTo>
                    <a:lnTo>
                      <a:pt x="257" y="64"/>
                    </a:lnTo>
                    <a:lnTo>
                      <a:pt x="274" y="72"/>
                    </a:lnTo>
                    <a:lnTo>
                      <a:pt x="291" y="80"/>
                    </a:lnTo>
                    <a:lnTo>
                      <a:pt x="305" y="85"/>
                    </a:lnTo>
                    <a:lnTo>
                      <a:pt x="316" y="95"/>
                    </a:lnTo>
                    <a:lnTo>
                      <a:pt x="318" y="101"/>
                    </a:lnTo>
                    <a:lnTo>
                      <a:pt x="320" y="114"/>
                    </a:lnTo>
                    <a:lnTo>
                      <a:pt x="318" y="120"/>
                    </a:lnTo>
                    <a:lnTo>
                      <a:pt x="318" y="131"/>
                    </a:lnTo>
                    <a:lnTo>
                      <a:pt x="316" y="139"/>
                    </a:lnTo>
                    <a:lnTo>
                      <a:pt x="316" y="152"/>
                    </a:lnTo>
                    <a:lnTo>
                      <a:pt x="314" y="161"/>
                    </a:lnTo>
                    <a:lnTo>
                      <a:pt x="312" y="173"/>
                    </a:lnTo>
                    <a:lnTo>
                      <a:pt x="310" y="186"/>
                    </a:lnTo>
                    <a:lnTo>
                      <a:pt x="308" y="201"/>
                    </a:lnTo>
                    <a:lnTo>
                      <a:pt x="305" y="215"/>
                    </a:lnTo>
                    <a:lnTo>
                      <a:pt x="303" y="230"/>
                    </a:lnTo>
                    <a:lnTo>
                      <a:pt x="299" y="245"/>
                    </a:lnTo>
                    <a:lnTo>
                      <a:pt x="297" y="264"/>
                    </a:lnTo>
                    <a:lnTo>
                      <a:pt x="257" y="249"/>
                    </a:lnTo>
                    <a:lnTo>
                      <a:pt x="257" y="245"/>
                    </a:lnTo>
                    <a:lnTo>
                      <a:pt x="257" y="243"/>
                    </a:lnTo>
                    <a:lnTo>
                      <a:pt x="257" y="235"/>
                    </a:lnTo>
                    <a:lnTo>
                      <a:pt x="259" y="228"/>
                    </a:lnTo>
                    <a:lnTo>
                      <a:pt x="259" y="216"/>
                    </a:lnTo>
                    <a:lnTo>
                      <a:pt x="263" y="205"/>
                    </a:lnTo>
                    <a:lnTo>
                      <a:pt x="263" y="192"/>
                    </a:lnTo>
                    <a:lnTo>
                      <a:pt x="265" y="180"/>
                    </a:lnTo>
                    <a:lnTo>
                      <a:pt x="265" y="167"/>
                    </a:lnTo>
                    <a:lnTo>
                      <a:pt x="266" y="154"/>
                    </a:lnTo>
                    <a:lnTo>
                      <a:pt x="266" y="140"/>
                    </a:lnTo>
                    <a:lnTo>
                      <a:pt x="268" y="131"/>
                    </a:lnTo>
                    <a:lnTo>
                      <a:pt x="266" y="121"/>
                    </a:lnTo>
                    <a:lnTo>
                      <a:pt x="266" y="114"/>
                    </a:lnTo>
                    <a:lnTo>
                      <a:pt x="265" y="108"/>
                    </a:lnTo>
                    <a:lnTo>
                      <a:pt x="263" y="104"/>
                    </a:lnTo>
                    <a:lnTo>
                      <a:pt x="257" y="99"/>
                    </a:lnTo>
                    <a:lnTo>
                      <a:pt x="247" y="95"/>
                    </a:lnTo>
                    <a:lnTo>
                      <a:pt x="238" y="91"/>
                    </a:lnTo>
                    <a:lnTo>
                      <a:pt x="227" y="85"/>
                    </a:lnTo>
                    <a:lnTo>
                      <a:pt x="211" y="82"/>
                    </a:lnTo>
                    <a:lnTo>
                      <a:pt x="198" y="78"/>
                    </a:lnTo>
                    <a:lnTo>
                      <a:pt x="181" y="72"/>
                    </a:lnTo>
                    <a:lnTo>
                      <a:pt x="164" y="68"/>
                    </a:lnTo>
                    <a:lnTo>
                      <a:pt x="145" y="64"/>
                    </a:lnTo>
                    <a:lnTo>
                      <a:pt x="126" y="59"/>
                    </a:lnTo>
                    <a:lnTo>
                      <a:pt x="107" y="55"/>
                    </a:lnTo>
                    <a:lnTo>
                      <a:pt x="90" y="53"/>
                    </a:lnTo>
                    <a:lnTo>
                      <a:pt x="69" y="47"/>
                    </a:lnTo>
                    <a:lnTo>
                      <a:pt x="50" y="45"/>
                    </a:lnTo>
                    <a:lnTo>
                      <a:pt x="33" y="44"/>
                    </a:lnTo>
                    <a:lnTo>
                      <a:pt x="14" y="42"/>
                    </a:lnTo>
                    <a:lnTo>
                      <a:pt x="2" y="38"/>
                    </a:lnTo>
                    <a:lnTo>
                      <a:pt x="0" y="32"/>
                    </a:lnTo>
                    <a:lnTo>
                      <a:pt x="6" y="25"/>
                    </a:lnTo>
                    <a:lnTo>
                      <a:pt x="14" y="19"/>
                    </a:lnTo>
                    <a:lnTo>
                      <a:pt x="23" y="11"/>
                    </a:lnTo>
                    <a:lnTo>
                      <a:pt x="33" y="6"/>
                    </a:lnTo>
                    <a:lnTo>
                      <a:pt x="40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11" name="Freeform 116">
                <a:extLst>
                  <a:ext uri="{FF2B5EF4-FFF2-40B4-BE49-F238E27FC236}">
                    <a16:creationId xmlns:a16="http://schemas.microsoft.com/office/drawing/2014/main" id="{17E6684B-0E2E-D645-A02C-4EFE875BE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9" y="2191"/>
                <a:ext cx="170" cy="131"/>
              </a:xfrm>
              <a:custGeom>
                <a:avLst/>
                <a:gdLst>
                  <a:gd name="T0" fmla="*/ 0 w 341"/>
                  <a:gd name="T1" fmla="*/ 0 h 262"/>
                  <a:gd name="T2" fmla="*/ 0 w 341"/>
                  <a:gd name="T3" fmla="*/ 0 h 262"/>
                  <a:gd name="T4" fmla="*/ 0 w 341"/>
                  <a:gd name="T5" fmla="*/ 1 h 262"/>
                  <a:gd name="T6" fmla="*/ 0 w 341"/>
                  <a:gd name="T7" fmla="*/ 1 h 262"/>
                  <a:gd name="T8" fmla="*/ 0 w 341"/>
                  <a:gd name="T9" fmla="*/ 1 h 262"/>
                  <a:gd name="T10" fmla="*/ 0 w 341"/>
                  <a:gd name="T11" fmla="*/ 1 h 262"/>
                  <a:gd name="T12" fmla="*/ 0 w 341"/>
                  <a:gd name="T13" fmla="*/ 1 h 262"/>
                  <a:gd name="T14" fmla="*/ 0 w 341"/>
                  <a:gd name="T15" fmla="*/ 1 h 262"/>
                  <a:gd name="T16" fmla="*/ 0 w 341"/>
                  <a:gd name="T17" fmla="*/ 1 h 262"/>
                  <a:gd name="T18" fmla="*/ 0 w 341"/>
                  <a:gd name="T19" fmla="*/ 1 h 262"/>
                  <a:gd name="T20" fmla="*/ 0 w 341"/>
                  <a:gd name="T21" fmla="*/ 1 h 262"/>
                  <a:gd name="T22" fmla="*/ 0 w 341"/>
                  <a:gd name="T23" fmla="*/ 1 h 262"/>
                  <a:gd name="T24" fmla="*/ 0 w 341"/>
                  <a:gd name="T25" fmla="*/ 1 h 262"/>
                  <a:gd name="T26" fmla="*/ 0 w 341"/>
                  <a:gd name="T27" fmla="*/ 1 h 262"/>
                  <a:gd name="T28" fmla="*/ 0 w 341"/>
                  <a:gd name="T29" fmla="*/ 1 h 262"/>
                  <a:gd name="T30" fmla="*/ 0 w 341"/>
                  <a:gd name="T31" fmla="*/ 1 h 262"/>
                  <a:gd name="T32" fmla="*/ 0 w 341"/>
                  <a:gd name="T33" fmla="*/ 1 h 262"/>
                  <a:gd name="T34" fmla="*/ 0 w 341"/>
                  <a:gd name="T35" fmla="*/ 1 h 262"/>
                  <a:gd name="T36" fmla="*/ 0 w 341"/>
                  <a:gd name="T37" fmla="*/ 1 h 262"/>
                  <a:gd name="T38" fmla="*/ 0 w 341"/>
                  <a:gd name="T39" fmla="*/ 1 h 262"/>
                  <a:gd name="T40" fmla="*/ 0 w 341"/>
                  <a:gd name="T41" fmla="*/ 1 h 262"/>
                  <a:gd name="T42" fmla="*/ 0 w 341"/>
                  <a:gd name="T43" fmla="*/ 1 h 262"/>
                  <a:gd name="T44" fmla="*/ 0 w 341"/>
                  <a:gd name="T45" fmla="*/ 1 h 262"/>
                  <a:gd name="T46" fmla="*/ 0 w 341"/>
                  <a:gd name="T47" fmla="*/ 1 h 262"/>
                  <a:gd name="T48" fmla="*/ 0 w 341"/>
                  <a:gd name="T49" fmla="*/ 1 h 262"/>
                  <a:gd name="T50" fmla="*/ 0 w 341"/>
                  <a:gd name="T51" fmla="*/ 1 h 262"/>
                  <a:gd name="T52" fmla="*/ 0 w 341"/>
                  <a:gd name="T53" fmla="*/ 1 h 262"/>
                  <a:gd name="T54" fmla="*/ 0 w 341"/>
                  <a:gd name="T55" fmla="*/ 1 h 262"/>
                  <a:gd name="T56" fmla="*/ 0 w 341"/>
                  <a:gd name="T57" fmla="*/ 1 h 262"/>
                  <a:gd name="T58" fmla="*/ 0 w 341"/>
                  <a:gd name="T59" fmla="*/ 1 h 262"/>
                  <a:gd name="T60" fmla="*/ 0 w 341"/>
                  <a:gd name="T61" fmla="*/ 1 h 262"/>
                  <a:gd name="T62" fmla="*/ 0 w 341"/>
                  <a:gd name="T63" fmla="*/ 1 h 262"/>
                  <a:gd name="T64" fmla="*/ 0 w 341"/>
                  <a:gd name="T65" fmla="*/ 1 h 262"/>
                  <a:gd name="T66" fmla="*/ 0 w 341"/>
                  <a:gd name="T67" fmla="*/ 1 h 262"/>
                  <a:gd name="T68" fmla="*/ 0 w 341"/>
                  <a:gd name="T69" fmla="*/ 1 h 262"/>
                  <a:gd name="T70" fmla="*/ 0 w 341"/>
                  <a:gd name="T71" fmla="*/ 0 h 262"/>
                  <a:gd name="T72" fmla="*/ 0 w 341"/>
                  <a:gd name="T73" fmla="*/ 0 h 2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1"/>
                  <a:gd name="T112" fmla="*/ 0 h 262"/>
                  <a:gd name="T113" fmla="*/ 341 w 341"/>
                  <a:gd name="T114" fmla="*/ 262 h 26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1" h="262">
                    <a:moveTo>
                      <a:pt x="0" y="0"/>
                    </a:moveTo>
                    <a:lnTo>
                      <a:pt x="2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9" y="5"/>
                    </a:lnTo>
                    <a:lnTo>
                      <a:pt x="42" y="7"/>
                    </a:lnTo>
                    <a:lnTo>
                      <a:pt x="59" y="13"/>
                    </a:lnTo>
                    <a:lnTo>
                      <a:pt x="76" y="17"/>
                    </a:lnTo>
                    <a:lnTo>
                      <a:pt x="95" y="22"/>
                    </a:lnTo>
                    <a:lnTo>
                      <a:pt x="112" y="26"/>
                    </a:lnTo>
                    <a:lnTo>
                      <a:pt x="131" y="32"/>
                    </a:lnTo>
                    <a:lnTo>
                      <a:pt x="150" y="38"/>
                    </a:lnTo>
                    <a:lnTo>
                      <a:pt x="168" y="43"/>
                    </a:lnTo>
                    <a:lnTo>
                      <a:pt x="185" y="47"/>
                    </a:lnTo>
                    <a:lnTo>
                      <a:pt x="198" y="53"/>
                    </a:lnTo>
                    <a:lnTo>
                      <a:pt x="209" y="57"/>
                    </a:lnTo>
                    <a:lnTo>
                      <a:pt x="219" y="60"/>
                    </a:lnTo>
                    <a:lnTo>
                      <a:pt x="223" y="66"/>
                    </a:lnTo>
                    <a:lnTo>
                      <a:pt x="228" y="74"/>
                    </a:lnTo>
                    <a:lnTo>
                      <a:pt x="236" y="87"/>
                    </a:lnTo>
                    <a:lnTo>
                      <a:pt x="244" y="98"/>
                    </a:lnTo>
                    <a:lnTo>
                      <a:pt x="253" y="114"/>
                    </a:lnTo>
                    <a:lnTo>
                      <a:pt x="263" y="131"/>
                    </a:lnTo>
                    <a:lnTo>
                      <a:pt x="276" y="148"/>
                    </a:lnTo>
                    <a:lnTo>
                      <a:pt x="283" y="165"/>
                    </a:lnTo>
                    <a:lnTo>
                      <a:pt x="295" y="180"/>
                    </a:lnTo>
                    <a:lnTo>
                      <a:pt x="304" y="197"/>
                    </a:lnTo>
                    <a:lnTo>
                      <a:pt x="316" y="213"/>
                    </a:lnTo>
                    <a:lnTo>
                      <a:pt x="322" y="226"/>
                    </a:lnTo>
                    <a:lnTo>
                      <a:pt x="329" y="241"/>
                    </a:lnTo>
                    <a:lnTo>
                      <a:pt x="335" y="252"/>
                    </a:lnTo>
                    <a:lnTo>
                      <a:pt x="341" y="262"/>
                    </a:lnTo>
                    <a:lnTo>
                      <a:pt x="301" y="247"/>
                    </a:lnTo>
                    <a:lnTo>
                      <a:pt x="299" y="245"/>
                    </a:lnTo>
                    <a:lnTo>
                      <a:pt x="295" y="239"/>
                    </a:lnTo>
                    <a:lnTo>
                      <a:pt x="289" y="232"/>
                    </a:lnTo>
                    <a:lnTo>
                      <a:pt x="285" y="226"/>
                    </a:lnTo>
                    <a:lnTo>
                      <a:pt x="278" y="213"/>
                    </a:lnTo>
                    <a:lnTo>
                      <a:pt x="270" y="203"/>
                    </a:lnTo>
                    <a:lnTo>
                      <a:pt x="263" y="190"/>
                    </a:lnTo>
                    <a:lnTo>
                      <a:pt x="255" y="178"/>
                    </a:lnTo>
                    <a:lnTo>
                      <a:pt x="244" y="165"/>
                    </a:lnTo>
                    <a:lnTo>
                      <a:pt x="236" y="152"/>
                    </a:lnTo>
                    <a:lnTo>
                      <a:pt x="226" y="138"/>
                    </a:lnTo>
                    <a:lnTo>
                      <a:pt x="221" y="127"/>
                    </a:lnTo>
                    <a:lnTo>
                      <a:pt x="211" y="117"/>
                    </a:lnTo>
                    <a:lnTo>
                      <a:pt x="207" y="110"/>
                    </a:lnTo>
                    <a:lnTo>
                      <a:pt x="202" y="104"/>
                    </a:lnTo>
                    <a:lnTo>
                      <a:pt x="200" y="100"/>
                    </a:lnTo>
                    <a:lnTo>
                      <a:pt x="198" y="98"/>
                    </a:lnTo>
                    <a:lnTo>
                      <a:pt x="192" y="97"/>
                    </a:lnTo>
                    <a:lnTo>
                      <a:pt x="187" y="93"/>
                    </a:lnTo>
                    <a:lnTo>
                      <a:pt x="179" y="93"/>
                    </a:lnTo>
                    <a:lnTo>
                      <a:pt x="168" y="87"/>
                    </a:lnTo>
                    <a:lnTo>
                      <a:pt x="158" y="85"/>
                    </a:lnTo>
                    <a:lnTo>
                      <a:pt x="145" y="79"/>
                    </a:lnTo>
                    <a:lnTo>
                      <a:pt x="131" y="78"/>
                    </a:lnTo>
                    <a:lnTo>
                      <a:pt x="116" y="72"/>
                    </a:lnTo>
                    <a:lnTo>
                      <a:pt x="101" y="68"/>
                    </a:lnTo>
                    <a:lnTo>
                      <a:pt x="86" y="64"/>
                    </a:lnTo>
                    <a:lnTo>
                      <a:pt x="72" y="60"/>
                    </a:lnTo>
                    <a:lnTo>
                      <a:pt x="55" y="57"/>
                    </a:lnTo>
                    <a:lnTo>
                      <a:pt x="40" y="55"/>
                    </a:lnTo>
                    <a:lnTo>
                      <a:pt x="27" y="53"/>
                    </a:lnTo>
                    <a:lnTo>
                      <a:pt x="15" y="53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0" y="34"/>
                    </a:lnTo>
                    <a:lnTo>
                      <a:pt x="0" y="26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12" name="Freeform 117">
                <a:extLst>
                  <a:ext uri="{FF2B5EF4-FFF2-40B4-BE49-F238E27FC236}">
                    <a16:creationId xmlns:a16="http://schemas.microsoft.com/office/drawing/2014/main" id="{09009B25-E52E-834A-89A2-F87801535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" y="1850"/>
                <a:ext cx="31" cy="28"/>
              </a:xfrm>
              <a:custGeom>
                <a:avLst/>
                <a:gdLst>
                  <a:gd name="T0" fmla="*/ 1 w 62"/>
                  <a:gd name="T1" fmla="*/ 1 h 55"/>
                  <a:gd name="T2" fmla="*/ 1 w 62"/>
                  <a:gd name="T3" fmla="*/ 1 h 55"/>
                  <a:gd name="T4" fmla="*/ 1 w 62"/>
                  <a:gd name="T5" fmla="*/ 1 h 55"/>
                  <a:gd name="T6" fmla="*/ 1 w 62"/>
                  <a:gd name="T7" fmla="*/ 1 h 55"/>
                  <a:gd name="T8" fmla="*/ 1 w 62"/>
                  <a:gd name="T9" fmla="*/ 1 h 55"/>
                  <a:gd name="T10" fmla="*/ 1 w 62"/>
                  <a:gd name="T11" fmla="*/ 1 h 55"/>
                  <a:gd name="T12" fmla="*/ 1 w 62"/>
                  <a:gd name="T13" fmla="*/ 1 h 55"/>
                  <a:gd name="T14" fmla="*/ 1 w 62"/>
                  <a:gd name="T15" fmla="*/ 1 h 55"/>
                  <a:gd name="T16" fmla="*/ 1 w 62"/>
                  <a:gd name="T17" fmla="*/ 1 h 55"/>
                  <a:gd name="T18" fmla="*/ 1 w 62"/>
                  <a:gd name="T19" fmla="*/ 1 h 55"/>
                  <a:gd name="T20" fmla="*/ 1 w 62"/>
                  <a:gd name="T21" fmla="*/ 1 h 55"/>
                  <a:gd name="T22" fmla="*/ 1 w 62"/>
                  <a:gd name="T23" fmla="*/ 1 h 55"/>
                  <a:gd name="T24" fmla="*/ 0 w 62"/>
                  <a:gd name="T25" fmla="*/ 1 h 55"/>
                  <a:gd name="T26" fmla="*/ 0 w 62"/>
                  <a:gd name="T27" fmla="*/ 1 h 55"/>
                  <a:gd name="T28" fmla="*/ 0 w 62"/>
                  <a:gd name="T29" fmla="*/ 1 h 55"/>
                  <a:gd name="T30" fmla="*/ 0 w 62"/>
                  <a:gd name="T31" fmla="*/ 0 h 55"/>
                  <a:gd name="T32" fmla="*/ 1 w 62"/>
                  <a:gd name="T33" fmla="*/ 1 h 55"/>
                  <a:gd name="T34" fmla="*/ 1 w 62"/>
                  <a:gd name="T35" fmla="*/ 1 h 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"/>
                  <a:gd name="T55" fmla="*/ 0 h 55"/>
                  <a:gd name="T56" fmla="*/ 62 w 62"/>
                  <a:gd name="T57" fmla="*/ 55 h 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" h="55">
                    <a:moveTo>
                      <a:pt x="53" y="4"/>
                    </a:moveTo>
                    <a:lnTo>
                      <a:pt x="53" y="10"/>
                    </a:lnTo>
                    <a:lnTo>
                      <a:pt x="53" y="23"/>
                    </a:lnTo>
                    <a:lnTo>
                      <a:pt x="53" y="29"/>
                    </a:lnTo>
                    <a:lnTo>
                      <a:pt x="55" y="38"/>
                    </a:lnTo>
                    <a:lnTo>
                      <a:pt x="59" y="46"/>
                    </a:lnTo>
                    <a:lnTo>
                      <a:pt x="62" y="55"/>
                    </a:lnTo>
                    <a:lnTo>
                      <a:pt x="9" y="52"/>
                    </a:lnTo>
                    <a:lnTo>
                      <a:pt x="7" y="50"/>
                    </a:lnTo>
                    <a:lnTo>
                      <a:pt x="7" y="46"/>
                    </a:lnTo>
                    <a:lnTo>
                      <a:pt x="5" y="38"/>
                    </a:lnTo>
                    <a:lnTo>
                      <a:pt x="3" y="31"/>
                    </a:lnTo>
                    <a:lnTo>
                      <a:pt x="0" y="23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13" name="Freeform 118">
                <a:extLst>
                  <a:ext uri="{FF2B5EF4-FFF2-40B4-BE49-F238E27FC236}">
                    <a16:creationId xmlns:a16="http://schemas.microsoft.com/office/drawing/2014/main" id="{E25501C4-2232-3E4B-BF9A-640AE9574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" y="2489"/>
                <a:ext cx="441" cy="216"/>
              </a:xfrm>
              <a:custGeom>
                <a:avLst/>
                <a:gdLst>
                  <a:gd name="T0" fmla="*/ 1 w 882"/>
                  <a:gd name="T1" fmla="*/ 1 h 431"/>
                  <a:gd name="T2" fmla="*/ 1 w 882"/>
                  <a:gd name="T3" fmla="*/ 1 h 431"/>
                  <a:gd name="T4" fmla="*/ 1 w 882"/>
                  <a:gd name="T5" fmla="*/ 1 h 431"/>
                  <a:gd name="T6" fmla="*/ 1 w 882"/>
                  <a:gd name="T7" fmla="*/ 1 h 431"/>
                  <a:gd name="T8" fmla="*/ 1 w 882"/>
                  <a:gd name="T9" fmla="*/ 1 h 431"/>
                  <a:gd name="T10" fmla="*/ 1 w 882"/>
                  <a:gd name="T11" fmla="*/ 1 h 431"/>
                  <a:gd name="T12" fmla="*/ 1 w 882"/>
                  <a:gd name="T13" fmla="*/ 1 h 431"/>
                  <a:gd name="T14" fmla="*/ 1 w 882"/>
                  <a:gd name="T15" fmla="*/ 1 h 431"/>
                  <a:gd name="T16" fmla="*/ 1 w 882"/>
                  <a:gd name="T17" fmla="*/ 1 h 431"/>
                  <a:gd name="T18" fmla="*/ 1 w 882"/>
                  <a:gd name="T19" fmla="*/ 1 h 431"/>
                  <a:gd name="T20" fmla="*/ 1 w 882"/>
                  <a:gd name="T21" fmla="*/ 1 h 431"/>
                  <a:gd name="T22" fmla="*/ 1 w 882"/>
                  <a:gd name="T23" fmla="*/ 1 h 431"/>
                  <a:gd name="T24" fmla="*/ 1 w 882"/>
                  <a:gd name="T25" fmla="*/ 1 h 431"/>
                  <a:gd name="T26" fmla="*/ 1 w 882"/>
                  <a:gd name="T27" fmla="*/ 1 h 431"/>
                  <a:gd name="T28" fmla="*/ 1 w 882"/>
                  <a:gd name="T29" fmla="*/ 1 h 431"/>
                  <a:gd name="T30" fmla="*/ 1 w 882"/>
                  <a:gd name="T31" fmla="*/ 1 h 431"/>
                  <a:gd name="T32" fmla="*/ 1 w 882"/>
                  <a:gd name="T33" fmla="*/ 1 h 431"/>
                  <a:gd name="T34" fmla="*/ 1 w 882"/>
                  <a:gd name="T35" fmla="*/ 0 h 431"/>
                  <a:gd name="T36" fmla="*/ 1 w 882"/>
                  <a:gd name="T37" fmla="*/ 1 h 431"/>
                  <a:gd name="T38" fmla="*/ 1 w 882"/>
                  <a:gd name="T39" fmla="*/ 1 h 431"/>
                  <a:gd name="T40" fmla="*/ 1 w 882"/>
                  <a:gd name="T41" fmla="*/ 1 h 431"/>
                  <a:gd name="T42" fmla="*/ 1 w 882"/>
                  <a:gd name="T43" fmla="*/ 1 h 431"/>
                  <a:gd name="T44" fmla="*/ 1 w 882"/>
                  <a:gd name="T45" fmla="*/ 1 h 431"/>
                  <a:gd name="T46" fmla="*/ 1 w 882"/>
                  <a:gd name="T47" fmla="*/ 1 h 431"/>
                  <a:gd name="T48" fmla="*/ 1 w 882"/>
                  <a:gd name="T49" fmla="*/ 1 h 431"/>
                  <a:gd name="T50" fmla="*/ 1 w 882"/>
                  <a:gd name="T51" fmla="*/ 1 h 431"/>
                  <a:gd name="T52" fmla="*/ 1 w 882"/>
                  <a:gd name="T53" fmla="*/ 1 h 431"/>
                  <a:gd name="T54" fmla="*/ 1 w 882"/>
                  <a:gd name="T55" fmla="*/ 1 h 431"/>
                  <a:gd name="T56" fmla="*/ 1 w 882"/>
                  <a:gd name="T57" fmla="*/ 1 h 431"/>
                  <a:gd name="T58" fmla="*/ 1 w 882"/>
                  <a:gd name="T59" fmla="*/ 1 h 431"/>
                  <a:gd name="T60" fmla="*/ 1 w 882"/>
                  <a:gd name="T61" fmla="*/ 1 h 431"/>
                  <a:gd name="T62" fmla="*/ 1 w 882"/>
                  <a:gd name="T63" fmla="*/ 1 h 431"/>
                  <a:gd name="T64" fmla="*/ 1 w 882"/>
                  <a:gd name="T65" fmla="*/ 1 h 431"/>
                  <a:gd name="T66" fmla="*/ 1 w 882"/>
                  <a:gd name="T67" fmla="*/ 1 h 431"/>
                  <a:gd name="T68" fmla="*/ 1 w 882"/>
                  <a:gd name="T69" fmla="*/ 1 h 431"/>
                  <a:gd name="T70" fmla="*/ 1 w 882"/>
                  <a:gd name="T71" fmla="*/ 1 h 431"/>
                  <a:gd name="T72" fmla="*/ 1 w 882"/>
                  <a:gd name="T73" fmla="*/ 1 h 431"/>
                  <a:gd name="T74" fmla="*/ 1 w 882"/>
                  <a:gd name="T75" fmla="*/ 1 h 431"/>
                  <a:gd name="T76" fmla="*/ 1 w 882"/>
                  <a:gd name="T77" fmla="*/ 1 h 431"/>
                  <a:gd name="T78" fmla="*/ 1 w 882"/>
                  <a:gd name="T79" fmla="*/ 1 h 431"/>
                  <a:gd name="T80" fmla="*/ 1 w 882"/>
                  <a:gd name="T81" fmla="*/ 1 h 431"/>
                  <a:gd name="T82" fmla="*/ 1 w 882"/>
                  <a:gd name="T83" fmla="*/ 1 h 431"/>
                  <a:gd name="T84" fmla="*/ 1 w 882"/>
                  <a:gd name="T85" fmla="*/ 1 h 431"/>
                  <a:gd name="T86" fmla="*/ 1 w 882"/>
                  <a:gd name="T87" fmla="*/ 1 h 431"/>
                  <a:gd name="T88" fmla="*/ 1 w 882"/>
                  <a:gd name="T89" fmla="*/ 1 h 431"/>
                  <a:gd name="T90" fmla="*/ 1 w 882"/>
                  <a:gd name="T91" fmla="*/ 1 h 431"/>
                  <a:gd name="T92" fmla="*/ 1 w 882"/>
                  <a:gd name="T93" fmla="*/ 1 h 431"/>
                  <a:gd name="T94" fmla="*/ 0 w 882"/>
                  <a:gd name="T95" fmla="*/ 1 h 431"/>
                  <a:gd name="T96" fmla="*/ 1 w 882"/>
                  <a:gd name="T97" fmla="*/ 1 h 431"/>
                  <a:gd name="T98" fmla="*/ 1 w 882"/>
                  <a:gd name="T99" fmla="*/ 1 h 431"/>
                  <a:gd name="T100" fmla="*/ 1 w 882"/>
                  <a:gd name="T101" fmla="*/ 1 h 431"/>
                  <a:gd name="T102" fmla="*/ 1 w 882"/>
                  <a:gd name="T103" fmla="*/ 1 h 4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82"/>
                  <a:gd name="T157" fmla="*/ 0 h 431"/>
                  <a:gd name="T158" fmla="*/ 882 w 882"/>
                  <a:gd name="T159" fmla="*/ 431 h 4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82" h="431">
                    <a:moveTo>
                      <a:pt x="3" y="378"/>
                    </a:moveTo>
                    <a:lnTo>
                      <a:pt x="5" y="374"/>
                    </a:lnTo>
                    <a:lnTo>
                      <a:pt x="13" y="363"/>
                    </a:lnTo>
                    <a:lnTo>
                      <a:pt x="26" y="344"/>
                    </a:lnTo>
                    <a:lnTo>
                      <a:pt x="47" y="325"/>
                    </a:lnTo>
                    <a:lnTo>
                      <a:pt x="74" y="298"/>
                    </a:lnTo>
                    <a:lnTo>
                      <a:pt x="108" y="268"/>
                    </a:lnTo>
                    <a:lnTo>
                      <a:pt x="146" y="237"/>
                    </a:lnTo>
                    <a:lnTo>
                      <a:pt x="195" y="205"/>
                    </a:lnTo>
                    <a:lnTo>
                      <a:pt x="249" y="171"/>
                    </a:lnTo>
                    <a:lnTo>
                      <a:pt x="309" y="138"/>
                    </a:lnTo>
                    <a:lnTo>
                      <a:pt x="380" y="106"/>
                    </a:lnTo>
                    <a:lnTo>
                      <a:pt x="458" y="76"/>
                    </a:lnTo>
                    <a:lnTo>
                      <a:pt x="541" y="49"/>
                    </a:lnTo>
                    <a:lnTo>
                      <a:pt x="637" y="26"/>
                    </a:lnTo>
                    <a:lnTo>
                      <a:pt x="739" y="11"/>
                    </a:lnTo>
                    <a:lnTo>
                      <a:pt x="851" y="1"/>
                    </a:lnTo>
                    <a:lnTo>
                      <a:pt x="861" y="0"/>
                    </a:lnTo>
                    <a:lnTo>
                      <a:pt x="868" y="1"/>
                    </a:lnTo>
                    <a:lnTo>
                      <a:pt x="874" y="1"/>
                    </a:lnTo>
                    <a:lnTo>
                      <a:pt x="880" y="7"/>
                    </a:lnTo>
                    <a:lnTo>
                      <a:pt x="882" y="13"/>
                    </a:lnTo>
                    <a:lnTo>
                      <a:pt x="880" y="20"/>
                    </a:lnTo>
                    <a:lnTo>
                      <a:pt x="874" y="28"/>
                    </a:lnTo>
                    <a:lnTo>
                      <a:pt x="868" y="38"/>
                    </a:lnTo>
                    <a:lnTo>
                      <a:pt x="861" y="43"/>
                    </a:lnTo>
                    <a:lnTo>
                      <a:pt x="861" y="47"/>
                    </a:lnTo>
                    <a:lnTo>
                      <a:pt x="853" y="47"/>
                    </a:lnTo>
                    <a:lnTo>
                      <a:pt x="838" y="47"/>
                    </a:lnTo>
                    <a:lnTo>
                      <a:pt x="811" y="47"/>
                    </a:lnTo>
                    <a:lnTo>
                      <a:pt x="777" y="53"/>
                    </a:lnTo>
                    <a:lnTo>
                      <a:pt x="733" y="57"/>
                    </a:lnTo>
                    <a:lnTo>
                      <a:pt x="684" y="66"/>
                    </a:lnTo>
                    <a:lnTo>
                      <a:pt x="631" y="77"/>
                    </a:lnTo>
                    <a:lnTo>
                      <a:pt x="572" y="93"/>
                    </a:lnTo>
                    <a:lnTo>
                      <a:pt x="507" y="114"/>
                    </a:lnTo>
                    <a:lnTo>
                      <a:pt x="441" y="138"/>
                    </a:lnTo>
                    <a:lnTo>
                      <a:pt x="368" y="169"/>
                    </a:lnTo>
                    <a:lnTo>
                      <a:pt x="300" y="207"/>
                    </a:lnTo>
                    <a:lnTo>
                      <a:pt x="228" y="250"/>
                    </a:lnTo>
                    <a:lnTo>
                      <a:pt x="157" y="300"/>
                    </a:lnTo>
                    <a:lnTo>
                      <a:pt x="85" y="359"/>
                    </a:lnTo>
                    <a:lnTo>
                      <a:pt x="21" y="427"/>
                    </a:lnTo>
                    <a:lnTo>
                      <a:pt x="11" y="431"/>
                    </a:lnTo>
                    <a:lnTo>
                      <a:pt x="7" y="429"/>
                    </a:lnTo>
                    <a:lnTo>
                      <a:pt x="1" y="422"/>
                    </a:lnTo>
                    <a:lnTo>
                      <a:pt x="1" y="410"/>
                    </a:lnTo>
                    <a:lnTo>
                      <a:pt x="0" y="399"/>
                    </a:lnTo>
                    <a:lnTo>
                      <a:pt x="1" y="389"/>
                    </a:lnTo>
                    <a:lnTo>
                      <a:pt x="1" y="382"/>
                    </a:lnTo>
                    <a:lnTo>
                      <a:pt x="3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14" name="Freeform 119">
                <a:extLst>
                  <a:ext uri="{FF2B5EF4-FFF2-40B4-BE49-F238E27FC236}">
                    <a16:creationId xmlns:a16="http://schemas.microsoft.com/office/drawing/2014/main" id="{E3E3D7C2-5A06-D04F-820A-45538F517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1695"/>
                <a:ext cx="173" cy="83"/>
              </a:xfrm>
              <a:custGeom>
                <a:avLst/>
                <a:gdLst>
                  <a:gd name="T0" fmla="*/ 0 w 346"/>
                  <a:gd name="T1" fmla="*/ 1 h 166"/>
                  <a:gd name="T2" fmla="*/ 1 w 346"/>
                  <a:gd name="T3" fmla="*/ 1 h 166"/>
                  <a:gd name="T4" fmla="*/ 1 w 346"/>
                  <a:gd name="T5" fmla="*/ 1 h 166"/>
                  <a:gd name="T6" fmla="*/ 1 w 346"/>
                  <a:gd name="T7" fmla="*/ 1 h 166"/>
                  <a:gd name="T8" fmla="*/ 1 w 346"/>
                  <a:gd name="T9" fmla="*/ 1 h 166"/>
                  <a:gd name="T10" fmla="*/ 1 w 346"/>
                  <a:gd name="T11" fmla="*/ 1 h 166"/>
                  <a:gd name="T12" fmla="*/ 1 w 346"/>
                  <a:gd name="T13" fmla="*/ 1 h 166"/>
                  <a:gd name="T14" fmla="*/ 1 w 346"/>
                  <a:gd name="T15" fmla="*/ 1 h 166"/>
                  <a:gd name="T16" fmla="*/ 1 w 346"/>
                  <a:gd name="T17" fmla="*/ 1 h 166"/>
                  <a:gd name="T18" fmla="*/ 1 w 346"/>
                  <a:gd name="T19" fmla="*/ 1 h 166"/>
                  <a:gd name="T20" fmla="*/ 1 w 346"/>
                  <a:gd name="T21" fmla="*/ 1 h 166"/>
                  <a:gd name="T22" fmla="*/ 1 w 346"/>
                  <a:gd name="T23" fmla="*/ 1 h 166"/>
                  <a:gd name="T24" fmla="*/ 1 w 346"/>
                  <a:gd name="T25" fmla="*/ 1 h 166"/>
                  <a:gd name="T26" fmla="*/ 1 w 346"/>
                  <a:gd name="T27" fmla="*/ 1 h 166"/>
                  <a:gd name="T28" fmla="*/ 1 w 346"/>
                  <a:gd name="T29" fmla="*/ 1 h 166"/>
                  <a:gd name="T30" fmla="*/ 1 w 346"/>
                  <a:gd name="T31" fmla="*/ 1 h 166"/>
                  <a:gd name="T32" fmla="*/ 1 w 346"/>
                  <a:gd name="T33" fmla="*/ 1 h 166"/>
                  <a:gd name="T34" fmla="*/ 1 w 346"/>
                  <a:gd name="T35" fmla="*/ 1 h 166"/>
                  <a:gd name="T36" fmla="*/ 1 w 346"/>
                  <a:gd name="T37" fmla="*/ 1 h 166"/>
                  <a:gd name="T38" fmla="*/ 1 w 346"/>
                  <a:gd name="T39" fmla="*/ 1 h 166"/>
                  <a:gd name="T40" fmla="*/ 1 w 346"/>
                  <a:gd name="T41" fmla="*/ 1 h 166"/>
                  <a:gd name="T42" fmla="*/ 1 w 346"/>
                  <a:gd name="T43" fmla="*/ 1 h 166"/>
                  <a:gd name="T44" fmla="*/ 1 w 346"/>
                  <a:gd name="T45" fmla="*/ 1 h 166"/>
                  <a:gd name="T46" fmla="*/ 1 w 346"/>
                  <a:gd name="T47" fmla="*/ 1 h 166"/>
                  <a:gd name="T48" fmla="*/ 1 w 346"/>
                  <a:gd name="T49" fmla="*/ 1 h 166"/>
                  <a:gd name="T50" fmla="*/ 1 w 346"/>
                  <a:gd name="T51" fmla="*/ 1 h 166"/>
                  <a:gd name="T52" fmla="*/ 1 w 346"/>
                  <a:gd name="T53" fmla="*/ 1 h 166"/>
                  <a:gd name="T54" fmla="*/ 1 w 346"/>
                  <a:gd name="T55" fmla="*/ 1 h 166"/>
                  <a:gd name="T56" fmla="*/ 1 w 346"/>
                  <a:gd name="T57" fmla="*/ 1 h 166"/>
                  <a:gd name="T58" fmla="*/ 1 w 346"/>
                  <a:gd name="T59" fmla="*/ 1 h 166"/>
                  <a:gd name="T60" fmla="*/ 1 w 346"/>
                  <a:gd name="T61" fmla="*/ 1 h 166"/>
                  <a:gd name="T62" fmla="*/ 1 w 346"/>
                  <a:gd name="T63" fmla="*/ 1 h 166"/>
                  <a:gd name="T64" fmla="*/ 1 w 346"/>
                  <a:gd name="T65" fmla="*/ 1 h 166"/>
                  <a:gd name="T66" fmla="*/ 1 w 346"/>
                  <a:gd name="T67" fmla="*/ 0 h 166"/>
                  <a:gd name="T68" fmla="*/ 0 w 346"/>
                  <a:gd name="T69" fmla="*/ 1 h 166"/>
                  <a:gd name="T70" fmla="*/ 0 w 346"/>
                  <a:gd name="T71" fmla="*/ 1 h 1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6"/>
                  <a:gd name="T109" fmla="*/ 0 h 166"/>
                  <a:gd name="T110" fmla="*/ 346 w 346"/>
                  <a:gd name="T111" fmla="*/ 166 h 1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6" h="166">
                    <a:moveTo>
                      <a:pt x="0" y="39"/>
                    </a:moveTo>
                    <a:lnTo>
                      <a:pt x="4" y="39"/>
                    </a:lnTo>
                    <a:lnTo>
                      <a:pt x="12" y="40"/>
                    </a:lnTo>
                    <a:lnTo>
                      <a:pt x="25" y="46"/>
                    </a:lnTo>
                    <a:lnTo>
                      <a:pt x="46" y="54"/>
                    </a:lnTo>
                    <a:lnTo>
                      <a:pt x="69" y="61"/>
                    </a:lnTo>
                    <a:lnTo>
                      <a:pt x="95" y="73"/>
                    </a:lnTo>
                    <a:lnTo>
                      <a:pt x="124" y="82"/>
                    </a:lnTo>
                    <a:lnTo>
                      <a:pt x="154" y="94"/>
                    </a:lnTo>
                    <a:lnTo>
                      <a:pt x="183" y="105"/>
                    </a:lnTo>
                    <a:lnTo>
                      <a:pt x="211" y="116"/>
                    </a:lnTo>
                    <a:lnTo>
                      <a:pt x="240" y="128"/>
                    </a:lnTo>
                    <a:lnTo>
                      <a:pt x="266" y="137"/>
                    </a:lnTo>
                    <a:lnTo>
                      <a:pt x="287" y="145"/>
                    </a:lnTo>
                    <a:lnTo>
                      <a:pt x="308" y="154"/>
                    </a:lnTo>
                    <a:lnTo>
                      <a:pt x="323" y="160"/>
                    </a:lnTo>
                    <a:lnTo>
                      <a:pt x="333" y="166"/>
                    </a:lnTo>
                    <a:lnTo>
                      <a:pt x="346" y="130"/>
                    </a:lnTo>
                    <a:lnTo>
                      <a:pt x="342" y="128"/>
                    </a:lnTo>
                    <a:lnTo>
                      <a:pt x="335" y="124"/>
                    </a:lnTo>
                    <a:lnTo>
                      <a:pt x="321" y="118"/>
                    </a:lnTo>
                    <a:lnTo>
                      <a:pt x="306" y="111"/>
                    </a:lnTo>
                    <a:lnTo>
                      <a:pt x="283" y="101"/>
                    </a:lnTo>
                    <a:lnTo>
                      <a:pt x="261" y="92"/>
                    </a:lnTo>
                    <a:lnTo>
                      <a:pt x="234" y="80"/>
                    </a:lnTo>
                    <a:lnTo>
                      <a:pt x="209" y="71"/>
                    </a:lnTo>
                    <a:lnTo>
                      <a:pt x="181" y="59"/>
                    </a:lnTo>
                    <a:lnTo>
                      <a:pt x="152" y="48"/>
                    </a:lnTo>
                    <a:lnTo>
                      <a:pt x="124" y="35"/>
                    </a:lnTo>
                    <a:lnTo>
                      <a:pt x="97" y="27"/>
                    </a:lnTo>
                    <a:lnTo>
                      <a:pt x="71" y="18"/>
                    </a:lnTo>
                    <a:lnTo>
                      <a:pt x="46" y="10"/>
                    </a:lnTo>
                    <a:lnTo>
                      <a:pt x="25" y="2"/>
                    </a:lnTo>
                    <a:lnTo>
                      <a:pt x="6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15" name="Freeform 120">
                <a:extLst>
                  <a:ext uri="{FF2B5EF4-FFF2-40B4-BE49-F238E27FC236}">
                    <a16:creationId xmlns:a16="http://schemas.microsoft.com/office/drawing/2014/main" id="{435EC227-2F61-3B4D-B094-1AD08612B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1770"/>
                <a:ext cx="168" cy="177"/>
              </a:xfrm>
              <a:custGeom>
                <a:avLst/>
                <a:gdLst>
                  <a:gd name="T0" fmla="*/ 1 w 334"/>
                  <a:gd name="T1" fmla="*/ 1 h 353"/>
                  <a:gd name="T2" fmla="*/ 1 w 334"/>
                  <a:gd name="T3" fmla="*/ 1 h 353"/>
                  <a:gd name="T4" fmla="*/ 1 w 334"/>
                  <a:gd name="T5" fmla="*/ 1 h 353"/>
                  <a:gd name="T6" fmla="*/ 1 w 334"/>
                  <a:gd name="T7" fmla="*/ 1 h 353"/>
                  <a:gd name="T8" fmla="*/ 1 w 334"/>
                  <a:gd name="T9" fmla="*/ 1 h 353"/>
                  <a:gd name="T10" fmla="*/ 1 w 334"/>
                  <a:gd name="T11" fmla="*/ 0 h 353"/>
                  <a:gd name="T12" fmla="*/ 1 w 334"/>
                  <a:gd name="T13" fmla="*/ 1 h 353"/>
                  <a:gd name="T14" fmla="*/ 1 w 334"/>
                  <a:gd name="T15" fmla="*/ 1 h 353"/>
                  <a:gd name="T16" fmla="*/ 1 w 334"/>
                  <a:gd name="T17" fmla="*/ 1 h 353"/>
                  <a:gd name="T18" fmla="*/ 1 w 334"/>
                  <a:gd name="T19" fmla="*/ 1 h 353"/>
                  <a:gd name="T20" fmla="*/ 1 w 334"/>
                  <a:gd name="T21" fmla="*/ 1 h 353"/>
                  <a:gd name="T22" fmla="*/ 1 w 334"/>
                  <a:gd name="T23" fmla="*/ 1 h 353"/>
                  <a:gd name="T24" fmla="*/ 1 w 334"/>
                  <a:gd name="T25" fmla="*/ 1 h 353"/>
                  <a:gd name="T26" fmla="*/ 1 w 334"/>
                  <a:gd name="T27" fmla="*/ 1 h 353"/>
                  <a:gd name="T28" fmla="*/ 1 w 334"/>
                  <a:gd name="T29" fmla="*/ 1 h 353"/>
                  <a:gd name="T30" fmla="*/ 1 w 334"/>
                  <a:gd name="T31" fmla="*/ 1 h 353"/>
                  <a:gd name="T32" fmla="*/ 1 w 334"/>
                  <a:gd name="T33" fmla="*/ 1 h 353"/>
                  <a:gd name="T34" fmla="*/ 1 w 334"/>
                  <a:gd name="T35" fmla="*/ 1 h 353"/>
                  <a:gd name="T36" fmla="*/ 1 w 334"/>
                  <a:gd name="T37" fmla="*/ 1 h 353"/>
                  <a:gd name="T38" fmla="*/ 1 w 334"/>
                  <a:gd name="T39" fmla="*/ 1 h 353"/>
                  <a:gd name="T40" fmla="*/ 1 w 334"/>
                  <a:gd name="T41" fmla="*/ 1 h 353"/>
                  <a:gd name="T42" fmla="*/ 1 w 334"/>
                  <a:gd name="T43" fmla="*/ 1 h 353"/>
                  <a:gd name="T44" fmla="*/ 1 w 334"/>
                  <a:gd name="T45" fmla="*/ 1 h 353"/>
                  <a:gd name="T46" fmla="*/ 1 w 334"/>
                  <a:gd name="T47" fmla="*/ 1 h 353"/>
                  <a:gd name="T48" fmla="*/ 1 w 334"/>
                  <a:gd name="T49" fmla="*/ 1 h 353"/>
                  <a:gd name="T50" fmla="*/ 1 w 334"/>
                  <a:gd name="T51" fmla="*/ 1 h 353"/>
                  <a:gd name="T52" fmla="*/ 1 w 334"/>
                  <a:gd name="T53" fmla="*/ 1 h 353"/>
                  <a:gd name="T54" fmla="*/ 1 w 334"/>
                  <a:gd name="T55" fmla="*/ 1 h 353"/>
                  <a:gd name="T56" fmla="*/ 1 w 334"/>
                  <a:gd name="T57" fmla="*/ 1 h 353"/>
                  <a:gd name="T58" fmla="*/ 1 w 334"/>
                  <a:gd name="T59" fmla="*/ 1 h 353"/>
                  <a:gd name="T60" fmla="*/ 1 w 334"/>
                  <a:gd name="T61" fmla="*/ 1 h 353"/>
                  <a:gd name="T62" fmla="*/ 1 w 334"/>
                  <a:gd name="T63" fmla="*/ 1 h 353"/>
                  <a:gd name="T64" fmla="*/ 1 w 334"/>
                  <a:gd name="T65" fmla="*/ 1 h 353"/>
                  <a:gd name="T66" fmla="*/ 1 w 334"/>
                  <a:gd name="T67" fmla="*/ 1 h 353"/>
                  <a:gd name="T68" fmla="*/ 1 w 334"/>
                  <a:gd name="T69" fmla="*/ 1 h 353"/>
                  <a:gd name="T70" fmla="*/ 1 w 334"/>
                  <a:gd name="T71" fmla="*/ 1 h 353"/>
                  <a:gd name="T72" fmla="*/ 1 w 334"/>
                  <a:gd name="T73" fmla="*/ 1 h 353"/>
                  <a:gd name="T74" fmla="*/ 1 w 334"/>
                  <a:gd name="T75" fmla="*/ 1 h 353"/>
                  <a:gd name="T76" fmla="*/ 1 w 334"/>
                  <a:gd name="T77" fmla="*/ 1 h 353"/>
                  <a:gd name="T78" fmla="*/ 1 w 334"/>
                  <a:gd name="T79" fmla="*/ 1 h 353"/>
                  <a:gd name="T80" fmla="*/ 1 w 334"/>
                  <a:gd name="T81" fmla="*/ 1 h 353"/>
                  <a:gd name="T82" fmla="*/ 1 w 334"/>
                  <a:gd name="T83" fmla="*/ 1 h 353"/>
                  <a:gd name="T84" fmla="*/ 1 w 334"/>
                  <a:gd name="T85" fmla="*/ 1 h 353"/>
                  <a:gd name="T86" fmla="*/ 1 w 334"/>
                  <a:gd name="T87" fmla="*/ 1 h 353"/>
                  <a:gd name="T88" fmla="*/ 1 w 334"/>
                  <a:gd name="T89" fmla="*/ 1 h 353"/>
                  <a:gd name="T90" fmla="*/ 1 w 334"/>
                  <a:gd name="T91" fmla="*/ 1 h 353"/>
                  <a:gd name="T92" fmla="*/ 1 w 334"/>
                  <a:gd name="T93" fmla="*/ 1 h 353"/>
                  <a:gd name="T94" fmla="*/ 1 w 334"/>
                  <a:gd name="T95" fmla="*/ 1 h 353"/>
                  <a:gd name="T96" fmla="*/ 1 w 334"/>
                  <a:gd name="T97" fmla="*/ 1 h 353"/>
                  <a:gd name="T98" fmla="*/ 1 w 334"/>
                  <a:gd name="T99" fmla="*/ 1 h 353"/>
                  <a:gd name="T100" fmla="*/ 1 w 334"/>
                  <a:gd name="T101" fmla="*/ 1 h 353"/>
                  <a:gd name="T102" fmla="*/ 1 w 334"/>
                  <a:gd name="T103" fmla="*/ 1 h 353"/>
                  <a:gd name="T104" fmla="*/ 1 w 334"/>
                  <a:gd name="T105" fmla="*/ 1 h 353"/>
                  <a:gd name="T106" fmla="*/ 1 w 334"/>
                  <a:gd name="T107" fmla="*/ 1 h 353"/>
                  <a:gd name="T108" fmla="*/ 1 w 334"/>
                  <a:gd name="T109" fmla="*/ 1 h 353"/>
                  <a:gd name="T110" fmla="*/ 1 w 334"/>
                  <a:gd name="T111" fmla="*/ 1 h 353"/>
                  <a:gd name="T112" fmla="*/ 1 w 334"/>
                  <a:gd name="T113" fmla="*/ 1 h 353"/>
                  <a:gd name="T114" fmla="*/ 1 w 334"/>
                  <a:gd name="T115" fmla="*/ 1 h 353"/>
                  <a:gd name="T116" fmla="*/ 1 w 334"/>
                  <a:gd name="T117" fmla="*/ 1 h 353"/>
                  <a:gd name="T118" fmla="*/ 1 w 334"/>
                  <a:gd name="T119" fmla="*/ 1 h 353"/>
                  <a:gd name="T120" fmla="*/ 1 w 334"/>
                  <a:gd name="T121" fmla="*/ 1 h 353"/>
                  <a:gd name="T122" fmla="*/ 0 w 334"/>
                  <a:gd name="T123" fmla="*/ 1 h 35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34"/>
                  <a:gd name="T187" fmla="*/ 0 h 353"/>
                  <a:gd name="T188" fmla="*/ 334 w 334"/>
                  <a:gd name="T189" fmla="*/ 353 h 35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34" h="353">
                    <a:moveTo>
                      <a:pt x="0" y="76"/>
                    </a:moveTo>
                    <a:lnTo>
                      <a:pt x="3" y="68"/>
                    </a:lnTo>
                    <a:lnTo>
                      <a:pt x="15" y="57"/>
                    </a:lnTo>
                    <a:lnTo>
                      <a:pt x="22" y="49"/>
                    </a:lnTo>
                    <a:lnTo>
                      <a:pt x="32" y="40"/>
                    </a:lnTo>
                    <a:lnTo>
                      <a:pt x="45" y="30"/>
                    </a:lnTo>
                    <a:lnTo>
                      <a:pt x="60" y="22"/>
                    </a:lnTo>
                    <a:lnTo>
                      <a:pt x="76" y="15"/>
                    </a:lnTo>
                    <a:lnTo>
                      <a:pt x="93" y="9"/>
                    </a:lnTo>
                    <a:lnTo>
                      <a:pt x="112" y="3"/>
                    </a:lnTo>
                    <a:lnTo>
                      <a:pt x="135" y="2"/>
                    </a:lnTo>
                    <a:lnTo>
                      <a:pt x="155" y="0"/>
                    </a:lnTo>
                    <a:lnTo>
                      <a:pt x="180" y="3"/>
                    </a:lnTo>
                    <a:lnTo>
                      <a:pt x="205" y="7"/>
                    </a:lnTo>
                    <a:lnTo>
                      <a:pt x="235" y="17"/>
                    </a:lnTo>
                    <a:lnTo>
                      <a:pt x="258" y="28"/>
                    </a:lnTo>
                    <a:lnTo>
                      <a:pt x="281" y="43"/>
                    </a:lnTo>
                    <a:lnTo>
                      <a:pt x="296" y="57"/>
                    </a:lnTo>
                    <a:lnTo>
                      <a:pt x="311" y="76"/>
                    </a:lnTo>
                    <a:lnTo>
                      <a:pt x="321" y="95"/>
                    </a:lnTo>
                    <a:lnTo>
                      <a:pt x="327" y="114"/>
                    </a:lnTo>
                    <a:lnTo>
                      <a:pt x="332" y="133"/>
                    </a:lnTo>
                    <a:lnTo>
                      <a:pt x="334" y="154"/>
                    </a:lnTo>
                    <a:lnTo>
                      <a:pt x="334" y="171"/>
                    </a:lnTo>
                    <a:lnTo>
                      <a:pt x="334" y="188"/>
                    </a:lnTo>
                    <a:lnTo>
                      <a:pt x="334" y="205"/>
                    </a:lnTo>
                    <a:lnTo>
                      <a:pt x="332" y="220"/>
                    </a:lnTo>
                    <a:lnTo>
                      <a:pt x="329" y="233"/>
                    </a:lnTo>
                    <a:lnTo>
                      <a:pt x="327" y="241"/>
                    </a:lnTo>
                    <a:lnTo>
                      <a:pt x="327" y="247"/>
                    </a:lnTo>
                    <a:lnTo>
                      <a:pt x="327" y="251"/>
                    </a:lnTo>
                    <a:lnTo>
                      <a:pt x="323" y="254"/>
                    </a:lnTo>
                    <a:lnTo>
                      <a:pt x="319" y="268"/>
                    </a:lnTo>
                    <a:lnTo>
                      <a:pt x="313" y="275"/>
                    </a:lnTo>
                    <a:lnTo>
                      <a:pt x="308" y="287"/>
                    </a:lnTo>
                    <a:lnTo>
                      <a:pt x="298" y="296"/>
                    </a:lnTo>
                    <a:lnTo>
                      <a:pt x="290" y="308"/>
                    </a:lnTo>
                    <a:lnTo>
                      <a:pt x="279" y="319"/>
                    </a:lnTo>
                    <a:lnTo>
                      <a:pt x="266" y="328"/>
                    </a:lnTo>
                    <a:lnTo>
                      <a:pt x="249" y="336"/>
                    </a:lnTo>
                    <a:lnTo>
                      <a:pt x="233" y="346"/>
                    </a:lnTo>
                    <a:lnTo>
                      <a:pt x="213" y="349"/>
                    </a:lnTo>
                    <a:lnTo>
                      <a:pt x="190" y="353"/>
                    </a:lnTo>
                    <a:lnTo>
                      <a:pt x="165" y="353"/>
                    </a:lnTo>
                    <a:lnTo>
                      <a:pt x="138" y="353"/>
                    </a:lnTo>
                    <a:lnTo>
                      <a:pt x="129" y="351"/>
                    </a:lnTo>
                    <a:lnTo>
                      <a:pt x="119" y="349"/>
                    </a:lnTo>
                    <a:lnTo>
                      <a:pt x="110" y="347"/>
                    </a:lnTo>
                    <a:lnTo>
                      <a:pt x="102" y="347"/>
                    </a:lnTo>
                    <a:lnTo>
                      <a:pt x="91" y="346"/>
                    </a:lnTo>
                    <a:lnTo>
                      <a:pt x="83" y="344"/>
                    </a:lnTo>
                    <a:lnTo>
                      <a:pt x="74" y="340"/>
                    </a:lnTo>
                    <a:lnTo>
                      <a:pt x="66" y="340"/>
                    </a:lnTo>
                    <a:lnTo>
                      <a:pt x="51" y="330"/>
                    </a:lnTo>
                    <a:lnTo>
                      <a:pt x="38" y="319"/>
                    </a:lnTo>
                    <a:lnTo>
                      <a:pt x="30" y="313"/>
                    </a:lnTo>
                    <a:lnTo>
                      <a:pt x="24" y="306"/>
                    </a:lnTo>
                    <a:lnTo>
                      <a:pt x="20" y="294"/>
                    </a:lnTo>
                    <a:lnTo>
                      <a:pt x="19" y="287"/>
                    </a:lnTo>
                    <a:lnTo>
                      <a:pt x="17" y="273"/>
                    </a:lnTo>
                    <a:lnTo>
                      <a:pt x="20" y="268"/>
                    </a:lnTo>
                    <a:lnTo>
                      <a:pt x="28" y="268"/>
                    </a:lnTo>
                    <a:lnTo>
                      <a:pt x="40" y="268"/>
                    </a:lnTo>
                    <a:lnTo>
                      <a:pt x="51" y="270"/>
                    </a:lnTo>
                    <a:lnTo>
                      <a:pt x="60" y="273"/>
                    </a:lnTo>
                    <a:lnTo>
                      <a:pt x="68" y="275"/>
                    </a:lnTo>
                    <a:lnTo>
                      <a:pt x="70" y="279"/>
                    </a:lnTo>
                    <a:lnTo>
                      <a:pt x="76" y="283"/>
                    </a:lnTo>
                    <a:lnTo>
                      <a:pt x="79" y="287"/>
                    </a:lnTo>
                    <a:lnTo>
                      <a:pt x="89" y="294"/>
                    </a:lnTo>
                    <a:lnTo>
                      <a:pt x="97" y="300"/>
                    </a:lnTo>
                    <a:lnTo>
                      <a:pt x="108" y="308"/>
                    </a:lnTo>
                    <a:lnTo>
                      <a:pt x="121" y="313"/>
                    </a:lnTo>
                    <a:lnTo>
                      <a:pt x="136" y="317"/>
                    </a:lnTo>
                    <a:lnTo>
                      <a:pt x="142" y="315"/>
                    </a:lnTo>
                    <a:lnTo>
                      <a:pt x="154" y="315"/>
                    </a:lnTo>
                    <a:lnTo>
                      <a:pt x="163" y="313"/>
                    </a:lnTo>
                    <a:lnTo>
                      <a:pt x="175" y="313"/>
                    </a:lnTo>
                    <a:lnTo>
                      <a:pt x="182" y="311"/>
                    </a:lnTo>
                    <a:lnTo>
                      <a:pt x="195" y="309"/>
                    </a:lnTo>
                    <a:lnTo>
                      <a:pt x="207" y="308"/>
                    </a:lnTo>
                    <a:lnTo>
                      <a:pt x="220" y="304"/>
                    </a:lnTo>
                    <a:lnTo>
                      <a:pt x="230" y="298"/>
                    </a:lnTo>
                    <a:lnTo>
                      <a:pt x="241" y="292"/>
                    </a:lnTo>
                    <a:lnTo>
                      <a:pt x="251" y="287"/>
                    </a:lnTo>
                    <a:lnTo>
                      <a:pt x="262" y="281"/>
                    </a:lnTo>
                    <a:lnTo>
                      <a:pt x="268" y="271"/>
                    </a:lnTo>
                    <a:lnTo>
                      <a:pt x="277" y="262"/>
                    </a:lnTo>
                    <a:lnTo>
                      <a:pt x="285" y="252"/>
                    </a:lnTo>
                    <a:lnTo>
                      <a:pt x="290" y="243"/>
                    </a:lnTo>
                    <a:lnTo>
                      <a:pt x="292" y="230"/>
                    </a:lnTo>
                    <a:lnTo>
                      <a:pt x="294" y="216"/>
                    </a:lnTo>
                    <a:lnTo>
                      <a:pt x="296" y="201"/>
                    </a:lnTo>
                    <a:lnTo>
                      <a:pt x="298" y="188"/>
                    </a:lnTo>
                    <a:lnTo>
                      <a:pt x="296" y="171"/>
                    </a:lnTo>
                    <a:lnTo>
                      <a:pt x="294" y="155"/>
                    </a:lnTo>
                    <a:lnTo>
                      <a:pt x="292" y="138"/>
                    </a:lnTo>
                    <a:lnTo>
                      <a:pt x="289" y="123"/>
                    </a:lnTo>
                    <a:lnTo>
                      <a:pt x="281" y="108"/>
                    </a:lnTo>
                    <a:lnTo>
                      <a:pt x="273" y="95"/>
                    </a:lnTo>
                    <a:lnTo>
                      <a:pt x="266" y="79"/>
                    </a:lnTo>
                    <a:lnTo>
                      <a:pt x="256" y="68"/>
                    </a:lnTo>
                    <a:lnTo>
                      <a:pt x="241" y="57"/>
                    </a:lnTo>
                    <a:lnTo>
                      <a:pt x="228" y="49"/>
                    </a:lnTo>
                    <a:lnTo>
                      <a:pt x="213" y="43"/>
                    </a:lnTo>
                    <a:lnTo>
                      <a:pt x="195" y="41"/>
                    </a:lnTo>
                    <a:lnTo>
                      <a:pt x="175" y="36"/>
                    </a:lnTo>
                    <a:lnTo>
                      <a:pt x="157" y="36"/>
                    </a:lnTo>
                    <a:lnTo>
                      <a:pt x="140" y="36"/>
                    </a:lnTo>
                    <a:lnTo>
                      <a:pt x="127" y="40"/>
                    </a:lnTo>
                    <a:lnTo>
                      <a:pt x="114" y="41"/>
                    </a:lnTo>
                    <a:lnTo>
                      <a:pt x="102" y="45"/>
                    </a:lnTo>
                    <a:lnTo>
                      <a:pt x="91" y="49"/>
                    </a:lnTo>
                    <a:lnTo>
                      <a:pt x="83" y="55"/>
                    </a:lnTo>
                    <a:lnTo>
                      <a:pt x="74" y="60"/>
                    </a:lnTo>
                    <a:lnTo>
                      <a:pt x="64" y="66"/>
                    </a:lnTo>
                    <a:lnTo>
                      <a:pt x="57" y="70"/>
                    </a:lnTo>
                    <a:lnTo>
                      <a:pt x="53" y="78"/>
                    </a:lnTo>
                    <a:lnTo>
                      <a:pt x="43" y="89"/>
                    </a:lnTo>
                    <a:lnTo>
                      <a:pt x="38" y="98"/>
                    </a:lnTo>
                    <a:lnTo>
                      <a:pt x="28" y="97"/>
                    </a:lnTo>
                    <a:lnTo>
                      <a:pt x="17" y="89"/>
                    </a:lnTo>
                    <a:lnTo>
                      <a:pt x="3" y="79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16" name="Freeform 121">
                <a:extLst>
                  <a:ext uri="{FF2B5EF4-FFF2-40B4-BE49-F238E27FC236}">
                    <a16:creationId xmlns:a16="http://schemas.microsoft.com/office/drawing/2014/main" id="{4B7CBF40-ACE4-7842-B7DE-A110A28BB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7" y="1731"/>
                <a:ext cx="99" cy="167"/>
              </a:xfrm>
              <a:custGeom>
                <a:avLst/>
                <a:gdLst>
                  <a:gd name="T0" fmla="*/ 1 w 197"/>
                  <a:gd name="T1" fmla="*/ 1 h 332"/>
                  <a:gd name="T2" fmla="*/ 1 w 197"/>
                  <a:gd name="T3" fmla="*/ 1 h 332"/>
                  <a:gd name="T4" fmla="*/ 1 w 197"/>
                  <a:gd name="T5" fmla="*/ 1 h 332"/>
                  <a:gd name="T6" fmla="*/ 1 w 197"/>
                  <a:gd name="T7" fmla="*/ 1 h 332"/>
                  <a:gd name="T8" fmla="*/ 1 w 197"/>
                  <a:gd name="T9" fmla="*/ 1 h 332"/>
                  <a:gd name="T10" fmla="*/ 1 w 197"/>
                  <a:gd name="T11" fmla="*/ 1 h 332"/>
                  <a:gd name="T12" fmla="*/ 1 w 197"/>
                  <a:gd name="T13" fmla="*/ 1 h 332"/>
                  <a:gd name="T14" fmla="*/ 1 w 197"/>
                  <a:gd name="T15" fmla="*/ 1 h 332"/>
                  <a:gd name="T16" fmla="*/ 1 w 197"/>
                  <a:gd name="T17" fmla="*/ 1 h 332"/>
                  <a:gd name="T18" fmla="*/ 1 w 197"/>
                  <a:gd name="T19" fmla="*/ 1 h 332"/>
                  <a:gd name="T20" fmla="*/ 1 w 197"/>
                  <a:gd name="T21" fmla="*/ 1 h 332"/>
                  <a:gd name="T22" fmla="*/ 1 w 197"/>
                  <a:gd name="T23" fmla="*/ 1 h 332"/>
                  <a:gd name="T24" fmla="*/ 1 w 197"/>
                  <a:gd name="T25" fmla="*/ 1 h 332"/>
                  <a:gd name="T26" fmla="*/ 1 w 197"/>
                  <a:gd name="T27" fmla="*/ 1 h 332"/>
                  <a:gd name="T28" fmla="*/ 1 w 197"/>
                  <a:gd name="T29" fmla="*/ 1 h 332"/>
                  <a:gd name="T30" fmla="*/ 1 w 197"/>
                  <a:gd name="T31" fmla="*/ 1 h 332"/>
                  <a:gd name="T32" fmla="*/ 1 w 197"/>
                  <a:gd name="T33" fmla="*/ 1 h 332"/>
                  <a:gd name="T34" fmla="*/ 1 w 197"/>
                  <a:gd name="T35" fmla="*/ 1 h 332"/>
                  <a:gd name="T36" fmla="*/ 1 w 197"/>
                  <a:gd name="T37" fmla="*/ 1 h 332"/>
                  <a:gd name="T38" fmla="*/ 1 w 197"/>
                  <a:gd name="T39" fmla="*/ 1 h 332"/>
                  <a:gd name="T40" fmla="*/ 1 w 197"/>
                  <a:gd name="T41" fmla="*/ 1 h 332"/>
                  <a:gd name="T42" fmla="*/ 1 w 197"/>
                  <a:gd name="T43" fmla="*/ 1 h 332"/>
                  <a:gd name="T44" fmla="*/ 1 w 197"/>
                  <a:gd name="T45" fmla="*/ 1 h 332"/>
                  <a:gd name="T46" fmla="*/ 1 w 197"/>
                  <a:gd name="T47" fmla="*/ 1 h 332"/>
                  <a:gd name="T48" fmla="*/ 1 w 197"/>
                  <a:gd name="T49" fmla="*/ 1 h 332"/>
                  <a:gd name="T50" fmla="*/ 1 w 197"/>
                  <a:gd name="T51" fmla="*/ 1 h 332"/>
                  <a:gd name="T52" fmla="*/ 1 w 197"/>
                  <a:gd name="T53" fmla="*/ 1 h 332"/>
                  <a:gd name="T54" fmla="*/ 1 w 197"/>
                  <a:gd name="T55" fmla="*/ 1 h 332"/>
                  <a:gd name="T56" fmla="*/ 1 w 197"/>
                  <a:gd name="T57" fmla="*/ 1 h 332"/>
                  <a:gd name="T58" fmla="*/ 1 w 197"/>
                  <a:gd name="T59" fmla="*/ 1 h 332"/>
                  <a:gd name="T60" fmla="*/ 1 w 197"/>
                  <a:gd name="T61" fmla="*/ 1 h 332"/>
                  <a:gd name="T62" fmla="*/ 0 w 197"/>
                  <a:gd name="T63" fmla="*/ 0 h 3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7"/>
                  <a:gd name="T97" fmla="*/ 0 h 332"/>
                  <a:gd name="T98" fmla="*/ 197 w 197"/>
                  <a:gd name="T99" fmla="*/ 332 h 33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7" h="332">
                    <a:moveTo>
                      <a:pt x="0" y="0"/>
                    </a:moveTo>
                    <a:lnTo>
                      <a:pt x="5" y="2"/>
                    </a:lnTo>
                    <a:lnTo>
                      <a:pt x="13" y="5"/>
                    </a:lnTo>
                    <a:lnTo>
                      <a:pt x="23" y="9"/>
                    </a:lnTo>
                    <a:lnTo>
                      <a:pt x="32" y="15"/>
                    </a:lnTo>
                    <a:lnTo>
                      <a:pt x="45" y="21"/>
                    </a:lnTo>
                    <a:lnTo>
                      <a:pt x="61" y="30"/>
                    </a:lnTo>
                    <a:lnTo>
                      <a:pt x="78" y="40"/>
                    </a:lnTo>
                    <a:lnTo>
                      <a:pt x="91" y="47"/>
                    </a:lnTo>
                    <a:lnTo>
                      <a:pt x="108" y="57"/>
                    </a:lnTo>
                    <a:lnTo>
                      <a:pt x="123" y="66"/>
                    </a:lnTo>
                    <a:lnTo>
                      <a:pt x="139" y="74"/>
                    </a:lnTo>
                    <a:lnTo>
                      <a:pt x="150" y="81"/>
                    </a:lnTo>
                    <a:lnTo>
                      <a:pt x="163" y="91"/>
                    </a:lnTo>
                    <a:lnTo>
                      <a:pt x="175" y="99"/>
                    </a:lnTo>
                    <a:lnTo>
                      <a:pt x="184" y="106"/>
                    </a:lnTo>
                    <a:lnTo>
                      <a:pt x="190" y="112"/>
                    </a:lnTo>
                    <a:lnTo>
                      <a:pt x="194" y="123"/>
                    </a:lnTo>
                    <a:lnTo>
                      <a:pt x="197" y="135"/>
                    </a:lnTo>
                    <a:lnTo>
                      <a:pt x="197" y="154"/>
                    </a:lnTo>
                    <a:lnTo>
                      <a:pt x="197" y="169"/>
                    </a:lnTo>
                    <a:lnTo>
                      <a:pt x="196" y="188"/>
                    </a:lnTo>
                    <a:lnTo>
                      <a:pt x="194" y="209"/>
                    </a:lnTo>
                    <a:lnTo>
                      <a:pt x="192" y="230"/>
                    </a:lnTo>
                    <a:lnTo>
                      <a:pt x="188" y="247"/>
                    </a:lnTo>
                    <a:lnTo>
                      <a:pt x="184" y="266"/>
                    </a:lnTo>
                    <a:lnTo>
                      <a:pt x="180" y="283"/>
                    </a:lnTo>
                    <a:lnTo>
                      <a:pt x="177" y="298"/>
                    </a:lnTo>
                    <a:lnTo>
                      <a:pt x="175" y="311"/>
                    </a:lnTo>
                    <a:lnTo>
                      <a:pt x="173" y="321"/>
                    </a:lnTo>
                    <a:lnTo>
                      <a:pt x="171" y="329"/>
                    </a:lnTo>
                    <a:lnTo>
                      <a:pt x="171" y="332"/>
                    </a:lnTo>
                    <a:lnTo>
                      <a:pt x="131" y="298"/>
                    </a:lnTo>
                    <a:lnTo>
                      <a:pt x="131" y="294"/>
                    </a:lnTo>
                    <a:lnTo>
                      <a:pt x="131" y="292"/>
                    </a:lnTo>
                    <a:lnTo>
                      <a:pt x="133" y="287"/>
                    </a:lnTo>
                    <a:lnTo>
                      <a:pt x="137" y="279"/>
                    </a:lnTo>
                    <a:lnTo>
                      <a:pt x="139" y="268"/>
                    </a:lnTo>
                    <a:lnTo>
                      <a:pt x="140" y="258"/>
                    </a:lnTo>
                    <a:lnTo>
                      <a:pt x="142" y="247"/>
                    </a:lnTo>
                    <a:lnTo>
                      <a:pt x="146" y="233"/>
                    </a:lnTo>
                    <a:lnTo>
                      <a:pt x="148" y="220"/>
                    </a:lnTo>
                    <a:lnTo>
                      <a:pt x="150" y="207"/>
                    </a:lnTo>
                    <a:lnTo>
                      <a:pt x="154" y="194"/>
                    </a:lnTo>
                    <a:lnTo>
                      <a:pt x="158" y="180"/>
                    </a:lnTo>
                    <a:lnTo>
                      <a:pt x="158" y="167"/>
                    </a:lnTo>
                    <a:lnTo>
                      <a:pt x="159" y="157"/>
                    </a:lnTo>
                    <a:lnTo>
                      <a:pt x="161" y="146"/>
                    </a:lnTo>
                    <a:lnTo>
                      <a:pt x="163" y="140"/>
                    </a:lnTo>
                    <a:lnTo>
                      <a:pt x="159" y="137"/>
                    </a:lnTo>
                    <a:lnTo>
                      <a:pt x="154" y="129"/>
                    </a:lnTo>
                    <a:lnTo>
                      <a:pt x="148" y="123"/>
                    </a:lnTo>
                    <a:lnTo>
                      <a:pt x="144" y="119"/>
                    </a:lnTo>
                    <a:lnTo>
                      <a:pt x="137" y="114"/>
                    </a:lnTo>
                    <a:lnTo>
                      <a:pt x="129" y="106"/>
                    </a:lnTo>
                    <a:lnTo>
                      <a:pt x="118" y="100"/>
                    </a:lnTo>
                    <a:lnTo>
                      <a:pt x="106" y="93"/>
                    </a:lnTo>
                    <a:lnTo>
                      <a:pt x="93" y="83"/>
                    </a:lnTo>
                    <a:lnTo>
                      <a:pt x="80" y="76"/>
                    </a:lnTo>
                    <a:lnTo>
                      <a:pt x="62" y="68"/>
                    </a:lnTo>
                    <a:lnTo>
                      <a:pt x="45" y="61"/>
                    </a:lnTo>
                    <a:lnTo>
                      <a:pt x="24" y="53"/>
                    </a:lnTo>
                    <a:lnTo>
                      <a:pt x="4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17" name="Freeform 122">
                <a:extLst>
                  <a:ext uri="{FF2B5EF4-FFF2-40B4-BE49-F238E27FC236}">
                    <a16:creationId xmlns:a16="http://schemas.microsoft.com/office/drawing/2014/main" id="{66A5328C-92CB-A143-B42E-086CBCD9D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1789"/>
                <a:ext cx="316" cy="154"/>
              </a:xfrm>
              <a:custGeom>
                <a:avLst/>
                <a:gdLst>
                  <a:gd name="T0" fmla="*/ 1 w 632"/>
                  <a:gd name="T1" fmla="*/ 1 h 308"/>
                  <a:gd name="T2" fmla="*/ 1 w 632"/>
                  <a:gd name="T3" fmla="*/ 1 h 308"/>
                  <a:gd name="T4" fmla="*/ 1 w 632"/>
                  <a:gd name="T5" fmla="*/ 1 h 308"/>
                  <a:gd name="T6" fmla="*/ 1 w 632"/>
                  <a:gd name="T7" fmla="*/ 1 h 308"/>
                  <a:gd name="T8" fmla="*/ 1 w 632"/>
                  <a:gd name="T9" fmla="*/ 1 h 308"/>
                  <a:gd name="T10" fmla="*/ 1 w 632"/>
                  <a:gd name="T11" fmla="*/ 1 h 308"/>
                  <a:gd name="T12" fmla="*/ 1 w 632"/>
                  <a:gd name="T13" fmla="*/ 1 h 308"/>
                  <a:gd name="T14" fmla="*/ 1 w 632"/>
                  <a:gd name="T15" fmla="*/ 1 h 308"/>
                  <a:gd name="T16" fmla="*/ 1 w 632"/>
                  <a:gd name="T17" fmla="*/ 1 h 308"/>
                  <a:gd name="T18" fmla="*/ 1 w 632"/>
                  <a:gd name="T19" fmla="*/ 1 h 308"/>
                  <a:gd name="T20" fmla="*/ 1 w 632"/>
                  <a:gd name="T21" fmla="*/ 1 h 308"/>
                  <a:gd name="T22" fmla="*/ 1 w 632"/>
                  <a:gd name="T23" fmla="*/ 1 h 308"/>
                  <a:gd name="T24" fmla="*/ 1 w 632"/>
                  <a:gd name="T25" fmla="*/ 1 h 308"/>
                  <a:gd name="T26" fmla="*/ 1 w 632"/>
                  <a:gd name="T27" fmla="*/ 1 h 308"/>
                  <a:gd name="T28" fmla="*/ 1 w 632"/>
                  <a:gd name="T29" fmla="*/ 1 h 308"/>
                  <a:gd name="T30" fmla="*/ 1 w 632"/>
                  <a:gd name="T31" fmla="*/ 1 h 308"/>
                  <a:gd name="T32" fmla="*/ 1 w 632"/>
                  <a:gd name="T33" fmla="*/ 1 h 308"/>
                  <a:gd name="T34" fmla="*/ 1 w 632"/>
                  <a:gd name="T35" fmla="*/ 1 h 308"/>
                  <a:gd name="T36" fmla="*/ 1 w 632"/>
                  <a:gd name="T37" fmla="*/ 1 h 308"/>
                  <a:gd name="T38" fmla="*/ 1 w 632"/>
                  <a:gd name="T39" fmla="*/ 1 h 308"/>
                  <a:gd name="T40" fmla="*/ 1 w 632"/>
                  <a:gd name="T41" fmla="*/ 1 h 308"/>
                  <a:gd name="T42" fmla="*/ 1 w 632"/>
                  <a:gd name="T43" fmla="*/ 1 h 308"/>
                  <a:gd name="T44" fmla="*/ 1 w 632"/>
                  <a:gd name="T45" fmla="*/ 1 h 308"/>
                  <a:gd name="T46" fmla="*/ 1 w 632"/>
                  <a:gd name="T47" fmla="*/ 1 h 308"/>
                  <a:gd name="T48" fmla="*/ 1 w 632"/>
                  <a:gd name="T49" fmla="*/ 1 h 308"/>
                  <a:gd name="T50" fmla="*/ 1 w 632"/>
                  <a:gd name="T51" fmla="*/ 1 h 308"/>
                  <a:gd name="T52" fmla="*/ 1 w 632"/>
                  <a:gd name="T53" fmla="*/ 1 h 308"/>
                  <a:gd name="T54" fmla="*/ 1 w 632"/>
                  <a:gd name="T55" fmla="*/ 1 h 308"/>
                  <a:gd name="T56" fmla="*/ 1 w 632"/>
                  <a:gd name="T57" fmla="*/ 1 h 308"/>
                  <a:gd name="T58" fmla="*/ 1 w 632"/>
                  <a:gd name="T59" fmla="*/ 1 h 308"/>
                  <a:gd name="T60" fmla="*/ 1 w 632"/>
                  <a:gd name="T61" fmla="*/ 1 h 308"/>
                  <a:gd name="T62" fmla="*/ 1 w 632"/>
                  <a:gd name="T63" fmla="*/ 1 h 308"/>
                  <a:gd name="T64" fmla="*/ 1 w 632"/>
                  <a:gd name="T65" fmla="*/ 1 h 308"/>
                  <a:gd name="T66" fmla="*/ 0 w 632"/>
                  <a:gd name="T67" fmla="*/ 0 h 308"/>
                  <a:gd name="T68" fmla="*/ 1 w 632"/>
                  <a:gd name="T69" fmla="*/ 1 h 308"/>
                  <a:gd name="T70" fmla="*/ 1 w 632"/>
                  <a:gd name="T71" fmla="*/ 1 h 30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32"/>
                  <a:gd name="T109" fmla="*/ 0 h 308"/>
                  <a:gd name="T110" fmla="*/ 632 w 632"/>
                  <a:gd name="T111" fmla="*/ 308 h 30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32" h="308">
                    <a:moveTo>
                      <a:pt x="19" y="30"/>
                    </a:moveTo>
                    <a:lnTo>
                      <a:pt x="25" y="30"/>
                    </a:lnTo>
                    <a:lnTo>
                      <a:pt x="38" y="34"/>
                    </a:lnTo>
                    <a:lnTo>
                      <a:pt x="59" y="41"/>
                    </a:lnTo>
                    <a:lnTo>
                      <a:pt x="88" y="51"/>
                    </a:lnTo>
                    <a:lnTo>
                      <a:pt x="120" y="64"/>
                    </a:lnTo>
                    <a:lnTo>
                      <a:pt x="160" y="78"/>
                    </a:lnTo>
                    <a:lnTo>
                      <a:pt x="202" y="95"/>
                    </a:lnTo>
                    <a:lnTo>
                      <a:pt x="249" y="114"/>
                    </a:lnTo>
                    <a:lnTo>
                      <a:pt x="295" y="133"/>
                    </a:lnTo>
                    <a:lnTo>
                      <a:pt x="343" y="156"/>
                    </a:lnTo>
                    <a:lnTo>
                      <a:pt x="388" y="176"/>
                    </a:lnTo>
                    <a:lnTo>
                      <a:pt x="434" y="203"/>
                    </a:lnTo>
                    <a:lnTo>
                      <a:pt x="476" y="228"/>
                    </a:lnTo>
                    <a:lnTo>
                      <a:pt x="514" y="254"/>
                    </a:lnTo>
                    <a:lnTo>
                      <a:pt x="546" y="281"/>
                    </a:lnTo>
                    <a:lnTo>
                      <a:pt x="576" y="308"/>
                    </a:lnTo>
                    <a:lnTo>
                      <a:pt x="632" y="302"/>
                    </a:lnTo>
                    <a:lnTo>
                      <a:pt x="628" y="300"/>
                    </a:lnTo>
                    <a:lnTo>
                      <a:pt x="624" y="294"/>
                    </a:lnTo>
                    <a:lnTo>
                      <a:pt x="614" y="285"/>
                    </a:lnTo>
                    <a:lnTo>
                      <a:pt x="601" y="273"/>
                    </a:lnTo>
                    <a:lnTo>
                      <a:pt x="584" y="256"/>
                    </a:lnTo>
                    <a:lnTo>
                      <a:pt x="561" y="239"/>
                    </a:lnTo>
                    <a:lnTo>
                      <a:pt x="533" y="220"/>
                    </a:lnTo>
                    <a:lnTo>
                      <a:pt x="502" y="199"/>
                    </a:lnTo>
                    <a:lnTo>
                      <a:pt x="460" y="176"/>
                    </a:lnTo>
                    <a:lnTo>
                      <a:pt x="417" y="152"/>
                    </a:lnTo>
                    <a:lnTo>
                      <a:pt x="365" y="127"/>
                    </a:lnTo>
                    <a:lnTo>
                      <a:pt x="308" y="102"/>
                    </a:lnTo>
                    <a:lnTo>
                      <a:pt x="242" y="76"/>
                    </a:lnTo>
                    <a:lnTo>
                      <a:pt x="170" y="49"/>
                    </a:lnTo>
                    <a:lnTo>
                      <a:pt x="88" y="24"/>
                    </a:lnTo>
                    <a:lnTo>
                      <a:pt x="0" y="0"/>
                    </a:lnTo>
                    <a:lnTo>
                      <a:pt x="19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18" name="Freeform 123">
                <a:extLst>
                  <a:ext uri="{FF2B5EF4-FFF2-40B4-BE49-F238E27FC236}">
                    <a16:creationId xmlns:a16="http://schemas.microsoft.com/office/drawing/2014/main" id="{F675B8C7-DD7B-8B40-8514-4D1F20D19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1502"/>
                <a:ext cx="43" cy="46"/>
              </a:xfrm>
              <a:custGeom>
                <a:avLst/>
                <a:gdLst>
                  <a:gd name="T0" fmla="*/ 0 w 88"/>
                  <a:gd name="T1" fmla="*/ 0 h 91"/>
                  <a:gd name="T2" fmla="*/ 0 w 88"/>
                  <a:gd name="T3" fmla="*/ 1 h 91"/>
                  <a:gd name="T4" fmla="*/ 0 w 88"/>
                  <a:gd name="T5" fmla="*/ 1 h 91"/>
                  <a:gd name="T6" fmla="*/ 0 w 88"/>
                  <a:gd name="T7" fmla="*/ 1 h 91"/>
                  <a:gd name="T8" fmla="*/ 0 w 88"/>
                  <a:gd name="T9" fmla="*/ 1 h 91"/>
                  <a:gd name="T10" fmla="*/ 0 w 88"/>
                  <a:gd name="T11" fmla="*/ 1 h 91"/>
                  <a:gd name="T12" fmla="*/ 0 w 88"/>
                  <a:gd name="T13" fmla="*/ 0 h 91"/>
                  <a:gd name="T14" fmla="*/ 0 w 88"/>
                  <a:gd name="T15" fmla="*/ 0 h 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8"/>
                  <a:gd name="T25" fmla="*/ 0 h 91"/>
                  <a:gd name="T26" fmla="*/ 88 w 88"/>
                  <a:gd name="T27" fmla="*/ 91 h 9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8" h="91">
                    <a:moveTo>
                      <a:pt x="40" y="0"/>
                    </a:moveTo>
                    <a:lnTo>
                      <a:pt x="38" y="62"/>
                    </a:lnTo>
                    <a:lnTo>
                      <a:pt x="88" y="57"/>
                    </a:lnTo>
                    <a:lnTo>
                      <a:pt x="80" y="91"/>
                    </a:lnTo>
                    <a:lnTo>
                      <a:pt x="0" y="91"/>
                    </a:lnTo>
                    <a:lnTo>
                      <a:pt x="10" y="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19" name="Freeform 124">
                <a:extLst>
                  <a:ext uri="{FF2B5EF4-FFF2-40B4-BE49-F238E27FC236}">
                    <a16:creationId xmlns:a16="http://schemas.microsoft.com/office/drawing/2014/main" id="{72533638-6FB6-A94D-92F5-AE5B7E58F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" y="2013"/>
                <a:ext cx="16" cy="20"/>
              </a:xfrm>
              <a:custGeom>
                <a:avLst/>
                <a:gdLst>
                  <a:gd name="T0" fmla="*/ 1 w 32"/>
                  <a:gd name="T1" fmla="*/ 0 h 40"/>
                  <a:gd name="T2" fmla="*/ 1 w 32"/>
                  <a:gd name="T3" fmla="*/ 1 h 40"/>
                  <a:gd name="T4" fmla="*/ 1 w 32"/>
                  <a:gd name="T5" fmla="*/ 1 h 40"/>
                  <a:gd name="T6" fmla="*/ 0 w 32"/>
                  <a:gd name="T7" fmla="*/ 1 h 40"/>
                  <a:gd name="T8" fmla="*/ 1 w 32"/>
                  <a:gd name="T9" fmla="*/ 0 h 40"/>
                  <a:gd name="T10" fmla="*/ 1 w 32"/>
                  <a:gd name="T11" fmla="*/ 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40"/>
                  <a:gd name="T20" fmla="*/ 32 w 32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40">
                    <a:moveTo>
                      <a:pt x="21" y="0"/>
                    </a:moveTo>
                    <a:lnTo>
                      <a:pt x="32" y="6"/>
                    </a:lnTo>
                    <a:lnTo>
                      <a:pt x="9" y="40"/>
                    </a:lnTo>
                    <a:lnTo>
                      <a:pt x="0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20" name="Freeform 125">
                <a:extLst>
                  <a:ext uri="{FF2B5EF4-FFF2-40B4-BE49-F238E27FC236}">
                    <a16:creationId xmlns:a16="http://schemas.microsoft.com/office/drawing/2014/main" id="{FF1DE4DE-B1A8-C440-899F-34C9778FA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1826"/>
                <a:ext cx="24" cy="47"/>
              </a:xfrm>
              <a:custGeom>
                <a:avLst/>
                <a:gdLst>
                  <a:gd name="T0" fmla="*/ 0 w 50"/>
                  <a:gd name="T1" fmla="*/ 1 h 93"/>
                  <a:gd name="T2" fmla="*/ 0 w 50"/>
                  <a:gd name="T3" fmla="*/ 1 h 93"/>
                  <a:gd name="T4" fmla="*/ 0 w 50"/>
                  <a:gd name="T5" fmla="*/ 1 h 93"/>
                  <a:gd name="T6" fmla="*/ 0 w 50"/>
                  <a:gd name="T7" fmla="*/ 1 h 93"/>
                  <a:gd name="T8" fmla="*/ 0 w 50"/>
                  <a:gd name="T9" fmla="*/ 1 h 93"/>
                  <a:gd name="T10" fmla="*/ 0 w 50"/>
                  <a:gd name="T11" fmla="*/ 1 h 93"/>
                  <a:gd name="T12" fmla="*/ 0 w 50"/>
                  <a:gd name="T13" fmla="*/ 1 h 93"/>
                  <a:gd name="T14" fmla="*/ 0 w 50"/>
                  <a:gd name="T15" fmla="*/ 1 h 93"/>
                  <a:gd name="T16" fmla="*/ 0 w 50"/>
                  <a:gd name="T17" fmla="*/ 1 h 93"/>
                  <a:gd name="T18" fmla="*/ 0 w 50"/>
                  <a:gd name="T19" fmla="*/ 1 h 93"/>
                  <a:gd name="T20" fmla="*/ 0 w 50"/>
                  <a:gd name="T21" fmla="*/ 1 h 93"/>
                  <a:gd name="T22" fmla="*/ 0 w 50"/>
                  <a:gd name="T23" fmla="*/ 1 h 93"/>
                  <a:gd name="T24" fmla="*/ 0 w 50"/>
                  <a:gd name="T25" fmla="*/ 1 h 93"/>
                  <a:gd name="T26" fmla="*/ 0 w 50"/>
                  <a:gd name="T27" fmla="*/ 1 h 93"/>
                  <a:gd name="T28" fmla="*/ 0 w 50"/>
                  <a:gd name="T29" fmla="*/ 1 h 93"/>
                  <a:gd name="T30" fmla="*/ 0 w 50"/>
                  <a:gd name="T31" fmla="*/ 1 h 93"/>
                  <a:gd name="T32" fmla="*/ 0 w 50"/>
                  <a:gd name="T33" fmla="*/ 1 h 93"/>
                  <a:gd name="T34" fmla="*/ 0 w 50"/>
                  <a:gd name="T35" fmla="*/ 1 h 93"/>
                  <a:gd name="T36" fmla="*/ 0 w 50"/>
                  <a:gd name="T37" fmla="*/ 1 h 93"/>
                  <a:gd name="T38" fmla="*/ 0 w 50"/>
                  <a:gd name="T39" fmla="*/ 1 h 93"/>
                  <a:gd name="T40" fmla="*/ 0 w 50"/>
                  <a:gd name="T41" fmla="*/ 1 h 93"/>
                  <a:gd name="T42" fmla="*/ 0 w 50"/>
                  <a:gd name="T43" fmla="*/ 1 h 93"/>
                  <a:gd name="T44" fmla="*/ 0 w 50"/>
                  <a:gd name="T45" fmla="*/ 0 h 93"/>
                  <a:gd name="T46" fmla="*/ 0 w 50"/>
                  <a:gd name="T47" fmla="*/ 1 h 93"/>
                  <a:gd name="T48" fmla="*/ 0 w 50"/>
                  <a:gd name="T49" fmla="*/ 1 h 93"/>
                  <a:gd name="T50" fmla="*/ 0 w 50"/>
                  <a:gd name="T51" fmla="*/ 1 h 93"/>
                  <a:gd name="T52" fmla="*/ 0 w 50"/>
                  <a:gd name="T53" fmla="*/ 1 h 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"/>
                  <a:gd name="T82" fmla="*/ 0 h 93"/>
                  <a:gd name="T83" fmla="*/ 50 w 50"/>
                  <a:gd name="T84" fmla="*/ 93 h 9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" h="93">
                    <a:moveTo>
                      <a:pt x="8" y="4"/>
                    </a:moveTo>
                    <a:lnTo>
                      <a:pt x="6" y="4"/>
                    </a:lnTo>
                    <a:lnTo>
                      <a:pt x="4" y="11"/>
                    </a:lnTo>
                    <a:lnTo>
                      <a:pt x="2" y="21"/>
                    </a:lnTo>
                    <a:lnTo>
                      <a:pt x="2" y="34"/>
                    </a:lnTo>
                    <a:lnTo>
                      <a:pt x="0" y="47"/>
                    </a:lnTo>
                    <a:lnTo>
                      <a:pt x="0" y="63"/>
                    </a:lnTo>
                    <a:lnTo>
                      <a:pt x="0" y="78"/>
                    </a:lnTo>
                    <a:lnTo>
                      <a:pt x="6" y="93"/>
                    </a:lnTo>
                    <a:lnTo>
                      <a:pt x="46" y="82"/>
                    </a:lnTo>
                    <a:lnTo>
                      <a:pt x="46" y="80"/>
                    </a:lnTo>
                    <a:lnTo>
                      <a:pt x="46" y="74"/>
                    </a:lnTo>
                    <a:lnTo>
                      <a:pt x="46" y="63"/>
                    </a:lnTo>
                    <a:lnTo>
                      <a:pt x="46" y="55"/>
                    </a:lnTo>
                    <a:lnTo>
                      <a:pt x="46" y="43"/>
                    </a:lnTo>
                    <a:lnTo>
                      <a:pt x="46" y="34"/>
                    </a:lnTo>
                    <a:lnTo>
                      <a:pt x="46" y="23"/>
                    </a:lnTo>
                    <a:lnTo>
                      <a:pt x="50" y="17"/>
                    </a:lnTo>
                    <a:lnTo>
                      <a:pt x="50" y="9"/>
                    </a:lnTo>
                    <a:lnTo>
                      <a:pt x="46" y="4"/>
                    </a:lnTo>
                    <a:lnTo>
                      <a:pt x="38" y="2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21" name="Freeform 126">
                <a:extLst>
                  <a:ext uri="{FF2B5EF4-FFF2-40B4-BE49-F238E27FC236}">
                    <a16:creationId xmlns:a16="http://schemas.microsoft.com/office/drawing/2014/main" id="{13D87540-DDF2-9442-82CA-FC06E1FB1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1656"/>
                <a:ext cx="133" cy="326"/>
              </a:xfrm>
              <a:custGeom>
                <a:avLst/>
                <a:gdLst>
                  <a:gd name="T0" fmla="*/ 1 w 266"/>
                  <a:gd name="T1" fmla="*/ 1 h 651"/>
                  <a:gd name="T2" fmla="*/ 1 w 266"/>
                  <a:gd name="T3" fmla="*/ 1 h 651"/>
                  <a:gd name="T4" fmla="*/ 1 w 266"/>
                  <a:gd name="T5" fmla="*/ 1 h 651"/>
                  <a:gd name="T6" fmla="*/ 1 w 266"/>
                  <a:gd name="T7" fmla="*/ 1 h 651"/>
                  <a:gd name="T8" fmla="*/ 1 w 266"/>
                  <a:gd name="T9" fmla="*/ 1 h 651"/>
                  <a:gd name="T10" fmla="*/ 1 w 266"/>
                  <a:gd name="T11" fmla="*/ 1 h 651"/>
                  <a:gd name="T12" fmla="*/ 1 w 266"/>
                  <a:gd name="T13" fmla="*/ 1 h 651"/>
                  <a:gd name="T14" fmla="*/ 1 w 266"/>
                  <a:gd name="T15" fmla="*/ 1 h 651"/>
                  <a:gd name="T16" fmla="*/ 1 w 266"/>
                  <a:gd name="T17" fmla="*/ 1 h 651"/>
                  <a:gd name="T18" fmla="*/ 1 w 266"/>
                  <a:gd name="T19" fmla="*/ 1 h 651"/>
                  <a:gd name="T20" fmla="*/ 1 w 266"/>
                  <a:gd name="T21" fmla="*/ 1 h 651"/>
                  <a:gd name="T22" fmla="*/ 1 w 266"/>
                  <a:gd name="T23" fmla="*/ 1 h 651"/>
                  <a:gd name="T24" fmla="*/ 1 w 266"/>
                  <a:gd name="T25" fmla="*/ 1 h 651"/>
                  <a:gd name="T26" fmla="*/ 1 w 266"/>
                  <a:gd name="T27" fmla="*/ 1 h 651"/>
                  <a:gd name="T28" fmla="*/ 1 w 266"/>
                  <a:gd name="T29" fmla="*/ 1 h 651"/>
                  <a:gd name="T30" fmla="*/ 0 w 266"/>
                  <a:gd name="T31" fmla="*/ 1 h 651"/>
                  <a:gd name="T32" fmla="*/ 1 w 266"/>
                  <a:gd name="T33" fmla="*/ 1 h 651"/>
                  <a:gd name="T34" fmla="*/ 1 w 266"/>
                  <a:gd name="T35" fmla="*/ 1 h 651"/>
                  <a:gd name="T36" fmla="*/ 1 w 266"/>
                  <a:gd name="T37" fmla="*/ 1 h 651"/>
                  <a:gd name="T38" fmla="*/ 1 w 266"/>
                  <a:gd name="T39" fmla="*/ 1 h 651"/>
                  <a:gd name="T40" fmla="*/ 1 w 266"/>
                  <a:gd name="T41" fmla="*/ 1 h 651"/>
                  <a:gd name="T42" fmla="*/ 1 w 266"/>
                  <a:gd name="T43" fmla="*/ 1 h 651"/>
                  <a:gd name="T44" fmla="*/ 1 w 266"/>
                  <a:gd name="T45" fmla="*/ 1 h 651"/>
                  <a:gd name="T46" fmla="*/ 1 w 266"/>
                  <a:gd name="T47" fmla="*/ 1 h 651"/>
                  <a:gd name="T48" fmla="*/ 1 w 266"/>
                  <a:gd name="T49" fmla="*/ 1 h 651"/>
                  <a:gd name="T50" fmla="*/ 1 w 266"/>
                  <a:gd name="T51" fmla="*/ 1 h 651"/>
                  <a:gd name="T52" fmla="*/ 1 w 266"/>
                  <a:gd name="T53" fmla="*/ 1 h 651"/>
                  <a:gd name="T54" fmla="*/ 1 w 266"/>
                  <a:gd name="T55" fmla="*/ 1 h 651"/>
                  <a:gd name="T56" fmla="*/ 1 w 266"/>
                  <a:gd name="T57" fmla="*/ 1 h 651"/>
                  <a:gd name="T58" fmla="*/ 1 w 266"/>
                  <a:gd name="T59" fmla="*/ 1 h 651"/>
                  <a:gd name="T60" fmla="*/ 1 w 266"/>
                  <a:gd name="T61" fmla="*/ 1 h 651"/>
                  <a:gd name="T62" fmla="*/ 1 w 266"/>
                  <a:gd name="T63" fmla="*/ 1 h 651"/>
                  <a:gd name="T64" fmla="*/ 1 w 266"/>
                  <a:gd name="T65" fmla="*/ 0 h 651"/>
                  <a:gd name="T66" fmla="*/ 1 w 266"/>
                  <a:gd name="T67" fmla="*/ 1 h 6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6"/>
                  <a:gd name="T103" fmla="*/ 0 h 651"/>
                  <a:gd name="T104" fmla="*/ 266 w 266"/>
                  <a:gd name="T105" fmla="*/ 651 h 65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6" h="651">
                    <a:moveTo>
                      <a:pt x="209" y="11"/>
                    </a:moveTo>
                    <a:lnTo>
                      <a:pt x="209" y="13"/>
                    </a:lnTo>
                    <a:lnTo>
                      <a:pt x="209" y="20"/>
                    </a:lnTo>
                    <a:lnTo>
                      <a:pt x="211" y="32"/>
                    </a:lnTo>
                    <a:lnTo>
                      <a:pt x="213" y="49"/>
                    </a:lnTo>
                    <a:lnTo>
                      <a:pt x="213" y="66"/>
                    </a:lnTo>
                    <a:lnTo>
                      <a:pt x="215" y="91"/>
                    </a:lnTo>
                    <a:lnTo>
                      <a:pt x="215" y="114"/>
                    </a:lnTo>
                    <a:lnTo>
                      <a:pt x="219" y="140"/>
                    </a:lnTo>
                    <a:lnTo>
                      <a:pt x="217" y="167"/>
                    </a:lnTo>
                    <a:lnTo>
                      <a:pt x="217" y="195"/>
                    </a:lnTo>
                    <a:lnTo>
                      <a:pt x="215" y="224"/>
                    </a:lnTo>
                    <a:lnTo>
                      <a:pt x="215" y="250"/>
                    </a:lnTo>
                    <a:lnTo>
                      <a:pt x="213" y="277"/>
                    </a:lnTo>
                    <a:lnTo>
                      <a:pt x="209" y="304"/>
                    </a:lnTo>
                    <a:lnTo>
                      <a:pt x="204" y="325"/>
                    </a:lnTo>
                    <a:lnTo>
                      <a:pt x="200" y="347"/>
                    </a:lnTo>
                    <a:lnTo>
                      <a:pt x="188" y="364"/>
                    </a:lnTo>
                    <a:lnTo>
                      <a:pt x="179" y="385"/>
                    </a:lnTo>
                    <a:lnTo>
                      <a:pt x="164" y="408"/>
                    </a:lnTo>
                    <a:lnTo>
                      <a:pt x="150" y="429"/>
                    </a:lnTo>
                    <a:lnTo>
                      <a:pt x="133" y="452"/>
                    </a:lnTo>
                    <a:lnTo>
                      <a:pt x="116" y="475"/>
                    </a:lnTo>
                    <a:lnTo>
                      <a:pt x="101" y="498"/>
                    </a:lnTo>
                    <a:lnTo>
                      <a:pt x="84" y="520"/>
                    </a:lnTo>
                    <a:lnTo>
                      <a:pt x="67" y="539"/>
                    </a:lnTo>
                    <a:lnTo>
                      <a:pt x="52" y="558"/>
                    </a:lnTo>
                    <a:lnTo>
                      <a:pt x="36" y="575"/>
                    </a:lnTo>
                    <a:lnTo>
                      <a:pt x="25" y="593"/>
                    </a:lnTo>
                    <a:lnTo>
                      <a:pt x="14" y="604"/>
                    </a:lnTo>
                    <a:lnTo>
                      <a:pt x="6" y="613"/>
                    </a:lnTo>
                    <a:lnTo>
                      <a:pt x="0" y="619"/>
                    </a:lnTo>
                    <a:lnTo>
                      <a:pt x="0" y="621"/>
                    </a:lnTo>
                    <a:lnTo>
                      <a:pt x="50" y="651"/>
                    </a:lnTo>
                    <a:lnTo>
                      <a:pt x="50" y="648"/>
                    </a:lnTo>
                    <a:lnTo>
                      <a:pt x="55" y="640"/>
                    </a:lnTo>
                    <a:lnTo>
                      <a:pt x="63" y="631"/>
                    </a:lnTo>
                    <a:lnTo>
                      <a:pt x="74" y="619"/>
                    </a:lnTo>
                    <a:lnTo>
                      <a:pt x="86" y="600"/>
                    </a:lnTo>
                    <a:lnTo>
                      <a:pt x="103" y="581"/>
                    </a:lnTo>
                    <a:lnTo>
                      <a:pt x="118" y="560"/>
                    </a:lnTo>
                    <a:lnTo>
                      <a:pt x="135" y="539"/>
                    </a:lnTo>
                    <a:lnTo>
                      <a:pt x="152" y="515"/>
                    </a:lnTo>
                    <a:lnTo>
                      <a:pt x="168" y="488"/>
                    </a:lnTo>
                    <a:lnTo>
                      <a:pt x="185" y="463"/>
                    </a:lnTo>
                    <a:lnTo>
                      <a:pt x="202" y="441"/>
                    </a:lnTo>
                    <a:lnTo>
                      <a:pt x="215" y="414"/>
                    </a:lnTo>
                    <a:lnTo>
                      <a:pt x="228" y="389"/>
                    </a:lnTo>
                    <a:lnTo>
                      <a:pt x="240" y="368"/>
                    </a:lnTo>
                    <a:lnTo>
                      <a:pt x="247" y="347"/>
                    </a:lnTo>
                    <a:lnTo>
                      <a:pt x="253" y="323"/>
                    </a:lnTo>
                    <a:lnTo>
                      <a:pt x="257" y="298"/>
                    </a:lnTo>
                    <a:lnTo>
                      <a:pt x="261" y="271"/>
                    </a:lnTo>
                    <a:lnTo>
                      <a:pt x="263" y="245"/>
                    </a:lnTo>
                    <a:lnTo>
                      <a:pt x="263" y="216"/>
                    </a:lnTo>
                    <a:lnTo>
                      <a:pt x="264" y="186"/>
                    </a:lnTo>
                    <a:lnTo>
                      <a:pt x="264" y="157"/>
                    </a:lnTo>
                    <a:lnTo>
                      <a:pt x="266" y="131"/>
                    </a:lnTo>
                    <a:lnTo>
                      <a:pt x="264" y="104"/>
                    </a:lnTo>
                    <a:lnTo>
                      <a:pt x="263" y="79"/>
                    </a:lnTo>
                    <a:lnTo>
                      <a:pt x="261" y="57"/>
                    </a:lnTo>
                    <a:lnTo>
                      <a:pt x="261" y="39"/>
                    </a:lnTo>
                    <a:lnTo>
                      <a:pt x="261" y="22"/>
                    </a:lnTo>
                    <a:lnTo>
                      <a:pt x="261" y="11"/>
                    </a:lnTo>
                    <a:lnTo>
                      <a:pt x="261" y="1"/>
                    </a:lnTo>
                    <a:lnTo>
                      <a:pt x="261" y="0"/>
                    </a:lnTo>
                    <a:lnTo>
                      <a:pt x="209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22" name="Freeform 127">
                <a:extLst>
                  <a:ext uri="{FF2B5EF4-FFF2-40B4-BE49-F238E27FC236}">
                    <a16:creationId xmlns:a16="http://schemas.microsoft.com/office/drawing/2014/main" id="{3B74941E-B198-2F48-893D-F9A859A5F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1595"/>
                <a:ext cx="251" cy="103"/>
              </a:xfrm>
              <a:custGeom>
                <a:avLst/>
                <a:gdLst>
                  <a:gd name="T0" fmla="*/ 1 w 502"/>
                  <a:gd name="T1" fmla="*/ 0 h 207"/>
                  <a:gd name="T2" fmla="*/ 1 w 502"/>
                  <a:gd name="T3" fmla="*/ 0 h 207"/>
                  <a:gd name="T4" fmla="*/ 1 w 502"/>
                  <a:gd name="T5" fmla="*/ 0 h 207"/>
                  <a:gd name="T6" fmla="*/ 1 w 502"/>
                  <a:gd name="T7" fmla="*/ 0 h 207"/>
                  <a:gd name="T8" fmla="*/ 1 w 502"/>
                  <a:gd name="T9" fmla="*/ 0 h 207"/>
                  <a:gd name="T10" fmla="*/ 1 w 502"/>
                  <a:gd name="T11" fmla="*/ 0 h 207"/>
                  <a:gd name="T12" fmla="*/ 1 w 502"/>
                  <a:gd name="T13" fmla="*/ 0 h 207"/>
                  <a:gd name="T14" fmla="*/ 1 w 502"/>
                  <a:gd name="T15" fmla="*/ 0 h 207"/>
                  <a:gd name="T16" fmla="*/ 1 w 502"/>
                  <a:gd name="T17" fmla="*/ 0 h 207"/>
                  <a:gd name="T18" fmla="*/ 1 w 502"/>
                  <a:gd name="T19" fmla="*/ 0 h 207"/>
                  <a:gd name="T20" fmla="*/ 1 w 502"/>
                  <a:gd name="T21" fmla="*/ 0 h 207"/>
                  <a:gd name="T22" fmla="*/ 1 w 502"/>
                  <a:gd name="T23" fmla="*/ 0 h 207"/>
                  <a:gd name="T24" fmla="*/ 1 w 502"/>
                  <a:gd name="T25" fmla="*/ 0 h 207"/>
                  <a:gd name="T26" fmla="*/ 1 w 502"/>
                  <a:gd name="T27" fmla="*/ 0 h 207"/>
                  <a:gd name="T28" fmla="*/ 1 w 502"/>
                  <a:gd name="T29" fmla="*/ 0 h 207"/>
                  <a:gd name="T30" fmla="*/ 1 w 502"/>
                  <a:gd name="T31" fmla="*/ 0 h 207"/>
                  <a:gd name="T32" fmla="*/ 1 w 502"/>
                  <a:gd name="T33" fmla="*/ 0 h 207"/>
                  <a:gd name="T34" fmla="*/ 1 w 502"/>
                  <a:gd name="T35" fmla="*/ 0 h 207"/>
                  <a:gd name="T36" fmla="*/ 1 w 502"/>
                  <a:gd name="T37" fmla="*/ 0 h 207"/>
                  <a:gd name="T38" fmla="*/ 1 w 502"/>
                  <a:gd name="T39" fmla="*/ 0 h 207"/>
                  <a:gd name="T40" fmla="*/ 1 w 502"/>
                  <a:gd name="T41" fmla="*/ 0 h 207"/>
                  <a:gd name="T42" fmla="*/ 1 w 502"/>
                  <a:gd name="T43" fmla="*/ 0 h 207"/>
                  <a:gd name="T44" fmla="*/ 1 w 502"/>
                  <a:gd name="T45" fmla="*/ 0 h 207"/>
                  <a:gd name="T46" fmla="*/ 1 w 502"/>
                  <a:gd name="T47" fmla="*/ 0 h 207"/>
                  <a:gd name="T48" fmla="*/ 1 w 502"/>
                  <a:gd name="T49" fmla="*/ 0 h 207"/>
                  <a:gd name="T50" fmla="*/ 1 w 502"/>
                  <a:gd name="T51" fmla="*/ 0 h 207"/>
                  <a:gd name="T52" fmla="*/ 1 w 502"/>
                  <a:gd name="T53" fmla="*/ 0 h 207"/>
                  <a:gd name="T54" fmla="*/ 1 w 502"/>
                  <a:gd name="T55" fmla="*/ 0 h 207"/>
                  <a:gd name="T56" fmla="*/ 1 w 502"/>
                  <a:gd name="T57" fmla="*/ 0 h 207"/>
                  <a:gd name="T58" fmla="*/ 1 w 502"/>
                  <a:gd name="T59" fmla="*/ 0 h 207"/>
                  <a:gd name="T60" fmla="*/ 1 w 502"/>
                  <a:gd name="T61" fmla="*/ 0 h 207"/>
                  <a:gd name="T62" fmla="*/ 1 w 502"/>
                  <a:gd name="T63" fmla="*/ 0 h 207"/>
                  <a:gd name="T64" fmla="*/ 1 w 502"/>
                  <a:gd name="T65" fmla="*/ 0 h 207"/>
                  <a:gd name="T66" fmla="*/ 1 w 502"/>
                  <a:gd name="T67" fmla="*/ 0 h 207"/>
                  <a:gd name="T68" fmla="*/ 1 w 502"/>
                  <a:gd name="T69" fmla="*/ 0 h 207"/>
                  <a:gd name="T70" fmla="*/ 0 w 502"/>
                  <a:gd name="T71" fmla="*/ 0 h 207"/>
                  <a:gd name="T72" fmla="*/ 0 w 502"/>
                  <a:gd name="T73" fmla="*/ 0 h 207"/>
                  <a:gd name="T74" fmla="*/ 1 w 502"/>
                  <a:gd name="T75" fmla="*/ 0 h 20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02"/>
                  <a:gd name="T115" fmla="*/ 0 h 207"/>
                  <a:gd name="T116" fmla="*/ 502 w 502"/>
                  <a:gd name="T117" fmla="*/ 207 h 20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02" h="207">
                    <a:moveTo>
                      <a:pt x="6" y="44"/>
                    </a:moveTo>
                    <a:lnTo>
                      <a:pt x="10" y="34"/>
                    </a:lnTo>
                    <a:lnTo>
                      <a:pt x="17" y="27"/>
                    </a:lnTo>
                    <a:lnTo>
                      <a:pt x="27" y="17"/>
                    </a:lnTo>
                    <a:lnTo>
                      <a:pt x="40" y="13"/>
                    </a:lnTo>
                    <a:lnTo>
                      <a:pt x="54" y="8"/>
                    </a:lnTo>
                    <a:lnTo>
                      <a:pt x="69" y="4"/>
                    </a:lnTo>
                    <a:lnTo>
                      <a:pt x="82" y="0"/>
                    </a:lnTo>
                    <a:lnTo>
                      <a:pt x="101" y="2"/>
                    </a:lnTo>
                    <a:lnTo>
                      <a:pt x="116" y="4"/>
                    </a:lnTo>
                    <a:lnTo>
                      <a:pt x="133" y="8"/>
                    </a:lnTo>
                    <a:lnTo>
                      <a:pt x="152" y="15"/>
                    </a:lnTo>
                    <a:lnTo>
                      <a:pt x="171" y="29"/>
                    </a:lnTo>
                    <a:lnTo>
                      <a:pt x="189" y="44"/>
                    </a:lnTo>
                    <a:lnTo>
                      <a:pt x="208" y="63"/>
                    </a:lnTo>
                    <a:lnTo>
                      <a:pt x="225" y="84"/>
                    </a:lnTo>
                    <a:lnTo>
                      <a:pt x="242" y="114"/>
                    </a:lnTo>
                    <a:lnTo>
                      <a:pt x="244" y="110"/>
                    </a:lnTo>
                    <a:lnTo>
                      <a:pt x="251" y="108"/>
                    </a:lnTo>
                    <a:lnTo>
                      <a:pt x="263" y="105"/>
                    </a:lnTo>
                    <a:lnTo>
                      <a:pt x="278" y="99"/>
                    </a:lnTo>
                    <a:lnTo>
                      <a:pt x="295" y="91"/>
                    </a:lnTo>
                    <a:lnTo>
                      <a:pt x="318" y="87"/>
                    </a:lnTo>
                    <a:lnTo>
                      <a:pt x="339" y="84"/>
                    </a:lnTo>
                    <a:lnTo>
                      <a:pt x="363" y="82"/>
                    </a:lnTo>
                    <a:lnTo>
                      <a:pt x="384" y="80"/>
                    </a:lnTo>
                    <a:lnTo>
                      <a:pt x="409" y="84"/>
                    </a:lnTo>
                    <a:lnTo>
                      <a:pt x="430" y="89"/>
                    </a:lnTo>
                    <a:lnTo>
                      <a:pt x="449" y="99"/>
                    </a:lnTo>
                    <a:lnTo>
                      <a:pt x="468" y="112"/>
                    </a:lnTo>
                    <a:lnTo>
                      <a:pt x="483" y="133"/>
                    </a:lnTo>
                    <a:lnTo>
                      <a:pt x="495" y="160"/>
                    </a:lnTo>
                    <a:lnTo>
                      <a:pt x="502" y="192"/>
                    </a:lnTo>
                    <a:lnTo>
                      <a:pt x="502" y="201"/>
                    </a:lnTo>
                    <a:lnTo>
                      <a:pt x="500" y="207"/>
                    </a:lnTo>
                    <a:lnTo>
                      <a:pt x="497" y="207"/>
                    </a:lnTo>
                    <a:lnTo>
                      <a:pt x="495" y="207"/>
                    </a:lnTo>
                    <a:lnTo>
                      <a:pt x="489" y="203"/>
                    </a:lnTo>
                    <a:lnTo>
                      <a:pt x="481" y="201"/>
                    </a:lnTo>
                    <a:lnTo>
                      <a:pt x="474" y="190"/>
                    </a:lnTo>
                    <a:lnTo>
                      <a:pt x="468" y="177"/>
                    </a:lnTo>
                    <a:lnTo>
                      <a:pt x="462" y="169"/>
                    </a:lnTo>
                    <a:lnTo>
                      <a:pt x="459" y="162"/>
                    </a:lnTo>
                    <a:lnTo>
                      <a:pt x="451" y="152"/>
                    </a:lnTo>
                    <a:lnTo>
                      <a:pt x="443" y="146"/>
                    </a:lnTo>
                    <a:lnTo>
                      <a:pt x="430" y="139"/>
                    </a:lnTo>
                    <a:lnTo>
                      <a:pt x="413" y="135"/>
                    </a:lnTo>
                    <a:lnTo>
                      <a:pt x="394" y="131"/>
                    </a:lnTo>
                    <a:lnTo>
                      <a:pt x="371" y="133"/>
                    </a:lnTo>
                    <a:lnTo>
                      <a:pt x="339" y="137"/>
                    </a:lnTo>
                    <a:lnTo>
                      <a:pt x="305" y="143"/>
                    </a:lnTo>
                    <a:lnTo>
                      <a:pt x="266" y="152"/>
                    </a:lnTo>
                    <a:lnTo>
                      <a:pt x="219" y="167"/>
                    </a:lnTo>
                    <a:lnTo>
                      <a:pt x="213" y="165"/>
                    </a:lnTo>
                    <a:lnTo>
                      <a:pt x="208" y="162"/>
                    </a:lnTo>
                    <a:lnTo>
                      <a:pt x="200" y="152"/>
                    </a:lnTo>
                    <a:lnTo>
                      <a:pt x="192" y="143"/>
                    </a:lnTo>
                    <a:lnTo>
                      <a:pt x="185" y="129"/>
                    </a:lnTo>
                    <a:lnTo>
                      <a:pt x="175" y="116"/>
                    </a:lnTo>
                    <a:lnTo>
                      <a:pt x="166" y="103"/>
                    </a:lnTo>
                    <a:lnTo>
                      <a:pt x="154" y="89"/>
                    </a:lnTo>
                    <a:lnTo>
                      <a:pt x="141" y="74"/>
                    </a:lnTo>
                    <a:lnTo>
                      <a:pt x="128" y="65"/>
                    </a:lnTo>
                    <a:lnTo>
                      <a:pt x="112" y="53"/>
                    </a:lnTo>
                    <a:lnTo>
                      <a:pt x="97" y="49"/>
                    </a:lnTo>
                    <a:lnTo>
                      <a:pt x="80" y="46"/>
                    </a:lnTo>
                    <a:lnTo>
                      <a:pt x="61" y="49"/>
                    </a:lnTo>
                    <a:lnTo>
                      <a:pt x="42" y="57"/>
                    </a:lnTo>
                    <a:lnTo>
                      <a:pt x="23" y="70"/>
                    </a:lnTo>
                    <a:lnTo>
                      <a:pt x="14" y="70"/>
                    </a:lnTo>
                    <a:lnTo>
                      <a:pt x="4" y="70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6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23" name="Freeform 128">
                <a:extLst>
                  <a:ext uri="{FF2B5EF4-FFF2-40B4-BE49-F238E27FC236}">
                    <a16:creationId xmlns:a16="http://schemas.microsoft.com/office/drawing/2014/main" id="{7DED33C8-1064-7E4F-87D4-DAD1B8627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1660"/>
                <a:ext cx="141" cy="88"/>
              </a:xfrm>
              <a:custGeom>
                <a:avLst/>
                <a:gdLst>
                  <a:gd name="T0" fmla="*/ 1 w 281"/>
                  <a:gd name="T1" fmla="*/ 0 h 177"/>
                  <a:gd name="T2" fmla="*/ 1 w 281"/>
                  <a:gd name="T3" fmla="*/ 0 h 177"/>
                  <a:gd name="T4" fmla="*/ 1 w 281"/>
                  <a:gd name="T5" fmla="*/ 0 h 177"/>
                  <a:gd name="T6" fmla="*/ 1 w 281"/>
                  <a:gd name="T7" fmla="*/ 0 h 177"/>
                  <a:gd name="T8" fmla="*/ 1 w 281"/>
                  <a:gd name="T9" fmla="*/ 0 h 177"/>
                  <a:gd name="T10" fmla="*/ 1 w 281"/>
                  <a:gd name="T11" fmla="*/ 0 h 177"/>
                  <a:gd name="T12" fmla="*/ 1 w 281"/>
                  <a:gd name="T13" fmla="*/ 0 h 177"/>
                  <a:gd name="T14" fmla="*/ 1 w 281"/>
                  <a:gd name="T15" fmla="*/ 0 h 177"/>
                  <a:gd name="T16" fmla="*/ 1 w 281"/>
                  <a:gd name="T17" fmla="*/ 0 h 177"/>
                  <a:gd name="T18" fmla="*/ 1 w 281"/>
                  <a:gd name="T19" fmla="*/ 0 h 177"/>
                  <a:gd name="T20" fmla="*/ 1 w 281"/>
                  <a:gd name="T21" fmla="*/ 0 h 177"/>
                  <a:gd name="T22" fmla="*/ 1 w 281"/>
                  <a:gd name="T23" fmla="*/ 0 h 177"/>
                  <a:gd name="T24" fmla="*/ 1 w 281"/>
                  <a:gd name="T25" fmla="*/ 0 h 177"/>
                  <a:gd name="T26" fmla="*/ 1 w 281"/>
                  <a:gd name="T27" fmla="*/ 0 h 177"/>
                  <a:gd name="T28" fmla="*/ 1 w 281"/>
                  <a:gd name="T29" fmla="*/ 0 h 177"/>
                  <a:gd name="T30" fmla="*/ 1 w 281"/>
                  <a:gd name="T31" fmla="*/ 0 h 177"/>
                  <a:gd name="T32" fmla="*/ 1 w 281"/>
                  <a:gd name="T33" fmla="*/ 0 h 177"/>
                  <a:gd name="T34" fmla="*/ 1 w 281"/>
                  <a:gd name="T35" fmla="*/ 0 h 177"/>
                  <a:gd name="T36" fmla="*/ 1 w 281"/>
                  <a:gd name="T37" fmla="*/ 0 h 177"/>
                  <a:gd name="T38" fmla="*/ 1 w 281"/>
                  <a:gd name="T39" fmla="*/ 0 h 177"/>
                  <a:gd name="T40" fmla="*/ 1 w 281"/>
                  <a:gd name="T41" fmla="*/ 0 h 177"/>
                  <a:gd name="T42" fmla="*/ 1 w 281"/>
                  <a:gd name="T43" fmla="*/ 0 h 177"/>
                  <a:gd name="T44" fmla="*/ 1 w 281"/>
                  <a:gd name="T45" fmla="*/ 0 h 177"/>
                  <a:gd name="T46" fmla="*/ 1 w 281"/>
                  <a:gd name="T47" fmla="*/ 0 h 177"/>
                  <a:gd name="T48" fmla="*/ 1 w 281"/>
                  <a:gd name="T49" fmla="*/ 0 h 177"/>
                  <a:gd name="T50" fmla="*/ 1 w 281"/>
                  <a:gd name="T51" fmla="*/ 0 h 177"/>
                  <a:gd name="T52" fmla="*/ 1 w 281"/>
                  <a:gd name="T53" fmla="*/ 0 h 177"/>
                  <a:gd name="T54" fmla="*/ 1 w 281"/>
                  <a:gd name="T55" fmla="*/ 0 h 177"/>
                  <a:gd name="T56" fmla="*/ 1 w 281"/>
                  <a:gd name="T57" fmla="*/ 0 h 177"/>
                  <a:gd name="T58" fmla="*/ 1 w 281"/>
                  <a:gd name="T59" fmla="*/ 0 h 177"/>
                  <a:gd name="T60" fmla="*/ 1 w 281"/>
                  <a:gd name="T61" fmla="*/ 0 h 177"/>
                  <a:gd name="T62" fmla="*/ 1 w 281"/>
                  <a:gd name="T63" fmla="*/ 0 h 177"/>
                  <a:gd name="T64" fmla="*/ 0 w 281"/>
                  <a:gd name="T65" fmla="*/ 0 h 177"/>
                  <a:gd name="T66" fmla="*/ 1 w 281"/>
                  <a:gd name="T67" fmla="*/ 0 h 1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177"/>
                  <a:gd name="T104" fmla="*/ 281 w 281"/>
                  <a:gd name="T105" fmla="*/ 177 h 1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177">
                    <a:moveTo>
                      <a:pt x="7" y="17"/>
                    </a:moveTo>
                    <a:lnTo>
                      <a:pt x="11" y="12"/>
                    </a:lnTo>
                    <a:lnTo>
                      <a:pt x="17" y="8"/>
                    </a:lnTo>
                    <a:lnTo>
                      <a:pt x="22" y="6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8" y="2"/>
                    </a:lnTo>
                    <a:lnTo>
                      <a:pt x="78" y="4"/>
                    </a:lnTo>
                    <a:lnTo>
                      <a:pt x="85" y="8"/>
                    </a:lnTo>
                    <a:lnTo>
                      <a:pt x="95" y="13"/>
                    </a:lnTo>
                    <a:lnTo>
                      <a:pt x="104" y="23"/>
                    </a:lnTo>
                    <a:lnTo>
                      <a:pt x="114" y="32"/>
                    </a:lnTo>
                    <a:lnTo>
                      <a:pt x="123" y="46"/>
                    </a:lnTo>
                    <a:lnTo>
                      <a:pt x="129" y="61"/>
                    </a:lnTo>
                    <a:lnTo>
                      <a:pt x="136" y="80"/>
                    </a:lnTo>
                    <a:lnTo>
                      <a:pt x="136" y="78"/>
                    </a:lnTo>
                    <a:lnTo>
                      <a:pt x="144" y="78"/>
                    </a:lnTo>
                    <a:lnTo>
                      <a:pt x="150" y="78"/>
                    </a:lnTo>
                    <a:lnTo>
                      <a:pt x="161" y="78"/>
                    </a:lnTo>
                    <a:lnTo>
                      <a:pt x="171" y="78"/>
                    </a:lnTo>
                    <a:lnTo>
                      <a:pt x="182" y="78"/>
                    </a:lnTo>
                    <a:lnTo>
                      <a:pt x="195" y="78"/>
                    </a:lnTo>
                    <a:lnTo>
                      <a:pt x="211" y="80"/>
                    </a:lnTo>
                    <a:lnTo>
                      <a:pt x="224" y="82"/>
                    </a:lnTo>
                    <a:lnTo>
                      <a:pt x="237" y="88"/>
                    </a:lnTo>
                    <a:lnTo>
                      <a:pt x="249" y="93"/>
                    </a:lnTo>
                    <a:lnTo>
                      <a:pt x="262" y="105"/>
                    </a:lnTo>
                    <a:lnTo>
                      <a:pt x="268" y="114"/>
                    </a:lnTo>
                    <a:lnTo>
                      <a:pt x="275" y="128"/>
                    </a:lnTo>
                    <a:lnTo>
                      <a:pt x="281" y="145"/>
                    </a:lnTo>
                    <a:lnTo>
                      <a:pt x="281" y="166"/>
                    </a:lnTo>
                    <a:lnTo>
                      <a:pt x="277" y="171"/>
                    </a:lnTo>
                    <a:lnTo>
                      <a:pt x="273" y="177"/>
                    </a:lnTo>
                    <a:lnTo>
                      <a:pt x="266" y="177"/>
                    </a:lnTo>
                    <a:lnTo>
                      <a:pt x="260" y="171"/>
                    </a:lnTo>
                    <a:lnTo>
                      <a:pt x="256" y="164"/>
                    </a:lnTo>
                    <a:lnTo>
                      <a:pt x="254" y="156"/>
                    </a:lnTo>
                    <a:lnTo>
                      <a:pt x="252" y="145"/>
                    </a:lnTo>
                    <a:lnTo>
                      <a:pt x="247" y="135"/>
                    </a:lnTo>
                    <a:lnTo>
                      <a:pt x="239" y="129"/>
                    </a:lnTo>
                    <a:lnTo>
                      <a:pt x="230" y="124"/>
                    </a:lnTo>
                    <a:lnTo>
                      <a:pt x="220" y="118"/>
                    </a:lnTo>
                    <a:lnTo>
                      <a:pt x="207" y="118"/>
                    </a:lnTo>
                    <a:lnTo>
                      <a:pt x="190" y="114"/>
                    </a:lnTo>
                    <a:lnTo>
                      <a:pt x="169" y="114"/>
                    </a:lnTo>
                    <a:lnTo>
                      <a:pt x="144" y="114"/>
                    </a:lnTo>
                    <a:lnTo>
                      <a:pt x="116" y="118"/>
                    </a:lnTo>
                    <a:lnTo>
                      <a:pt x="110" y="112"/>
                    </a:lnTo>
                    <a:lnTo>
                      <a:pt x="104" y="101"/>
                    </a:lnTo>
                    <a:lnTo>
                      <a:pt x="98" y="91"/>
                    </a:lnTo>
                    <a:lnTo>
                      <a:pt x="97" y="84"/>
                    </a:lnTo>
                    <a:lnTo>
                      <a:pt x="91" y="74"/>
                    </a:lnTo>
                    <a:lnTo>
                      <a:pt x="87" y="65"/>
                    </a:lnTo>
                    <a:lnTo>
                      <a:pt x="79" y="55"/>
                    </a:lnTo>
                    <a:lnTo>
                      <a:pt x="74" y="48"/>
                    </a:lnTo>
                    <a:lnTo>
                      <a:pt x="64" y="40"/>
                    </a:lnTo>
                    <a:lnTo>
                      <a:pt x="57" y="36"/>
                    </a:lnTo>
                    <a:lnTo>
                      <a:pt x="47" y="32"/>
                    </a:lnTo>
                    <a:lnTo>
                      <a:pt x="36" y="32"/>
                    </a:lnTo>
                    <a:lnTo>
                      <a:pt x="22" y="32"/>
                    </a:lnTo>
                    <a:lnTo>
                      <a:pt x="11" y="40"/>
                    </a:lnTo>
                    <a:lnTo>
                      <a:pt x="5" y="38"/>
                    </a:lnTo>
                    <a:lnTo>
                      <a:pt x="2" y="34"/>
                    </a:lnTo>
                    <a:lnTo>
                      <a:pt x="0" y="2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24" name="Freeform 129">
                <a:extLst>
                  <a:ext uri="{FF2B5EF4-FFF2-40B4-BE49-F238E27FC236}">
                    <a16:creationId xmlns:a16="http://schemas.microsoft.com/office/drawing/2014/main" id="{939CC674-33C3-704B-806C-915424DBC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8" y="1379"/>
                <a:ext cx="189" cy="53"/>
              </a:xfrm>
              <a:custGeom>
                <a:avLst/>
                <a:gdLst>
                  <a:gd name="T0" fmla="*/ 1 w 378"/>
                  <a:gd name="T1" fmla="*/ 1 h 106"/>
                  <a:gd name="T2" fmla="*/ 1 w 378"/>
                  <a:gd name="T3" fmla="*/ 1 h 106"/>
                  <a:gd name="T4" fmla="*/ 1 w 378"/>
                  <a:gd name="T5" fmla="*/ 1 h 106"/>
                  <a:gd name="T6" fmla="*/ 1 w 378"/>
                  <a:gd name="T7" fmla="*/ 1 h 106"/>
                  <a:gd name="T8" fmla="*/ 1 w 378"/>
                  <a:gd name="T9" fmla="*/ 1 h 106"/>
                  <a:gd name="T10" fmla="*/ 1 w 378"/>
                  <a:gd name="T11" fmla="*/ 1 h 106"/>
                  <a:gd name="T12" fmla="*/ 1 w 378"/>
                  <a:gd name="T13" fmla="*/ 1 h 106"/>
                  <a:gd name="T14" fmla="*/ 1 w 378"/>
                  <a:gd name="T15" fmla="*/ 1 h 106"/>
                  <a:gd name="T16" fmla="*/ 1 w 378"/>
                  <a:gd name="T17" fmla="*/ 1 h 106"/>
                  <a:gd name="T18" fmla="*/ 1 w 378"/>
                  <a:gd name="T19" fmla="*/ 1 h 106"/>
                  <a:gd name="T20" fmla="*/ 1 w 378"/>
                  <a:gd name="T21" fmla="*/ 1 h 106"/>
                  <a:gd name="T22" fmla="*/ 1 w 378"/>
                  <a:gd name="T23" fmla="*/ 1 h 106"/>
                  <a:gd name="T24" fmla="*/ 1 w 378"/>
                  <a:gd name="T25" fmla="*/ 0 h 106"/>
                  <a:gd name="T26" fmla="*/ 1 w 378"/>
                  <a:gd name="T27" fmla="*/ 1 h 106"/>
                  <a:gd name="T28" fmla="*/ 1 w 378"/>
                  <a:gd name="T29" fmla="*/ 1 h 106"/>
                  <a:gd name="T30" fmla="*/ 1 w 378"/>
                  <a:gd name="T31" fmla="*/ 1 h 106"/>
                  <a:gd name="T32" fmla="*/ 1 w 378"/>
                  <a:gd name="T33" fmla="*/ 1 h 106"/>
                  <a:gd name="T34" fmla="*/ 1 w 378"/>
                  <a:gd name="T35" fmla="*/ 1 h 106"/>
                  <a:gd name="T36" fmla="*/ 1 w 378"/>
                  <a:gd name="T37" fmla="*/ 1 h 106"/>
                  <a:gd name="T38" fmla="*/ 1 w 378"/>
                  <a:gd name="T39" fmla="*/ 1 h 106"/>
                  <a:gd name="T40" fmla="*/ 1 w 378"/>
                  <a:gd name="T41" fmla="*/ 1 h 106"/>
                  <a:gd name="T42" fmla="*/ 1 w 378"/>
                  <a:gd name="T43" fmla="*/ 1 h 106"/>
                  <a:gd name="T44" fmla="*/ 1 w 378"/>
                  <a:gd name="T45" fmla="*/ 1 h 106"/>
                  <a:gd name="T46" fmla="*/ 1 w 378"/>
                  <a:gd name="T47" fmla="*/ 1 h 106"/>
                  <a:gd name="T48" fmla="*/ 1 w 378"/>
                  <a:gd name="T49" fmla="*/ 1 h 106"/>
                  <a:gd name="T50" fmla="*/ 1 w 378"/>
                  <a:gd name="T51" fmla="*/ 1 h 106"/>
                  <a:gd name="T52" fmla="*/ 1 w 378"/>
                  <a:gd name="T53" fmla="*/ 1 h 106"/>
                  <a:gd name="T54" fmla="*/ 1 w 378"/>
                  <a:gd name="T55" fmla="*/ 1 h 106"/>
                  <a:gd name="T56" fmla="*/ 1 w 378"/>
                  <a:gd name="T57" fmla="*/ 1 h 106"/>
                  <a:gd name="T58" fmla="*/ 1 w 378"/>
                  <a:gd name="T59" fmla="*/ 1 h 106"/>
                  <a:gd name="T60" fmla="*/ 1 w 378"/>
                  <a:gd name="T61" fmla="*/ 1 h 106"/>
                  <a:gd name="T62" fmla="*/ 1 w 378"/>
                  <a:gd name="T63" fmla="*/ 1 h 106"/>
                  <a:gd name="T64" fmla="*/ 1 w 378"/>
                  <a:gd name="T65" fmla="*/ 1 h 106"/>
                  <a:gd name="T66" fmla="*/ 0 w 378"/>
                  <a:gd name="T67" fmla="*/ 1 h 106"/>
                  <a:gd name="T68" fmla="*/ 1 w 378"/>
                  <a:gd name="T69" fmla="*/ 1 h 1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8"/>
                  <a:gd name="T106" fmla="*/ 0 h 106"/>
                  <a:gd name="T107" fmla="*/ 378 w 378"/>
                  <a:gd name="T108" fmla="*/ 106 h 1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8" h="106">
                    <a:moveTo>
                      <a:pt x="3" y="58"/>
                    </a:moveTo>
                    <a:lnTo>
                      <a:pt x="7" y="43"/>
                    </a:lnTo>
                    <a:lnTo>
                      <a:pt x="20" y="28"/>
                    </a:lnTo>
                    <a:lnTo>
                      <a:pt x="26" y="20"/>
                    </a:lnTo>
                    <a:lnTo>
                      <a:pt x="36" y="15"/>
                    </a:lnTo>
                    <a:lnTo>
                      <a:pt x="45" y="9"/>
                    </a:lnTo>
                    <a:lnTo>
                      <a:pt x="59" y="5"/>
                    </a:lnTo>
                    <a:lnTo>
                      <a:pt x="68" y="1"/>
                    </a:lnTo>
                    <a:lnTo>
                      <a:pt x="81" y="1"/>
                    </a:lnTo>
                    <a:lnTo>
                      <a:pt x="95" y="1"/>
                    </a:lnTo>
                    <a:lnTo>
                      <a:pt x="112" y="5"/>
                    </a:lnTo>
                    <a:lnTo>
                      <a:pt x="125" y="13"/>
                    </a:lnTo>
                    <a:lnTo>
                      <a:pt x="140" y="22"/>
                    </a:lnTo>
                    <a:lnTo>
                      <a:pt x="159" y="34"/>
                    </a:lnTo>
                    <a:lnTo>
                      <a:pt x="176" y="53"/>
                    </a:lnTo>
                    <a:lnTo>
                      <a:pt x="176" y="49"/>
                    </a:lnTo>
                    <a:lnTo>
                      <a:pt x="182" y="45"/>
                    </a:lnTo>
                    <a:lnTo>
                      <a:pt x="188" y="39"/>
                    </a:lnTo>
                    <a:lnTo>
                      <a:pt x="199" y="34"/>
                    </a:lnTo>
                    <a:lnTo>
                      <a:pt x="209" y="26"/>
                    </a:lnTo>
                    <a:lnTo>
                      <a:pt x="224" y="19"/>
                    </a:lnTo>
                    <a:lnTo>
                      <a:pt x="237" y="13"/>
                    </a:lnTo>
                    <a:lnTo>
                      <a:pt x="254" y="9"/>
                    </a:lnTo>
                    <a:lnTo>
                      <a:pt x="270" y="3"/>
                    </a:lnTo>
                    <a:lnTo>
                      <a:pt x="287" y="0"/>
                    </a:lnTo>
                    <a:lnTo>
                      <a:pt x="304" y="0"/>
                    </a:lnTo>
                    <a:lnTo>
                      <a:pt x="319" y="5"/>
                    </a:lnTo>
                    <a:lnTo>
                      <a:pt x="334" y="11"/>
                    </a:lnTo>
                    <a:lnTo>
                      <a:pt x="349" y="20"/>
                    </a:lnTo>
                    <a:lnTo>
                      <a:pt x="363" y="38"/>
                    </a:lnTo>
                    <a:lnTo>
                      <a:pt x="376" y="58"/>
                    </a:lnTo>
                    <a:lnTo>
                      <a:pt x="378" y="66"/>
                    </a:lnTo>
                    <a:lnTo>
                      <a:pt x="376" y="76"/>
                    </a:lnTo>
                    <a:lnTo>
                      <a:pt x="368" y="79"/>
                    </a:lnTo>
                    <a:lnTo>
                      <a:pt x="359" y="79"/>
                    </a:lnTo>
                    <a:lnTo>
                      <a:pt x="351" y="72"/>
                    </a:lnTo>
                    <a:lnTo>
                      <a:pt x="344" y="64"/>
                    </a:lnTo>
                    <a:lnTo>
                      <a:pt x="340" y="58"/>
                    </a:lnTo>
                    <a:lnTo>
                      <a:pt x="336" y="53"/>
                    </a:lnTo>
                    <a:lnTo>
                      <a:pt x="330" y="47"/>
                    </a:lnTo>
                    <a:lnTo>
                      <a:pt x="323" y="45"/>
                    </a:lnTo>
                    <a:lnTo>
                      <a:pt x="311" y="41"/>
                    </a:lnTo>
                    <a:lnTo>
                      <a:pt x="300" y="43"/>
                    </a:lnTo>
                    <a:lnTo>
                      <a:pt x="285" y="45"/>
                    </a:lnTo>
                    <a:lnTo>
                      <a:pt x="271" y="51"/>
                    </a:lnTo>
                    <a:lnTo>
                      <a:pt x="251" y="58"/>
                    </a:lnTo>
                    <a:lnTo>
                      <a:pt x="230" y="70"/>
                    </a:lnTo>
                    <a:lnTo>
                      <a:pt x="203" y="85"/>
                    </a:lnTo>
                    <a:lnTo>
                      <a:pt x="174" y="106"/>
                    </a:lnTo>
                    <a:lnTo>
                      <a:pt x="165" y="102"/>
                    </a:lnTo>
                    <a:lnTo>
                      <a:pt x="152" y="91"/>
                    </a:lnTo>
                    <a:lnTo>
                      <a:pt x="142" y="85"/>
                    </a:lnTo>
                    <a:lnTo>
                      <a:pt x="135" y="77"/>
                    </a:lnTo>
                    <a:lnTo>
                      <a:pt x="123" y="70"/>
                    </a:lnTo>
                    <a:lnTo>
                      <a:pt x="116" y="64"/>
                    </a:lnTo>
                    <a:lnTo>
                      <a:pt x="102" y="55"/>
                    </a:lnTo>
                    <a:lnTo>
                      <a:pt x="91" y="51"/>
                    </a:lnTo>
                    <a:lnTo>
                      <a:pt x="79" y="45"/>
                    </a:lnTo>
                    <a:lnTo>
                      <a:pt x="68" y="47"/>
                    </a:lnTo>
                    <a:lnTo>
                      <a:pt x="55" y="47"/>
                    </a:lnTo>
                    <a:lnTo>
                      <a:pt x="41" y="53"/>
                    </a:lnTo>
                    <a:lnTo>
                      <a:pt x="30" y="64"/>
                    </a:lnTo>
                    <a:lnTo>
                      <a:pt x="19" y="79"/>
                    </a:lnTo>
                    <a:lnTo>
                      <a:pt x="11" y="79"/>
                    </a:lnTo>
                    <a:lnTo>
                      <a:pt x="5" y="79"/>
                    </a:lnTo>
                    <a:lnTo>
                      <a:pt x="1" y="74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3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25" name="Freeform 130">
                <a:extLst>
                  <a:ext uri="{FF2B5EF4-FFF2-40B4-BE49-F238E27FC236}">
                    <a16:creationId xmlns:a16="http://schemas.microsoft.com/office/drawing/2014/main" id="{DC0AE074-A775-224B-99F4-ADF657392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" y="2576"/>
                <a:ext cx="469" cy="193"/>
              </a:xfrm>
              <a:custGeom>
                <a:avLst/>
                <a:gdLst>
                  <a:gd name="T0" fmla="*/ 1 w 937"/>
                  <a:gd name="T1" fmla="*/ 1 h 386"/>
                  <a:gd name="T2" fmla="*/ 1 w 937"/>
                  <a:gd name="T3" fmla="*/ 1 h 386"/>
                  <a:gd name="T4" fmla="*/ 1 w 937"/>
                  <a:gd name="T5" fmla="*/ 1 h 386"/>
                  <a:gd name="T6" fmla="*/ 1 w 937"/>
                  <a:gd name="T7" fmla="*/ 1 h 386"/>
                  <a:gd name="T8" fmla="*/ 1 w 937"/>
                  <a:gd name="T9" fmla="*/ 1 h 386"/>
                  <a:gd name="T10" fmla="*/ 1 w 937"/>
                  <a:gd name="T11" fmla="*/ 1 h 386"/>
                  <a:gd name="T12" fmla="*/ 1 w 937"/>
                  <a:gd name="T13" fmla="*/ 1 h 386"/>
                  <a:gd name="T14" fmla="*/ 1 w 937"/>
                  <a:gd name="T15" fmla="*/ 1 h 386"/>
                  <a:gd name="T16" fmla="*/ 1 w 937"/>
                  <a:gd name="T17" fmla="*/ 1 h 386"/>
                  <a:gd name="T18" fmla="*/ 1 w 937"/>
                  <a:gd name="T19" fmla="*/ 1 h 386"/>
                  <a:gd name="T20" fmla="*/ 1 w 937"/>
                  <a:gd name="T21" fmla="*/ 1 h 386"/>
                  <a:gd name="T22" fmla="*/ 1 w 937"/>
                  <a:gd name="T23" fmla="*/ 1 h 386"/>
                  <a:gd name="T24" fmla="*/ 1 w 937"/>
                  <a:gd name="T25" fmla="*/ 1 h 386"/>
                  <a:gd name="T26" fmla="*/ 1 w 937"/>
                  <a:gd name="T27" fmla="*/ 1 h 386"/>
                  <a:gd name="T28" fmla="*/ 1 w 937"/>
                  <a:gd name="T29" fmla="*/ 1 h 386"/>
                  <a:gd name="T30" fmla="*/ 1 w 937"/>
                  <a:gd name="T31" fmla="*/ 1 h 386"/>
                  <a:gd name="T32" fmla="*/ 1 w 937"/>
                  <a:gd name="T33" fmla="*/ 1 h 386"/>
                  <a:gd name="T34" fmla="*/ 1 w 937"/>
                  <a:gd name="T35" fmla="*/ 1 h 386"/>
                  <a:gd name="T36" fmla="*/ 1 w 937"/>
                  <a:gd name="T37" fmla="*/ 0 h 386"/>
                  <a:gd name="T38" fmla="*/ 1 w 937"/>
                  <a:gd name="T39" fmla="*/ 0 h 386"/>
                  <a:gd name="T40" fmla="*/ 1 w 937"/>
                  <a:gd name="T41" fmla="*/ 0 h 386"/>
                  <a:gd name="T42" fmla="*/ 1 w 937"/>
                  <a:gd name="T43" fmla="*/ 1 h 386"/>
                  <a:gd name="T44" fmla="*/ 1 w 937"/>
                  <a:gd name="T45" fmla="*/ 1 h 386"/>
                  <a:gd name="T46" fmla="*/ 1 w 937"/>
                  <a:gd name="T47" fmla="*/ 1 h 386"/>
                  <a:gd name="T48" fmla="*/ 1 w 937"/>
                  <a:gd name="T49" fmla="*/ 1 h 386"/>
                  <a:gd name="T50" fmla="*/ 1 w 937"/>
                  <a:gd name="T51" fmla="*/ 1 h 386"/>
                  <a:gd name="T52" fmla="*/ 1 w 937"/>
                  <a:gd name="T53" fmla="*/ 1 h 386"/>
                  <a:gd name="T54" fmla="*/ 1 w 937"/>
                  <a:gd name="T55" fmla="*/ 1 h 386"/>
                  <a:gd name="T56" fmla="*/ 1 w 937"/>
                  <a:gd name="T57" fmla="*/ 1 h 386"/>
                  <a:gd name="T58" fmla="*/ 1 w 937"/>
                  <a:gd name="T59" fmla="*/ 1 h 386"/>
                  <a:gd name="T60" fmla="*/ 1 w 937"/>
                  <a:gd name="T61" fmla="*/ 1 h 386"/>
                  <a:gd name="T62" fmla="*/ 1 w 937"/>
                  <a:gd name="T63" fmla="*/ 1 h 386"/>
                  <a:gd name="T64" fmla="*/ 1 w 937"/>
                  <a:gd name="T65" fmla="*/ 1 h 386"/>
                  <a:gd name="T66" fmla="*/ 1 w 937"/>
                  <a:gd name="T67" fmla="*/ 1 h 386"/>
                  <a:gd name="T68" fmla="*/ 1 w 937"/>
                  <a:gd name="T69" fmla="*/ 1 h 386"/>
                  <a:gd name="T70" fmla="*/ 1 w 937"/>
                  <a:gd name="T71" fmla="*/ 1 h 386"/>
                  <a:gd name="T72" fmla="*/ 0 w 937"/>
                  <a:gd name="T73" fmla="*/ 1 h 386"/>
                  <a:gd name="T74" fmla="*/ 1 w 937"/>
                  <a:gd name="T75" fmla="*/ 1 h 386"/>
                  <a:gd name="T76" fmla="*/ 1 w 937"/>
                  <a:gd name="T77" fmla="*/ 1 h 386"/>
                  <a:gd name="T78" fmla="*/ 1 w 937"/>
                  <a:gd name="T79" fmla="*/ 1 h 386"/>
                  <a:gd name="T80" fmla="*/ 1 w 937"/>
                  <a:gd name="T81" fmla="*/ 1 h 386"/>
                  <a:gd name="T82" fmla="*/ 1 w 937"/>
                  <a:gd name="T83" fmla="*/ 1 h 386"/>
                  <a:gd name="T84" fmla="*/ 1 w 937"/>
                  <a:gd name="T85" fmla="*/ 1 h 386"/>
                  <a:gd name="T86" fmla="*/ 1 w 937"/>
                  <a:gd name="T87" fmla="*/ 1 h 386"/>
                  <a:gd name="T88" fmla="*/ 1 w 937"/>
                  <a:gd name="T89" fmla="*/ 1 h 386"/>
                  <a:gd name="T90" fmla="*/ 1 w 937"/>
                  <a:gd name="T91" fmla="*/ 1 h 386"/>
                  <a:gd name="T92" fmla="*/ 1 w 937"/>
                  <a:gd name="T93" fmla="*/ 1 h 386"/>
                  <a:gd name="T94" fmla="*/ 1 w 937"/>
                  <a:gd name="T95" fmla="*/ 1 h 386"/>
                  <a:gd name="T96" fmla="*/ 1 w 937"/>
                  <a:gd name="T97" fmla="*/ 1 h 3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37"/>
                  <a:gd name="T148" fmla="*/ 0 h 386"/>
                  <a:gd name="T149" fmla="*/ 937 w 937"/>
                  <a:gd name="T150" fmla="*/ 386 h 3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37" h="386">
                    <a:moveTo>
                      <a:pt x="74" y="379"/>
                    </a:moveTo>
                    <a:lnTo>
                      <a:pt x="76" y="375"/>
                    </a:lnTo>
                    <a:lnTo>
                      <a:pt x="89" y="365"/>
                    </a:lnTo>
                    <a:lnTo>
                      <a:pt x="110" y="348"/>
                    </a:lnTo>
                    <a:lnTo>
                      <a:pt x="140" y="329"/>
                    </a:lnTo>
                    <a:lnTo>
                      <a:pt x="175" y="305"/>
                    </a:lnTo>
                    <a:lnTo>
                      <a:pt x="220" y="280"/>
                    </a:lnTo>
                    <a:lnTo>
                      <a:pt x="268" y="249"/>
                    </a:lnTo>
                    <a:lnTo>
                      <a:pt x="327" y="223"/>
                    </a:lnTo>
                    <a:lnTo>
                      <a:pt x="386" y="190"/>
                    </a:lnTo>
                    <a:lnTo>
                      <a:pt x="452" y="164"/>
                    </a:lnTo>
                    <a:lnTo>
                      <a:pt x="523" y="135"/>
                    </a:lnTo>
                    <a:lnTo>
                      <a:pt x="600" y="111"/>
                    </a:lnTo>
                    <a:lnTo>
                      <a:pt x="678" y="88"/>
                    </a:lnTo>
                    <a:lnTo>
                      <a:pt x="762" y="71"/>
                    </a:lnTo>
                    <a:lnTo>
                      <a:pt x="848" y="57"/>
                    </a:lnTo>
                    <a:lnTo>
                      <a:pt x="937" y="50"/>
                    </a:lnTo>
                    <a:lnTo>
                      <a:pt x="935" y="2"/>
                    </a:lnTo>
                    <a:lnTo>
                      <a:pt x="929" y="0"/>
                    </a:lnTo>
                    <a:lnTo>
                      <a:pt x="916" y="0"/>
                    </a:lnTo>
                    <a:lnTo>
                      <a:pt x="891" y="0"/>
                    </a:lnTo>
                    <a:lnTo>
                      <a:pt x="861" y="2"/>
                    </a:lnTo>
                    <a:lnTo>
                      <a:pt x="821" y="4"/>
                    </a:lnTo>
                    <a:lnTo>
                      <a:pt x="775" y="12"/>
                    </a:lnTo>
                    <a:lnTo>
                      <a:pt x="722" y="19"/>
                    </a:lnTo>
                    <a:lnTo>
                      <a:pt x="665" y="35"/>
                    </a:lnTo>
                    <a:lnTo>
                      <a:pt x="599" y="50"/>
                    </a:lnTo>
                    <a:lnTo>
                      <a:pt x="528" y="73"/>
                    </a:lnTo>
                    <a:lnTo>
                      <a:pt x="452" y="101"/>
                    </a:lnTo>
                    <a:lnTo>
                      <a:pt x="374" y="137"/>
                    </a:lnTo>
                    <a:lnTo>
                      <a:pt x="291" y="177"/>
                    </a:lnTo>
                    <a:lnTo>
                      <a:pt x="203" y="228"/>
                    </a:lnTo>
                    <a:lnTo>
                      <a:pt x="116" y="286"/>
                    </a:lnTo>
                    <a:lnTo>
                      <a:pt x="24" y="354"/>
                    </a:lnTo>
                    <a:lnTo>
                      <a:pt x="11" y="362"/>
                    </a:lnTo>
                    <a:lnTo>
                      <a:pt x="3" y="369"/>
                    </a:lnTo>
                    <a:lnTo>
                      <a:pt x="0" y="373"/>
                    </a:lnTo>
                    <a:lnTo>
                      <a:pt x="2" y="379"/>
                    </a:lnTo>
                    <a:lnTo>
                      <a:pt x="2" y="381"/>
                    </a:lnTo>
                    <a:lnTo>
                      <a:pt x="7" y="384"/>
                    </a:lnTo>
                    <a:lnTo>
                      <a:pt x="13" y="384"/>
                    </a:lnTo>
                    <a:lnTo>
                      <a:pt x="22" y="386"/>
                    </a:lnTo>
                    <a:lnTo>
                      <a:pt x="30" y="384"/>
                    </a:lnTo>
                    <a:lnTo>
                      <a:pt x="38" y="382"/>
                    </a:lnTo>
                    <a:lnTo>
                      <a:pt x="45" y="381"/>
                    </a:lnTo>
                    <a:lnTo>
                      <a:pt x="55" y="381"/>
                    </a:lnTo>
                    <a:lnTo>
                      <a:pt x="68" y="379"/>
                    </a:lnTo>
                    <a:lnTo>
                      <a:pt x="74" y="3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26" name="Freeform 131">
                <a:extLst>
                  <a:ext uri="{FF2B5EF4-FFF2-40B4-BE49-F238E27FC236}">
                    <a16:creationId xmlns:a16="http://schemas.microsoft.com/office/drawing/2014/main" id="{AA41CB02-672C-A844-9B34-D70474165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1349"/>
                <a:ext cx="145" cy="76"/>
              </a:xfrm>
              <a:custGeom>
                <a:avLst/>
                <a:gdLst>
                  <a:gd name="T0" fmla="*/ 1 w 290"/>
                  <a:gd name="T1" fmla="*/ 1 h 152"/>
                  <a:gd name="T2" fmla="*/ 1 w 290"/>
                  <a:gd name="T3" fmla="*/ 1 h 152"/>
                  <a:gd name="T4" fmla="*/ 1 w 290"/>
                  <a:gd name="T5" fmla="*/ 0 h 152"/>
                  <a:gd name="T6" fmla="*/ 1 w 290"/>
                  <a:gd name="T7" fmla="*/ 0 h 152"/>
                  <a:gd name="T8" fmla="*/ 1 w 290"/>
                  <a:gd name="T9" fmla="*/ 1 h 152"/>
                  <a:gd name="T10" fmla="*/ 1 w 290"/>
                  <a:gd name="T11" fmla="*/ 1 h 152"/>
                  <a:gd name="T12" fmla="*/ 1 w 290"/>
                  <a:gd name="T13" fmla="*/ 1 h 152"/>
                  <a:gd name="T14" fmla="*/ 1 w 290"/>
                  <a:gd name="T15" fmla="*/ 1 h 152"/>
                  <a:gd name="T16" fmla="*/ 1 w 290"/>
                  <a:gd name="T17" fmla="*/ 1 h 152"/>
                  <a:gd name="T18" fmla="*/ 1 w 290"/>
                  <a:gd name="T19" fmla="*/ 1 h 152"/>
                  <a:gd name="T20" fmla="*/ 1 w 290"/>
                  <a:gd name="T21" fmla="*/ 1 h 152"/>
                  <a:gd name="T22" fmla="*/ 1 w 290"/>
                  <a:gd name="T23" fmla="*/ 1 h 152"/>
                  <a:gd name="T24" fmla="*/ 1 w 290"/>
                  <a:gd name="T25" fmla="*/ 1 h 152"/>
                  <a:gd name="T26" fmla="*/ 1 w 290"/>
                  <a:gd name="T27" fmla="*/ 1 h 152"/>
                  <a:gd name="T28" fmla="*/ 1 w 290"/>
                  <a:gd name="T29" fmla="*/ 1 h 152"/>
                  <a:gd name="T30" fmla="*/ 1 w 290"/>
                  <a:gd name="T31" fmla="*/ 1 h 152"/>
                  <a:gd name="T32" fmla="*/ 1 w 290"/>
                  <a:gd name="T33" fmla="*/ 1 h 152"/>
                  <a:gd name="T34" fmla="*/ 1 w 290"/>
                  <a:gd name="T35" fmla="*/ 1 h 152"/>
                  <a:gd name="T36" fmla="*/ 1 w 290"/>
                  <a:gd name="T37" fmla="*/ 1 h 152"/>
                  <a:gd name="T38" fmla="*/ 1 w 290"/>
                  <a:gd name="T39" fmla="*/ 1 h 152"/>
                  <a:gd name="T40" fmla="*/ 1 w 290"/>
                  <a:gd name="T41" fmla="*/ 1 h 152"/>
                  <a:gd name="T42" fmla="*/ 1 w 290"/>
                  <a:gd name="T43" fmla="*/ 1 h 152"/>
                  <a:gd name="T44" fmla="*/ 1 w 290"/>
                  <a:gd name="T45" fmla="*/ 1 h 152"/>
                  <a:gd name="T46" fmla="*/ 1 w 290"/>
                  <a:gd name="T47" fmla="*/ 1 h 152"/>
                  <a:gd name="T48" fmla="*/ 1 w 290"/>
                  <a:gd name="T49" fmla="*/ 1 h 152"/>
                  <a:gd name="T50" fmla="*/ 1 w 290"/>
                  <a:gd name="T51" fmla="*/ 1 h 152"/>
                  <a:gd name="T52" fmla="*/ 1 w 290"/>
                  <a:gd name="T53" fmla="*/ 1 h 152"/>
                  <a:gd name="T54" fmla="*/ 1 w 290"/>
                  <a:gd name="T55" fmla="*/ 1 h 152"/>
                  <a:gd name="T56" fmla="*/ 1 w 290"/>
                  <a:gd name="T57" fmla="*/ 1 h 152"/>
                  <a:gd name="T58" fmla="*/ 1 w 290"/>
                  <a:gd name="T59" fmla="*/ 1 h 152"/>
                  <a:gd name="T60" fmla="*/ 1 w 290"/>
                  <a:gd name="T61" fmla="*/ 1 h 152"/>
                  <a:gd name="T62" fmla="*/ 0 w 290"/>
                  <a:gd name="T63" fmla="*/ 1 h 152"/>
                  <a:gd name="T64" fmla="*/ 1 w 290"/>
                  <a:gd name="T65" fmla="*/ 1 h 1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0"/>
                  <a:gd name="T100" fmla="*/ 0 h 152"/>
                  <a:gd name="T101" fmla="*/ 290 w 290"/>
                  <a:gd name="T102" fmla="*/ 152 h 1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0" h="152">
                    <a:moveTo>
                      <a:pt x="3" y="32"/>
                    </a:moveTo>
                    <a:lnTo>
                      <a:pt x="11" y="19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40" y="2"/>
                    </a:lnTo>
                    <a:lnTo>
                      <a:pt x="47" y="0"/>
                    </a:lnTo>
                    <a:lnTo>
                      <a:pt x="59" y="0"/>
                    </a:lnTo>
                    <a:lnTo>
                      <a:pt x="68" y="0"/>
                    </a:lnTo>
                    <a:lnTo>
                      <a:pt x="78" y="3"/>
                    </a:lnTo>
                    <a:lnTo>
                      <a:pt x="87" y="7"/>
                    </a:lnTo>
                    <a:lnTo>
                      <a:pt x="98" y="15"/>
                    </a:lnTo>
                    <a:lnTo>
                      <a:pt x="106" y="24"/>
                    </a:lnTo>
                    <a:lnTo>
                      <a:pt x="117" y="38"/>
                    </a:lnTo>
                    <a:lnTo>
                      <a:pt x="127" y="53"/>
                    </a:lnTo>
                    <a:lnTo>
                      <a:pt x="138" y="74"/>
                    </a:lnTo>
                    <a:lnTo>
                      <a:pt x="138" y="72"/>
                    </a:lnTo>
                    <a:lnTo>
                      <a:pt x="144" y="72"/>
                    </a:lnTo>
                    <a:lnTo>
                      <a:pt x="150" y="68"/>
                    </a:lnTo>
                    <a:lnTo>
                      <a:pt x="159" y="64"/>
                    </a:lnTo>
                    <a:lnTo>
                      <a:pt x="169" y="60"/>
                    </a:lnTo>
                    <a:lnTo>
                      <a:pt x="182" y="59"/>
                    </a:lnTo>
                    <a:lnTo>
                      <a:pt x="195" y="57"/>
                    </a:lnTo>
                    <a:lnTo>
                      <a:pt x="211" y="57"/>
                    </a:lnTo>
                    <a:lnTo>
                      <a:pt x="222" y="57"/>
                    </a:lnTo>
                    <a:lnTo>
                      <a:pt x="235" y="59"/>
                    </a:lnTo>
                    <a:lnTo>
                      <a:pt x="247" y="64"/>
                    </a:lnTo>
                    <a:lnTo>
                      <a:pt x="260" y="72"/>
                    </a:lnTo>
                    <a:lnTo>
                      <a:pt x="270" y="81"/>
                    </a:lnTo>
                    <a:lnTo>
                      <a:pt x="279" y="97"/>
                    </a:lnTo>
                    <a:lnTo>
                      <a:pt x="285" y="114"/>
                    </a:lnTo>
                    <a:lnTo>
                      <a:pt x="290" y="138"/>
                    </a:lnTo>
                    <a:lnTo>
                      <a:pt x="290" y="144"/>
                    </a:lnTo>
                    <a:lnTo>
                      <a:pt x="285" y="150"/>
                    </a:lnTo>
                    <a:lnTo>
                      <a:pt x="279" y="152"/>
                    </a:lnTo>
                    <a:lnTo>
                      <a:pt x="271" y="150"/>
                    </a:lnTo>
                    <a:lnTo>
                      <a:pt x="266" y="144"/>
                    </a:lnTo>
                    <a:lnTo>
                      <a:pt x="266" y="133"/>
                    </a:lnTo>
                    <a:lnTo>
                      <a:pt x="258" y="121"/>
                    </a:lnTo>
                    <a:lnTo>
                      <a:pt x="252" y="112"/>
                    </a:lnTo>
                    <a:lnTo>
                      <a:pt x="245" y="104"/>
                    </a:lnTo>
                    <a:lnTo>
                      <a:pt x="235" y="102"/>
                    </a:lnTo>
                    <a:lnTo>
                      <a:pt x="224" y="98"/>
                    </a:lnTo>
                    <a:lnTo>
                      <a:pt x="213" y="100"/>
                    </a:lnTo>
                    <a:lnTo>
                      <a:pt x="194" y="100"/>
                    </a:lnTo>
                    <a:lnTo>
                      <a:pt x="174" y="104"/>
                    </a:lnTo>
                    <a:lnTo>
                      <a:pt x="152" y="112"/>
                    </a:lnTo>
                    <a:lnTo>
                      <a:pt x="125" y="121"/>
                    </a:lnTo>
                    <a:lnTo>
                      <a:pt x="117" y="116"/>
                    </a:lnTo>
                    <a:lnTo>
                      <a:pt x="110" y="104"/>
                    </a:lnTo>
                    <a:lnTo>
                      <a:pt x="104" y="93"/>
                    </a:lnTo>
                    <a:lnTo>
                      <a:pt x="100" y="85"/>
                    </a:lnTo>
                    <a:lnTo>
                      <a:pt x="95" y="76"/>
                    </a:lnTo>
                    <a:lnTo>
                      <a:pt x="87" y="66"/>
                    </a:lnTo>
                    <a:lnTo>
                      <a:pt x="81" y="59"/>
                    </a:lnTo>
                    <a:lnTo>
                      <a:pt x="74" y="51"/>
                    </a:lnTo>
                    <a:lnTo>
                      <a:pt x="64" y="43"/>
                    </a:lnTo>
                    <a:lnTo>
                      <a:pt x="55" y="40"/>
                    </a:lnTo>
                    <a:lnTo>
                      <a:pt x="45" y="38"/>
                    </a:lnTo>
                    <a:lnTo>
                      <a:pt x="36" y="40"/>
                    </a:lnTo>
                    <a:lnTo>
                      <a:pt x="22" y="45"/>
                    </a:lnTo>
                    <a:lnTo>
                      <a:pt x="13" y="55"/>
                    </a:lnTo>
                    <a:lnTo>
                      <a:pt x="9" y="53"/>
                    </a:lnTo>
                    <a:lnTo>
                      <a:pt x="3" y="51"/>
                    </a:lnTo>
                    <a:lnTo>
                      <a:pt x="0" y="43"/>
                    </a:lnTo>
                    <a:lnTo>
                      <a:pt x="3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27" name="Freeform 132">
                <a:extLst>
                  <a:ext uri="{FF2B5EF4-FFF2-40B4-BE49-F238E27FC236}">
                    <a16:creationId xmlns:a16="http://schemas.microsoft.com/office/drawing/2014/main" id="{F3C7E1BC-3990-5244-B2B8-38747B650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9" y="2573"/>
                <a:ext cx="584" cy="151"/>
              </a:xfrm>
              <a:custGeom>
                <a:avLst/>
                <a:gdLst>
                  <a:gd name="T0" fmla="*/ 1 w 1167"/>
                  <a:gd name="T1" fmla="*/ 1 h 300"/>
                  <a:gd name="T2" fmla="*/ 1 w 1167"/>
                  <a:gd name="T3" fmla="*/ 1 h 300"/>
                  <a:gd name="T4" fmla="*/ 1 w 1167"/>
                  <a:gd name="T5" fmla="*/ 1 h 300"/>
                  <a:gd name="T6" fmla="*/ 1 w 1167"/>
                  <a:gd name="T7" fmla="*/ 1 h 300"/>
                  <a:gd name="T8" fmla="*/ 1 w 1167"/>
                  <a:gd name="T9" fmla="*/ 1 h 300"/>
                  <a:gd name="T10" fmla="*/ 1 w 1167"/>
                  <a:gd name="T11" fmla="*/ 0 h 300"/>
                  <a:gd name="T12" fmla="*/ 1 w 1167"/>
                  <a:gd name="T13" fmla="*/ 1 h 300"/>
                  <a:gd name="T14" fmla="*/ 1 w 1167"/>
                  <a:gd name="T15" fmla="*/ 1 h 300"/>
                  <a:gd name="T16" fmla="*/ 1 w 1167"/>
                  <a:gd name="T17" fmla="*/ 1 h 300"/>
                  <a:gd name="T18" fmla="*/ 1 w 1167"/>
                  <a:gd name="T19" fmla="*/ 1 h 300"/>
                  <a:gd name="T20" fmla="*/ 1 w 1167"/>
                  <a:gd name="T21" fmla="*/ 1 h 300"/>
                  <a:gd name="T22" fmla="*/ 1 w 1167"/>
                  <a:gd name="T23" fmla="*/ 1 h 300"/>
                  <a:gd name="T24" fmla="*/ 1 w 1167"/>
                  <a:gd name="T25" fmla="*/ 1 h 300"/>
                  <a:gd name="T26" fmla="*/ 1 w 1167"/>
                  <a:gd name="T27" fmla="*/ 1 h 300"/>
                  <a:gd name="T28" fmla="*/ 1 w 1167"/>
                  <a:gd name="T29" fmla="*/ 1 h 300"/>
                  <a:gd name="T30" fmla="*/ 1 w 1167"/>
                  <a:gd name="T31" fmla="*/ 1 h 300"/>
                  <a:gd name="T32" fmla="*/ 1 w 1167"/>
                  <a:gd name="T33" fmla="*/ 1 h 300"/>
                  <a:gd name="T34" fmla="*/ 1 w 1167"/>
                  <a:gd name="T35" fmla="*/ 1 h 300"/>
                  <a:gd name="T36" fmla="*/ 1 w 1167"/>
                  <a:gd name="T37" fmla="*/ 1 h 300"/>
                  <a:gd name="T38" fmla="*/ 1 w 1167"/>
                  <a:gd name="T39" fmla="*/ 1 h 300"/>
                  <a:gd name="T40" fmla="*/ 1 w 1167"/>
                  <a:gd name="T41" fmla="*/ 1 h 300"/>
                  <a:gd name="T42" fmla="*/ 1 w 1167"/>
                  <a:gd name="T43" fmla="*/ 1 h 300"/>
                  <a:gd name="T44" fmla="*/ 1 w 1167"/>
                  <a:gd name="T45" fmla="*/ 1 h 300"/>
                  <a:gd name="T46" fmla="*/ 1 w 1167"/>
                  <a:gd name="T47" fmla="*/ 1 h 300"/>
                  <a:gd name="T48" fmla="*/ 1 w 1167"/>
                  <a:gd name="T49" fmla="*/ 1 h 300"/>
                  <a:gd name="T50" fmla="*/ 1 w 1167"/>
                  <a:gd name="T51" fmla="*/ 1 h 300"/>
                  <a:gd name="T52" fmla="*/ 1 w 1167"/>
                  <a:gd name="T53" fmla="*/ 1 h 300"/>
                  <a:gd name="T54" fmla="*/ 1 w 1167"/>
                  <a:gd name="T55" fmla="*/ 1 h 300"/>
                  <a:gd name="T56" fmla="*/ 1 w 1167"/>
                  <a:gd name="T57" fmla="*/ 1 h 300"/>
                  <a:gd name="T58" fmla="*/ 1 w 1167"/>
                  <a:gd name="T59" fmla="*/ 1 h 300"/>
                  <a:gd name="T60" fmla="*/ 1 w 1167"/>
                  <a:gd name="T61" fmla="*/ 1 h 300"/>
                  <a:gd name="T62" fmla="*/ 1 w 1167"/>
                  <a:gd name="T63" fmla="*/ 1 h 300"/>
                  <a:gd name="T64" fmla="*/ 1 w 1167"/>
                  <a:gd name="T65" fmla="*/ 1 h 300"/>
                  <a:gd name="T66" fmla="*/ 1 w 1167"/>
                  <a:gd name="T67" fmla="*/ 1 h 300"/>
                  <a:gd name="T68" fmla="*/ 1 w 1167"/>
                  <a:gd name="T69" fmla="*/ 1 h 300"/>
                  <a:gd name="T70" fmla="*/ 1 w 1167"/>
                  <a:gd name="T71" fmla="*/ 1 h 300"/>
                  <a:gd name="T72" fmla="*/ 1 w 1167"/>
                  <a:gd name="T73" fmla="*/ 1 h 300"/>
                  <a:gd name="T74" fmla="*/ 1 w 1167"/>
                  <a:gd name="T75" fmla="*/ 1 h 300"/>
                  <a:gd name="T76" fmla="*/ 1 w 1167"/>
                  <a:gd name="T77" fmla="*/ 1 h 300"/>
                  <a:gd name="T78" fmla="*/ 1 w 1167"/>
                  <a:gd name="T79" fmla="*/ 1 h 300"/>
                  <a:gd name="T80" fmla="*/ 1 w 1167"/>
                  <a:gd name="T81" fmla="*/ 1 h 300"/>
                  <a:gd name="T82" fmla="*/ 1 w 1167"/>
                  <a:gd name="T83" fmla="*/ 1 h 300"/>
                  <a:gd name="T84" fmla="*/ 0 w 1167"/>
                  <a:gd name="T85" fmla="*/ 1 h 300"/>
                  <a:gd name="T86" fmla="*/ 1 w 1167"/>
                  <a:gd name="T87" fmla="*/ 1 h 300"/>
                  <a:gd name="T88" fmla="*/ 1 w 1167"/>
                  <a:gd name="T89" fmla="*/ 1 h 30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67"/>
                  <a:gd name="T136" fmla="*/ 0 h 300"/>
                  <a:gd name="T137" fmla="*/ 1167 w 1167"/>
                  <a:gd name="T138" fmla="*/ 300 h 30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67" h="300">
                    <a:moveTo>
                      <a:pt x="19" y="5"/>
                    </a:moveTo>
                    <a:lnTo>
                      <a:pt x="27" y="4"/>
                    </a:lnTo>
                    <a:lnTo>
                      <a:pt x="49" y="4"/>
                    </a:lnTo>
                    <a:lnTo>
                      <a:pt x="87" y="2"/>
                    </a:lnTo>
                    <a:lnTo>
                      <a:pt x="139" y="2"/>
                    </a:lnTo>
                    <a:lnTo>
                      <a:pt x="200" y="0"/>
                    </a:lnTo>
                    <a:lnTo>
                      <a:pt x="272" y="4"/>
                    </a:lnTo>
                    <a:lnTo>
                      <a:pt x="350" y="7"/>
                    </a:lnTo>
                    <a:lnTo>
                      <a:pt x="435" y="17"/>
                    </a:lnTo>
                    <a:lnTo>
                      <a:pt x="525" y="26"/>
                    </a:lnTo>
                    <a:lnTo>
                      <a:pt x="616" y="42"/>
                    </a:lnTo>
                    <a:lnTo>
                      <a:pt x="709" y="61"/>
                    </a:lnTo>
                    <a:lnTo>
                      <a:pt x="806" y="87"/>
                    </a:lnTo>
                    <a:lnTo>
                      <a:pt x="897" y="118"/>
                    </a:lnTo>
                    <a:lnTo>
                      <a:pt x="987" y="156"/>
                    </a:lnTo>
                    <a:lnTo>
                      <a:pt x="1070" y="201"/>
                    </a:lnTo>
                    <a:lnTo>
                      <a:pt x="1150" y="258"/>
                    </a:lnTo>
                    <a:lnTo>
                      <a:pt x="1152" y="260"/>
                    </a:lnTo>
                    <a:lnTo>
                      <a:pt x="1156" y="268"/>
                    </a:lnTo>
                    <a:lnTo>
                      <a:pt x="1162" y="273"/>
                    </a:lnTo>
                    <a:lnTo>
                      <a:pt x="1167" y="287"/>
                    </a:lnTo>
                    <a:lnTo>
                      <a:pt x="1167" y="294"/>
                    </a:lnTo>
                    <a:lnTo>
                      <a:pt x="1162" y="300"/>
                    </a:lnTo>
                    <a:lnTo>
                      <a:pt x="1156" y="300"/>
                    </a:lnTo>
                    <a:lnTo>
                      <a:pt x="1148" y="300"/>
                    </a:lnTo>
                    <a:lnTo>
                      <a:pt x="1139" y="298"/>
                    </a:lnTo>
                    <a:lnTo>
                      <a:pt x="1127" y="294"/>
                    </a:lnTo>
                    <a:lnTo>
                      <a:pt x="1108" y="287"/>
                    </a:lnTo>
                    <a:lnTo>
                      <a:pt x="1086" y="273"/>
                    </a:lnTo>
                    <a:lnTo>
                      <a:pt x="1055" y="254"/>
                    </a:lnTo>
                    <a:lnTo>
                      <a:pt x="1019" y="235"/>
                    </a:lnTo>
                    <a:lnTo>
                      <a:pt x="973" y="213"/>
                    </a:lnTo>
                    <a:lnTo>
                      <a:pt x="924" y="190"/>
                    </a:lnTo>
                    <a:lnTo>
                      <a:pt x="865" y="165"/>
                    </a:lnTo>
                    <a:lnTo>
                      <a:pt x="800" y="142"/>
                    </a:lnTo>
                    <a:lnTo>
                      <a:pt x="726" y="118"/>
                    </a:lnTo>
                    <a:lnTo>
                      <a:pt x="646" y="97"/>
                    </a:lnTo>
                    <a:lnTo>
                      <a:pt x="557" y="78"/>
                    </a:lnTo>
                    <a:lnTo>
                      <a:pt x="464" y="64"/>
                    </a:lnTo>
                    <a:lnTo>
                      <a:pt x="359" y="55"/>
                    </a:lnTo>
                    <a:lnTo>
                      <a:pt x="249" y="49"/>
                    </a:lnTo>
                    <a:lnTo>
                      <a:pt x="129" y="49"/>
                    </a:lnTo>
                    <a:lnTo>
                      <a:pt x="0" y="61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28" name="Freeform 133">
                <a:extLst>
                  <a:ext uri="{FF2B5EF4-FFF2-40B4-BE49-F238E27FC236}">
                    <a16:creationId xmlns:a16="http://schemas.microsoft.com/office/drawing/2014/main" id="{F9BB7D9F-3958-F54F-9A9A-EFC74D412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" y="2135"/>
                <a:ext cx="314" cy="268"/>
              </a:xfrm>
              <a:custGeom>
                <a:avLst/>
                <a:gdLst>
                  <a:gd name="T0" fmla="*/ 1 w 627"/>
                  <a:gd name="T1" fmla="*/ 1 h 535"/>
                  <a:gd name="T2" fmla="*/ 1 w 627"/>
                  <a:gd name="T3" fmla="*/ 1 h 535"/>
                  <a:gd name="T4" fmla="*/ 1 w 627"/>
                  <a:gd name="T5" fmla="*/ 1 h 535"/>
                  <a:gd name="T6" fmla="*/ 1 w 627"/>
                  <a:gd name="T7" fmla="*/ 1 h 535"/>
                  <a:gd name="T8" fmla="*/ 1 w 627"/>
                  <a:gd name="T9" fmla="*/ 1 h 535"/>
                  <a:gd name="T10" fmla="*/ 1 w 627"/>
                  <a:gd name="T11" fmla="*/ 1 h 535"/>
                  <a:gd name="T12" fmla="*/ 1 w 627"/>
                  <a:gd name="T13" fmla="*/ 1 h 535"/>
                  <a:gd name="T14" fmla="*/ 1 w 627"/>
                  <a:gd name="T15" fmla="*/ 1 h 535"/>
                  <a:gd name="T16" fmla="*/ 1 w 627"/>
                  <a:gd name="T17" fmla="*/ 1 h 535"/>
                  <a:gd name="T18" fmla="*/ 1 w 627"/>
                  <a:gd name="T19" fmla="*/ 1 h 535"/>
                  <a:gd name="T20" fmla="*/ 1 w 627"/>
                  <a:gd name="T21" fmla="*/ 1 h 535"/>
                  <a:gd name="T22" fmla="*/ 1 w 627"/>
                  <a:gd name="T23" fmla="*/ 1 h 535"/>
                  <a:gd name="T24" fmla="*/ 1 w 627"/>
                  <a:gd name="T25" fmla="*/ 1 h 535"/>
                  <a:gd name="T26" fmla="*/ 1 w 627"/>
                  <a:gd name="T27" fmla="*/ 1 h 535"/>
                  <a:gd name="T28" fmla="*/ 1 w 627"/>
                  <a:gd name="T29" fmla="*/ 1 h 535"/>
                  <a:gd name="T30" fmla="*/ 1 w 627"/>
                  <a:gd name="T31" fmla="*/ 1 h 535"/>
                  <a:gd name="T32" fmla="*/ 1 w 627"/>
                  <a:gd name="T33" fmla="*/ 1 h 535"/>
                  <a:gd name="T34" fmla="*/ 1 w 627"/>
                  <a:gd name="T35" fmla="*/ 1 h 535"/>
                  <a:gd name="T36" fmla="*/ 1 w 627"/>
                  <a:gd name="T37" fmla="*/ 1 h 535"/>
                  <a:gd name="T38" fmla="*/ 1 w 627"/>
                  <a:gd name="T39" fmla="*/ 1 h 535"/>
                  <a:gd name="T40" fmla="*/ 1 w 627"/>
                  <a:gd name="T41" fmla="*/ 1 h 535"/>
                  <a:gd name="T42" fmla="*/ 1 w 627"/>
                  <a:gd name="T43" fmla="*/ 1 h 535"/>
                  <a:gd name="T44" fmla="*/ 1 w 627"/>
                  <a:gd name="T45" fmla="*/ 1 h 535"/>
                  <a:gd name="T46" fmla="*/ 1 w 627"/>
                  <a:gd name="T47" fmla="*/ 1 h 535"/>
                  <a:gd name="T48" fmla="*/ 1 w 627"/>
                  <a:gd name="T49" fmla="*/ 1 h 535"/>
                  <a:gd name="T50" fmla="*/ 1 w 627"/>
                  <a:gd name="T51" fmla="*/ 1 h 535"/>
                  <a:gd name="T52" fmla="*/ 1 w 627"/>
                  <a:gd name="T53" fmla="*/ 1 h 535"/>
                  <a:gd name="T54" fmla="*/ 1 w 627"/>
                  <a:gd name="T55" fmla="*/ 1 h 535"/>
                  <a:gd name="T56" fmla="*/ 1 w 627"/>
                  <a:gd name="T57" fmla="*/ 1 h 535"/>
                  <a:gd name="T58" fmla="*/ 1 w 627"/>
                  <a:gd name="T59" fmla="*/ 1 h 535"/>
                  <a:gd name="T60" fmla="*/ 1 w 627"/>
                  <a:gd name="T61" fmla="*/ 1 h 535"/>
                  <a:gd name="T62" fmla="*/ 1 w 627"/>
                  <a:gd name="T63" fmla="*/ 1 h 535"/>
                  <a:gd name="T64" fmla="*/ 1 w 627"/>
                  <a:gd name="T65" fmla="*/ 1 h 535"/>
                  <a:gd name="T66" fmla="*/ 1 w 627"/>
                  <a:gd name="T67" fmla="*/ 0 h 535"/>
                  <a:gd name="T68" fmla="*/ 1 w 627"/>
                  <a:gd name="T69" fmla="*/ 0 h 535"/>
                  <a:gd name="T70" fmla="*/ 1 w 627"/>
                  <a:gd name="T71" fmla="*/ 1 h 535"/>
                  <a:gd name="T72" fmla="*/ 1 w 627"/>
                  <a:gd name="T73" fmla="*/ 1 h 535"/>
                  <a:gd name="T74" fmla="*/ 1 w 627"/>
                  <a:gd name="T75" fmla="*/ 1 h 535"/>
                  <a:gd name="T76" fmla="*/ 1 w 627"/>
                  <a:gd name="T77" fmla="*/ 1 h 535"/>
                  <a:gd name="T78" fmla="*/ 0 w 627"/>
                  <a:gd name="T79" fmla="*/ 1 h 535"/>
                  <a:gd name="T80" fmla="*/ 0 w 627"/>
                  <a:gd name="T81" fmla="*/ 1 h 535"/>
                  <a:gd name="T82" fmla="*/ 1 w 627"/>
                  <a:gd name="T83" fmla="*/ 1 h 535"/>
                  <a:gd name="T84" fmla="*/ 1 w 627"/>
                  <a:gd name="T85" fmla="*/ 1 h 535"/>
                  <a:gd name="T86" fmla="*/ 1 w 627"/>
                  <a:gd name="T87" fmla="*/ 1 h 535"/>
                  <a:gd name="T88" fmla="*/ 1 w 627"/>
                  <a:gd name="T89" fmla="*/ 1 h 5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27"/>
                  <a:gd name="T136" fmla="*/ 0 h 535"/>
                  <a:gd name="T137" fmla="*/ 627 w 627"/>
                  <a:gd name="T138" fmla="*/ 535 h 5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27" h="535">
                    <a:moveTo>
                      <a:pt x="23" y="28"/>
                    </a:moveTo>
                    <a:lnTo>
                      <a:pt x="27" y="28"/>
                    </a:lnTo>
                    <a:lnTo>
                      <a:pt x="40" y="34"/>
                    </a:lnTo>
                    <a:lnTo>
                      <a:pt x="61" y="41"/>
                    </a:lnTo>
                    <a:lnTo>
                      <a:pt x="91" y="53"/>
                    </a:lnTo>
                    <a:lnTo>
                      <a:pt x="126" y="66"/>
                    </a:lnTo>
                    <a:lnTo>
                      <a:pt x="164" y="85"/>
                    </a:lnTo>
                    <a:lnTo>
                      <a:pt x="205" y="110"/>
                    </a:lnTo>
                    <a:lnTo>
                      <a:pt x="253" y="138"/>
                    </a:lnTo>
                    <a:lnTo>
                      <a:pt x="297" y="167"/>
                    </a:lnTo>
                    <a:lnTo>
                      <a:pt x="344" y="203"/>
                    </a:lnTo>
                    <a:lnTo>
                      <a:pt x="388" y="243"/>
                    </a:lnTo>
                    <a:lnTo>
                      <a:pt x="434" y="288"/>
                    </a:lnTo>
                    <a:lnTo>
                      <a:pt x="473" y="338"/>
                    </a:lnTo>
                    <a:lnTo>
                      <a:pt x="508" y="391"/>
                    </a:lnTo>
                    <a:lnTo>
                      <a:pt x="538" y="450"/>
                    </a:lnTo>
                    <a:lnTo>
                      <a:pt x="563" y="516"/>
                    </a:lnTo>
                    <a:lnTo>
                      <a:pt x="627" y="535"/>
                    </a:lnTo>
                    <a:lnTo>
                      <a:pt x="626" y="530"/>
                    </a:lnTo>
                    <a:lnTo>
                      <a:pt x="622" y="516"/>
                    </a:lnTo>
                    <a:lnTo>
                      <a:pt x="612" y="496"/>
                    </a:lnTo>
                    <a:lnTo>
                      <a:pt x="603" y="467"/>
                    </a:lnTo>
                    <a:lnTo>
                      <a:pt x="586" y="433"/>
                    </a:lnTo>
                    <a:lnTo>
                      <a:pt x="565" y="395"/>
                    </a:lnTo>
                    <a:lnTo>
                      <a:pt x="540" y="353"/>
                    </a:lnTo>
                    <a:lnTo>
                      <a:pt x="513" y="311"/>
                    </a:lnTo>
                    <a:lnTo>
                      <a:pt x="475" y="264"/>
                    </a:lnTo>
                    <a:lnTo>
                      <a:pt x="434" y="218"/>
                    </a:lnTo>
                    <a:lnTo>
                      <a:pt x="386" y="172"/>
                    </a:lnTo>
                    <a:lnTo>
                      <a:pt x="333" y="133"/>
                    </a:lnTo>
                    <a:lnTo>
                      <a:pt x="270" y="91"/>
                    </a:lnTo>
                    <a:lnTo>
                      <a:pt x="203" y="55"/>
                    </a:lnTo>
                    <a:lnTo>
                      <a:pt x="126" y="24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1" y="3"/>
                    </a:lnTo>
                    <a:lnTo>
                      <a:pt x="11" y="7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20"/>
                    </a:lnTo>
                    <a:lnTo>
                      <a:pt x="13" y="24"/>
                    </a:lnTo>
                    <a:lnTo>
                      <a:pt x="23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  <p:pic>
          <p:nvPicPr>
            <p:cNvPr id="45" name="Picture 134" descr="SY00613_">
              <a:extLst>
                <a:ext uri="{FF2B5EF4-FFF2-40B4-BE49-F238E27FC236}">
                  <a16:creationId xmlns:a16="http://schemas.microsoft.com/office/drawing/2014/main" id="{B487BE99-9F51-C04A-9B09-D91A7082C4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3" y="2166"/>
              <a:ext cx="64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135" descr="j0202614">
              <a:extLst>
                <a:ext uri="{FF2B5EF4-FFF2-40B4-BE49-F238E27FC236}">
                  <a16:creationId xmlns:a16="http://schemas.microsoft.com/office/drawing/2014/main" id="{94908F1A-47F0-CD4F-B078-3F5D799BA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04" y="2974"/>
              <a:ext cx="765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tangle 153">
              <a:extLst>
                <a:ext uri="{FF2B5EF4-FFF2-40B4-BE49-F238E27FC236}">
                  <a16:creationId xmlns:a16="http://schemas.microsoft.com/office/drawing/2014/main" id="{F819511C-0D79-0F45-A902-6DA08D11F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" y="1381"/>
              <a:ext cx="5568" cy="2763"/>
            </a:xfrm>
            <a:prstGeom prst="rect">
              <a:avLst/>
            </a:prstGeom>
            <a:noFill/>
            <a:ln w="28575">
              <a:solidFill>
                <a:srgbClr val="0080FF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48" name="Rectangle 156">
              <a:extLst>
                <a:ext uri="{FF2B5EF4-FFF2-40B4-BE49-F238E27FC236}">
                  <a16:creationId xmlns:a16="http://schemas.microsoft.com/office/drawing/2014/main" id="{2B3F54FA-1E4F-9E48-A396-74177E03C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" y="3825"/>
              <a:ext cx="21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b="1">
                  <a:solidFill>
                    <a:srgbClr val="0080FF"/>
                  </a:solidFill>
                  <a:latin typeface="+mn-lt"/>
                  <a:ea typeface="AppleGothic" pitchFamily="64" charset="-127"/>
                </a:rPr>
                <a:t>System Design</a:t>
              </a:r>
            </a:p>
          </p:txBody>
        </p:sp>
        <p:sp>
          <p:nvSpPr>
            <p:cNvPr id="49" name="AutoShape 42">
              <a:extLst>
                <a:ext uri="{FF2B5EF4-FFF2-40B4-BE49-F238E27FC236}">
                  <a16:creationId xmlns:a16="http://schemas.microsoft.com/office/drawing/2014/main" id="{C5D19486-0407-404D-95EE-B92B1F1B86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7">
              <a:off x="2873" y="2883"/>
              <a:ext cx="391" cy="287"/>
            </a:xfrm>
            <a:prstGeom prst="rightArrow">
              <a:avLst>
                <a:gd name="adj1" fmla="val 46380"/>
                <a:gd name="adj2" fmla="val 44334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43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asellaDiTesto 125"/>
          <p:cNvSpPr txBox="1"/>
          <p:nvPr/>
        </p:nvSpPr>
        <p:spPr>
          <a:xfrm>
            <a:off x="372691" y="2113077"/>
            <a:ext cx="8586395" cy="3181092"/>
          </a:xfrm>
          <a:prstGeom prst="rect">
            <a:avLst/>
          </a:prstGeom>
          <a:solidFill>
            <a:schemeClr val="accent5">
              <a:alpha val="45000"/>
            </a:schemeClr>
          </a:solidFill>
          <a:ln>
            <a:solidFill>
              <a:srgbClr val="4F81BD"/>
            </a:solidFill>
            <a:prstDash val="lgDash"/>
          </a:ln>
        </p:spPr>
        <p:txBody>
          <a:bodyPr vert="vert270" wrap="square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en-GB" sz="3413" dirty="0"/>
              <a:t>Other EPR stretch</a:t>
            </a:r>
          </a:p>
        </p:txBody>
      </p:sp>
      <p:sp>
        <p:nvSpPr>
          <p:cNvPr id="125" name="CasellaDiTesto 124"/>
          <p:cNvSpPr txBox="1"/>
          <p:nvPr/>
        </p:nvSpPr>
        <p:spPr>
          <a:xfrm>
            <a:off x="372691" y="5294168"/>
            <a:ext cx="8586395" cy="3029720"/>
          </a:xfrm>
          <a:prstGeom prst="rect">
            <a:avLst/>
          </a:prstGeom>
          <a:solidFill>
            <a:schemeClr val="accent4">
              <a:alpha val="45000"/>
            </a:schemeClr>
          </a:solidFill>
          <a:ln>
            <a:solidFill>
              <a:srgbClr val="4F81BD"/>
            </a:solidFill>
          </a:ln>
        </p:spPr>
        <p:txBody>
          <a:bodyPr vert="vert270" wrap="square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en-GB" sz="3413" dirty="0"/>
              <a:t>Usual EPR domain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EPR means in practice?</a:t>
            </a:r>
          </a:p>
        </p:txBody>
      </p:sp>
      <p:grpSp>
        <p:nvGrpSpPr>
          <p:cNvPr id="66" name="Gruppo 65"/>
          <p:cNvGrpSpPr/>
          <p:nvPr/>
        </p:nvGrpSpPr>
        <p:grpSpPr>
          <a:xfrm>
            <a:off x="1484243" y="2113077"/>
            <a:ext cx="7485146" cy="3148113"/>
            <a:chOff x="1043608" y="1511709"/>
            <a:chExt cx="5262993" cy="2213517"/>
          </a:xfrm>
        </p:grpSpPr>
        <p:sp>
          <p:nvSpPr>
            <p:cNvPr id="67" name="Rettangolo 66"/>
            <p:cNvSpPr/>
            <p:nvPr/>
          </p:nvSpPr>
          <p:spPr bwMode="auto">
            <a:xfrm>
              <a:off x="1560516" y="3273080"/>
              <a:ext cx="4739676" cy="452146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5023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6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Enforcement</a:t>
              </a:r>
            </a:p>
          </p:txBody>
        </p:sp>
        <p:sp>
          <p:nvSpPr>
            <p:cNvPr id="68" name="Rettangolo 67"/>
            <p:cNvSpPr/>
            <p:nvPr/>
          </p:nvSpPr>
          <p:spPr bwMode="auto">
            <a:xfrm>
              <a:off x="1560516" y="2832528"/>
              <a:ext cx="4739676" cy="452146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5023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6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Audit</a:t>
              </a:r>
            </a:p>
          </p:txBody>
        </p:sp>
        <p:sp>
          <p:nvSpPr>
            <p:cNvPr id="69" name="Rettangolo 68"/>
            <p:cNvSpPr/>
            <p:nvPr/>
          </p:nvSpPr>
          <p:spPr bwMode="auto">
            <a:xfrm>
              <a:off x="1560516" y="2391975"/>
              <a:ext cx="4739676" cy="452146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5023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6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Awareness Raising</a:t>
              </a:r>
            </a:p>
          </p:txBody>
        </p:sp>
        <p:sp>
          <p:nvSpPr>
            <p:cNvPr id="70" name="Rettangolo 69"/>
            <p:cNvSpPr/>
            <p:nvPr/>
          </p:nvSpPr>
          <p:spPr bwMode="auto">
            <a:xfrm>
              <a:off x="1560516" y="1951422"/>
              <a:ext cx="4739676" cy="452146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5023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6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Guarantees</a:t>
              </a:r>
            </a:p>
          </p:txBody>
        </p:sp>
        <p:sp>
          <p:nvSpPr>
            <p:cNvPr id="71" name="Rettangolo 70"/>
            <p:cNvSpPr/>
            <p:nvPr/>
          </p:nvSpPr>
          <p:spPr bwMode="auto">
            <a:xfrm>
              <a:off x="1560516" y="1512319"/>
              <a:ext cx="4739676" cy="452146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5023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6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Other Costs</a:t>
              </a:r>
            </a:p>
          </p:txBody>
        </p:sp>
        <p:cxnSp>
          <p:nvCxnSpPr>
            <p:cNvPr id="72" name="Connettore 1 71"/>
            <p:cNvCxnSpPr/>
            <p:nvPr/>
          </p:nvCxnSpPr>
          <p:spPr bwMode="auto">
            <a:xfrm>
              <a:off x="1560516" y="3249894"/>
              <a:ext cx="4739676" cy="35090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3" name="Connettore 1 72"/>
            <p:cNvCxnSpPr/>
            <p:nvPr/>
          </p:nvCxnSpPr>
          <p:spPr bwMode="auto">
            <a:xfrm>
              <a:off x="1560516" y="2832527"/>
              <a:ext cx="4667668" cy="20409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4" name="Connettore 1 73"/>
            <p:cNvCxnSpPr/>
            <p:nvPr/>
          </p:nvCxnSpPr>
          <p:spPr bwMode="auto">
            <a:xfrm flipV="1">
              <a:off x="1560516" y="2420888"/>
              <a:ext cx="4739676" cy="16012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5" name="Connettore 1 74"/>
            <p:cNvCxnSpPr/>
            <p:nvPr/>
          </p:nvCxnSpPr>
          <p:spPr bwMode="auto">
            <a:xfrm flipV="1">
              <a:off x="1560516" y="1963015"/>
              <a:ext cx="4746085" cy="15942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6" name="CasellaDiTesto 75"/>
            <p:cNvSpPr txBox="1"/>
            <p:nvPr/>
          </p:nvSpPr>
          <p:spPr bwMode="auto">
            <a:xfrm>
              <a:off x="1043608" y="1511709"/>
              <a:ext cx="406842" cy="221303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C0504D"/>
              </a:solidFill>
            </a:ln>
          </p:spPr>
          <p:txBody>
            <a:bodyPr vert="vert270">
              <a:spAutoFit/>
            </a:bodyPr>
            <a:lstStyle/>
            <a:p>
              <a:pPr algn="ctr" defTabSz="65023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60" kern="0" dirty="0">
                  <a:solidFill>
                    <a:srgbClr val="C0504D"/>
                  </a:solidFill>
                  <a:latin typeface="Calibri"/>
                  <a:ea typeface="+mn-ea"/>
                  <a:cs typeface="+mn-cs"/>
                </a:rPr>
                <a:t>Framework Costs</a:t>
              </a:r>
            </a:p>
          </p:txBody>
        </p:sp>
      </p:grpSp>
      <p:grpSp>
        <p:nvGrpSpPr>
          <p:cNvPr id="77" name="Gruppo 76"/>
          <p:cNvGrpSpPr/>
          <p:nvPr/>
        </p:nvGrpSpPr>
        <p:grpSpPr>
          <a:xfrm>
            <a:off x="1484242" y="5249537"/>
            <a:ext cx="7476031" cy="3107375"/>
            <a:chOff x="1043608" y="3717032"/>
            <a:chExt cx="5256584" cy="2184873"/>
          </a:xfrm>
        </p:grpSpPr>
        <p:sp>
          <p:nvSpPr>
            <p:cNvPr id="78" name="Rettangolo 77"/>
            <p:cNvSpPr/>
            <p:nvPr/>
          </p:nvSpPr>
          <p:spPr bwMode="auto">
            <a:xfrm>
              <a:off x="3929936" y="3748414"/>
              <a:ext cx="1183986" cy="214044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5023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6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Transport</a:t>
              </a:r>
            </a:p>
          </p:txBody>
        </p:sp>
        <p:sp>
          <p:nvSpPr>
            <p:cNvPr id="79" name="Rettangolo 78"/>
            <p:cNvSpPr/>
            <p:nvPr/>
          </p:nvSpPr>
          <p:spPr bwMode="auto">
            <a:xfrm>
              <a:off x="2744502" y="3748414"/>
              <a:ext cx="1185435" cy="214044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5023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6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Containers</a:t>
              </a:r>
            </a:p>
          </p:txBody>
        </p:sp>
        <p:sp>
          <p:nvSpPr>
            <p:cNvPr id="80" name="Rettangolo 79"/>
            <p:cNvSpPr/>
            <p:nvPr/>
          </p:nvSpPr>
          <p:spPr bwMode="auto">
            <a:xfrm>
              <a:off x="1560516" y="3748414"/>
              <a:ext cx="1183985" cy="214044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5023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6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Access to Waste</a:t>
              </a:r>
            </a:p>
          </p:txBody>
        </p:sp>
        <p:sp>
          <p:nvSpPr>
            <p:cNvPr id="81" name="Rettangolo 80"/>
            <p:cNvSpPr/>
            <p:nvPr/>
          </p:nvSpPr>
          <p:spPr bwMode="auto">
            <a:xfrm>
              <a:off x="5113922" y="3748414"/>
              <a:ext cx="1185435" cy="214044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5023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6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Treatment</a:t>
              </a:r>
            </a:p>
          </p:txBody>
        </p:sp>
        <p:cxnSp>
          <p:nvCxnSpPr>
            <p:cNvPr id="82" name="Connettore 1 81"/>
            <p:cNvCxnSpPr/>
            <p:nvPr/>
          </p:nvCxnSpPr>
          <p:spPr bwMode="auto">
            <a:xfrm flipV="1">
              <a:off x="1560516" y="3717032"/>
              <a:ext cx="4739676" cy="8196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3" name="Connettore 1 82"/>
            <p:cNvCxnSpPr/>
            <p:nvPr/>
          </p:nvCxnSpPr>
          <p:spPr bwMode="auto">
            <a:xfrm>
              <a:off x="2758994" y="3748414"/>
              <a:ext cx="0" cy="2153491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4" name="Connettore 1 83"/>
            <p:cNvCxnSpPr/>
            <p:nvPr/>
          </p:nvCxnSpPr>
          <p:spPr bwMode="auto">
            <a:xfrm>
              <a:off x="3922691" y="3725227"/>
              <a:ext cx="0" cy="2153491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5" name="Connettore 1 84"/>
            <p:cNvCxnSpPr/>
            <p:nvPr/>
          </p:nvCxnSpPr>
          <p:spPr bwMode="auto">
            <a:xfrm>
              <a:off x="5113922" y="3733922"/>
              <a:ext cx="0" cy="2154941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6" name="CasellaDiTesto 85"/>
            <p:cNvSpPr txBox="1"/>
            <p:nvPr/>
          </p:nvSpPr>
          <p:spPr bwMode="auto">
            <a:xfrm>
              <a:off x="1043608" y="3775956"/>
              <a:ext cx="406842" cy="21027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F81BD"/>
              </a:solidFill>
            </a:ln>
          </p:spPr>
          <p:txBody>
            <a:bodyPr vert="vert270">
              <a:spAutoFit/>
            </a:bodyPr>
            <a:lstStyle/>
            <a:p>
              <a:pPr algn="ctr" defTabSz="65023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60" kern="0" dirty="0">
                  <a:solidFill>
                    <a:srgbClr val="4F81BD"/>
                  </a:solidFill>
                  <a:latin typeface="Calibri"/>
                  <a:ea typeface="+mn-ea"/>
                  <a:cs typeface="+mn-cs"/>
                </a:rPr>
                <a:t>Technical Costs</a:t>
              </a:r>
            </a:p>
          </p:txBody>
        </p:sp>
        <p:pic>
          <p:nvPicPr>
            <p:cNvPr id="87" name="Picture 7" descr="BL00493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770" y="3954442"/>
              <a:ext cx="519727" cy="39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45" descr="SY00613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0299" y="4046625"/>
              <a:ext cx="787518" cy="588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5" descr="j03182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39123" y="4194802"/>
              <a:ext cx="792388" cy="32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11" descr="BD07193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105" y="4154284"/>
              <a:ext cx="413439" cy="48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1" name="Group 33"/>
            <p:cNvGrpSpPr>
              <a:grpSpLocks/>
            </p:cNvGrpSpPr>
            <p:nvPr/>
          </p:nvGrpSpPr>
          <p:grpSpPr bwMode="auto">
            <a:xfrm flipH="1">
              <a:off x="3041043" y="4168050"/>
              <a:ext cx="663384" cy="301799"/>
              <a:chOff x="2725" y="3060"/>
              <a:chExt cx="393" cy="178"/>
            </a:xfrm>
          </p:grpSpPr>
          <p:sp>
            <p:nvSpPr>
              <p:cNvPr id="92" name="Freeform 34"/>
              <p:cNvSpPr>
                <a:spLocks/>
              </p:cNvSpPr>
              <p:nvPr/>
            </p:nvSpPr>
            <p:spPr bwMode="auto">
              <a:xfrm>
                <a:off x="2743" y="3119"/>
                <a:ext cx="346" cy="119"/>
              </a:xfrm>
              <a:custGeom>
                <a:avLst/>
                <a:gdLst>
                  <a:gd name="T0" fmla="*/ 0 w 1040"/>
                  <a:gd name="T1" fmla="*/ 6 h 354"/>
                  <a:gd name="T2" fmla="*/ 1040 w 1040"/>
                  <a:gd name="T3" fmla="*/ 0 h 354"/>
                  <a:gd name="T4" fmla="*/ 1039 w 1040"/>
                  <a:gd name="T5" fmla="*/ 354 h 354"/>
                  <a:gd name="T6" fmla="*/ 2 w 1040"/>
                  <a:gd name="T7" fmla="*/ 354 h 354"/>
                  <a:gd name="T8" fmla="*/ 3 w 1040"/>
                  <a:gd name="T9" fmla="*/ 301 h 354"/>
                  <a:gd name="T10" fmla="*/ 4 w 1040"/>
                  <a:gd name="T11" fmla="*/ 182 h 354"/>
                  <a:gd name="T12" fmla="*/ 4 w 1040"/>
                  <a:gd name="T13" fmla="*/ 63 h 354"/>
                  <a:gd name="T14" fmla="*/ 0 w 1040"/>
                  <a:gd name="T15" fmla="*/ 6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0" h="354">
                    <a:moveTo>
                      <a:pt x="0" y="6"/>
                    </a:moveTo>
                    <a:lnTo>
                      <a:pt x="1040" y="0"/>
                    </a:lnTo>
                    <a:lnTo>
                      <a:pt x="1039" y="354"/>
                    </a:lnTo>
                    <a:lnTo>
                      <a:pt x="2" y="354"/>
                    </a:lnTo>
                    <a:lnTo>
                      <a:pt x="3" y="301"/>
                    </a:lnTo>
                    <a:lnTo>
                      <a:pt x="4" y="182"/>
                    </a:lnTo>
                    <a:lnTo>
                      <a:pt x="4" y="6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50230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60" kern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35"/>
              <p:cNvSpPr>
                <a:spLocks/>
              </p:cNvSpPr>
              <p:nvPr/>
            </p:nvSpPr>
            <p:spPr bwMode="auto">
              <a:xfrm>
                <a:off x="3083" y="3117"/>
                <a:ext cx="35" cy="121"/>
              </a:xfrm>
              <a:custGeom>
                <a:avLst/>
                <a:gdLst>
                  <a:gd name="T0" fmla="*/ 0 w 104"/>
                  <a:gd name="T1" fmla="*/ 34 h 363"/>
                  <a:gd name="T2" fmla="*/ 14 w 104"/>
                  <a:gd name="T3" fmla="*/ 0 h 363"/>
                  <a:gd name="T4" fmla="*/ 47 w 104"/>
                  <a:gd name="T5" fmla="*/ 7 h 363"/>
                  <a:gd name="T6" fmla="*/ 63 w 104"/>
                  <a:gd name="T7" fmla="*/ 37 h 363"/>
                  <a:gd name="T8" fmla="*/ 52 w 104"/>
                  <a:gd name="T9" fmla="*/ 77 h 363"/>
                  <a:gd name="T10" fmla="*/ 104 w 104"/>
                  <a:gd name="T11" fmla="*/ 363 h 363"/>
                  <a:gd name="T12" fmla="*/ 82 w 104"/>
                  <a:gd name="T13" fmla="*/ 358 h 363"/>
                  <a:gd name="T14" fmla="*/ 20 w 104"/>
                  <a:gd name="T15" fmla="*/ 67 h 363"/>
                  <a:gd name="T16" fmla="*/ 0 w 104"/>
                  <a:gd name="T17" fmla="*/ 34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363">
                    <a:moveTo>
                      <a:pt x="0" y="34"/>
                    </a:moveTo>
                    <a:lnTo>
                      <a:pt x="14" y="0"/>
                    </a:lnTo>
                    <a:lnTo>
                      <a:pt x="47" y="7"/>
                    </a:lnTo>
                    <a:lnTo>
                      <a:pt x="63" y="37"/>
                    </a:lnTo>
                    <a:lnTo>
                      <a:pt x="52" y="77"/>
                    </a:lnTo>
                    <a:lnTo>
                      <a:pt x="104" y="363"/>
                    </a:lnTo>
                    <a:lnTo>
                      <a:pt x="82" y="358"/>
                    </a:lnTo>
                    <a:lnTo>
                      <a:pt x="20" y="6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50230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60" kern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36"/>
              <p:cNvSpPr>
                <a:spLocks/>
              </p:cNvSpPr>
              <p:nvPr/>
            </p:nvSpPr>
            <p:spPr bwMode="auto">
              <a:xfrm>
                <a:off x="2760" y="3142"/>
                <a:ext cx="46" cy="70"/>
              </a:xfrm>
              <a:custGeom>
                <a:avLst/>
                <a:gdLst>
                  <a:gd name="T0" fmla="*/ 0 w 141"/>
                  <a:gd name="T1" fmla="*/ 0 h 209"/>
                  <a:gd name="T2" fmla="*/ 141 w 141"/>
                  <a:gd name="T3" fmla="*/ 0 h 209"/>
                  <a:gd name="T4" fmla="*/ 141 w 141"/>
                  <a:gd name="T5" fmla="*/ 209 h 209"/>
                  <a:gd name="T6" fmla="*/ 127 w 141"/>
                  <a:gd name="T7" fmla="*/ 204 h 209"/>
                  <a:gd name="T8" fmla="*/ 127 w 141"/>
                  <a:gd name="T9" fmla="*/ 17 h 209"/>
                  <a:gd name="T10" fmla="*/ 2 w 141"/>
                  <a:gd name="T11" fmla="*/ 17 h 209"/>
                  <a:gd name="T12" fmla="*/ 0 w 141"/>
                  <a:gd name="T1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209">
                    <a:moveTo>
                      <a:pt x="0" y="0"/>
                    </a:moveTo>
                    <a:lnTo>
                      <a:pt x="141" y="0"/>
                    </a:lnTo>
                    <a:lnTo>
                      <a:pt x="141" y="209"/>
                    </a:lnTo>
                    <a:lnTo>
                      <a:pt x="127" y="204"/>
                    </a:lnTo>
                    <a:lnTo>
                      <a:pt x="127" y="17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00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50230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60" kern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37"/>
              <p:cNvSpPr>
                <a:spLocks/>
              </p:cNvSpPr>
              <p:nvPr/>
            </p:nvSpPr>
            <p:spPr bwMode="auto">
              <a:xfrm>
                <a:off x="2829" y="3142"/>
                <a:ext cx="47" cy="70"/>
              </a:xfrm>
              <a:custGeom>
                <a:avLst/>
                <a:gdLst>
                  <a:gd name="T0" fmla="*/ 0 w 142"/>
                  <a:gd name="T1" fmla="*/ 0 h 209"/>
                  <a:gd name="T2" fmla="*/ 142 w 142"/>
                  <a:gd name="T3" fmla="*/ 0 h 209"/>
                  <a:gd name="T4" fmla="*/ 142 w 142"/>
                  <a:gd name="T5" fmla="*/ 209 h 209"/>
                  <a:gd name="T6" fmla="*/ 129 w 142"/>
                  <a:gd name="T7" fmla="*/ 204 h 209"/>
                  <a:gd name="T8" fmla="*/ 129 w 142"/>
                  <a:gd name="T9" fmla="*/ 17 h 209"/>
                  <a:gd name="T10" fmla="*/ 3 w 142"/>
                  <a:gd name="T11" fmla="*/ 17 h 209"/>
                  <a:gd name="T12" fmla="*/ 0 w 142"/>
                  <a:gd name="T1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20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09"/>
                    </a:lnTo>
                    <a:lnTo>
                      <a:pt x="129" y="204"/>
                    </a:lnTo>
                    <a:lnTo>
                      <a:pt x="129" y="17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00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50230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60" kern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38"/>
              <p:cNvSpPr>
                <a:spLocks/>
              </p:cNvSpPr>
              <p:nvPr/>
            </p:nvSpPr>
            <p:spPr bwMode="auto">
              <a:xfrm>
                <a:off x="2898" y="3142"/>
                <a:ext cx="48" cy="70"/>
              </a:xfrm>
              <a:custGeom>
                <a:avLst/>
                <a:gdLst>
                  <a:gd name="T0" fmla="*/ 0 w 143"/>
                  <a:gd name="T1" fmla="*/ 0 h 209"/>
                  <a:gd name="T2" fmla="*/ 143 w 143"/>
                  <a:gd name="T3" fmla="*/ 0 h 209"/>
                  <a:gd name="T4" fmla="*/ 143 w 143"/>
                  <a:gd name="T5" fmla="*/ 209 h 209"/>
                  <a:gd name="T6" fmla="*/ 129 w 143"/>
                  <a:gd name="T7" fmla="*/ 204 h 209"/>
                  <a:gd name="T8" fmla="*/ 129 w 143"/>
                  <a:gd name="T9" fmla="*/ 17 h 209"/>
                  <a:gd name="T10" fmla="*/ 4 w 143"/>
                  <a:gd name="T11" fmla="*/ 17 h 209"/>
                  <a:gd name="T12" fmla="*/ 0 w 143"/>
                  <a:gd name="T1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209">
                    <a:moveTo>
                      <a:pt x="0" y="0"/>
                    </a:moveTo>
                    <a:lnTo>
                      <a:pt x="143" y="0"/>
                    </a:lnTo>
                    <a:lnTo>
                      <a:pt x="143" y="209"/>
                    </a:lnTo>
                    <a:lnTo>
                      <a:pt x="129" y="204"/>
                    </a:lnTo>
                    <a:lnTo>
                      <a:pt x="129" y="17"/>
                    </a:lnTo>
                    <a:lnTo>
                      <a:pt x="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00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50230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60" kern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39"/>
              <p:cNvSpPr>
                <a:spLocks/>
              </p:cNvSpPr>
              <p:nvPr/>
            </p:nvSpPr>
            <p:spPr bwMode="auto">
              <a:xfrm>
                <a:off x="2966" y="3142"/>
                <a:ext cx="47" cy="70"/>
              </a:xfrm>
              <a:custGeom>
                <a:avLst/>
                <a:gdLst>
                  <a:gd name="T0" fmla="*/ 0 w 142"/>
                  <a:gd name="T1" fmla="*/ 0 h 209"/>
                  <a:gd name="T2" fmla="*/ 142 w 142"/>
                  <a:gd name="T3" fmla="*/ 0 h 209"/>
                  <a:gd name="T4" fmla="*/ 142 w 142"/>
                  <a:gd name="T5" fmla="*/ 209 h 209"/>
                  <a:gd name="T6" fmla="*/ 128 w 142"/>
                  <a:gd name="T7" fmla="*/ 204 h 209"/>
                  <a:gd name="T8" fmla="*/ 128 w 142"/>
                  <a:gd name="T9" fmla="*/ 17 h 209"/>
                  <a:gd name="T10" fmla="*/ 2 w 142"/>
                  <a:gd name="T11" fmla="*/ 17 h 209"/>
                  <a:gd name="T12" fmla="*/ 0 w 142"/>
                  <a:gd name="T1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20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09"/>
                    </a:lnTo>
                    <a:lnTo>
                      <a:pt x="128" y="204"/>
                    </a:lnTo>
                    <a:lnTo>
                      <a:pt x="128" y="17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00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50230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60" kern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40"/>
              <p:cNvSpPr>
                <a:spLocks/>
              </p:cNvSpPr>
              <p:nvPr/>
            </p:nvSpPr>
            <p:spPr bwMode="auto">
              <a:xfrm>
                <a:off x="3032" y="3142"/>
                <a:ext cx="48" cy="70"/>
              </a:xfrm>
              <a:custGeom>
                <a:avLst/>
                <a:gdLst>
                  <a:gd name="T0" fmla="*/ 0 w 143"/>
                  <a:gd name="T1" fmla="*/ 0 h 209"/>
                  <a:gd name="T2" fmla="*/ 143 w 143"/>
                  <a:gd name="T3" fmla="*/ 0 h 209"/>
                  <a:gd name="T4" fmla="*/ 143 w 143"/>
                  <a:gd name="T5" fmla="*/ 209 h 209"/>
                  <a:gd name="T6" fmla="*/ 128 w 143"/>
                  <a:gd name="T7" fmla="*/ 204 h 209"/>
                  <a:gd name="T8" fmla="*/ 128 w 143"/>
                  <a:gd name="T9" fmla="*/ 17 h 209"/>
                  <a:gd name="T10" fmla="*/ 3 w 143"/>
                  <a:gd name="T11" fmla="*/ 17 h 209"/>
                  <a:gd name="T12" fmla="*/ 0 w 143"/>
                  <a:gd name="T1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209">
                    <a:moveTo>
                      <a:pt x="0" y="0"/>
                    </a:moveTo>
                    <a:lnTo>
                      <a:pt x="143" y="0"/>
                    </a:lnTo>
                    <a:lnTo>
                      <a:pt x="143" y="209"/>
                    </a:lnTo>
                    <a:lnTo>
                      <a:pt x="128" y="204"/>
                    </a:lnTo>
                    <a:lnTo>
                      <a:pt x="128" y="17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00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50230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60" kern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Rectangle 41"/>
              <p:cNvSpPr>
                <a:spLocks noChangeArrowheads="1"/>
              </p:cNvSpPr>
              <p:nvPr/>
            </p:nvSpPr>
            <p:spPr bwMode="auto">
              <a:xfrm>
                <a:off x="2760" y="3208"/>
                <a:ext cx="46" cy="6"/>
              </a:xfrm>
              <a:prstGeom prst="rect">
                <a:avLst/>
              </a:prstGeom>
              <a:solidFill>
                <a:srgbClr val="FF3A3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50230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60" kern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Rectangle 42"/>
              <p:cNvSpPr>
                <a:spLocks noChangeArrowheads="1"/>
              </p:cNvSpPr>
              <p:nvPr/>
            </p:nvSpPr>
            <p:spPr bwMode="auto">
              <a:xfrm>
                <a:off x="2829" y="3208"/>
                <a:ext cx="45" cy="6"/>
              </a:xfrm>
              <a:prstGeom prst="rect">
                <a:avLst/>
              </a:prstGeom>
              <a:solidFill>
                <a:srgbClr val="FF3A3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50230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60" kern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Rectangle 43"/>
              <p:cNvSpPr>
                <a:spLocks noChangeArrowheads="1"/>
              </p:cNvSpPr>
              <p:nvPr/>
            </p:nvSpPr>
            <p:spPr bwMode="auto">
              <a:xfrm>
                <a:off x="2898" y="3208"/>
                <a:ext cx="46" cy="6"/>
              </a:xfrm>
              <a:prstGeom prst="rect">
                <a:avLst/>
              </a:prstGeom>
              <a:solidFill>
                <a:srgbClr val="FF3A3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50230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60" kern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Rectangle 44"/>
              <p:cNvSpPr>
                <a:spLocks noChangeArrowheads="1"/>
              </p:cNvSpPr>
              <p:nvPr/>
            </p:nvSpPr>
            <p:spPr bwMode="auto">
              <a:xfrm>
                <a:off x="2966" y="3208"/>
                <a:ext cx="46" cy="6"/>
              </a:xfrm>
              <a:prstGeom prst="rect">
                <a:avLst/>
              </a:prstGeom>
              <a:solidFill>
                <a:srgbClr val="FF3A3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50230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60" kern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Rectangle 45"/>
              <p:cNvSpPr>
                <a:spLocks noChangeArrowheads="1"/>
              </p:cNvSpPr>
              <p:nvPr/>
            </p:nvSpPr>
            <p:spPr bwMode="auto">
              <a:xfrm>
                <a:off x="3032" y="3208"/>
                <a:ext cx="45" cy="6"/>
              </a:xfrm>
              <a:prstGeom prst="rect">
                <a:avLst/>
              </a:prstGeom>
              <a:solidFill>
                <a:srgbClr val="FF3A3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50230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60" kern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Rectangle 46"/>
              <p:cNvSpPr>
                <a:spLocks noChangeArrowheads="1"/>
              </p:cNvSpPr>
              <p:nvPr/>
            </p:nvSpPr>
            <p:spPr bwMode="auto">
              <a:xfrm>
                <a:off x="2758" y="3142"/>
                <a:ext cx="3" cy="72"/>
              </a:xfrm>
              <a:prstGeom prst="rect">
                <a:avLst/>
              </a:prstGeom>
              <a:solidFill>
                <a:srgbClr val="FF2B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50230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60" kern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Rectangle 47"/>
              <p:cNvSpPr>
                <a:spLocks noChangeArrowheads="1"/>
              </p:cNvSpPr>
              <p:nvPr/>
            </p:nvSpPr>
            <p:spPr bwMode="auto">
              <a:xfrm>
                <a:off x="2828" y="3142"/>
                <a:ext cx="3" cy="72"/>
              </a:xfrm>
              <a:prstGeom prst="rect">
                <a:avLst/>
              </a:prstGeom>
              <a:solidFill>
                <a:srgbClr val="FF2B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50230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60" kern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Rectangle 48"/>
              <p:cNvSpPr>
                <a:spLocks noChangeArrowheads="1"/>
              </p:cNvSpPr>
              <p:nvPr/>
            </p:nvSpPr>
            <p:spPr bwMode="auto">
              <a:xfrm>
                <a:off x="2896" y="3142"/>
                <a:ext cx="3" cy="72"/>
              </a:xfrm>
              <a:prstGeom prst="rect">
                <a:avLst/>
              </a:prstGeom>
              <a:solidFill>
                <a:srgbClr val="FF2B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50230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60" kern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Rectangle 49"/>
              <p:cNvSpPr>
                <a:spLocks noChangeArrowheads="1"/>
              </p:cNvSpPr>
              <p:nvPr/>
            </p:nvSpPr>
            <p:spPr bwMode="auto">
              <a:xfrm>
                <a:off x="2964" y="3142"/>
                <a:ext cx="2" cy="72"/>
              </a:xfrm>
              <a:prstGeom prst="rect">
                <a:avLst/>
              </a:prstGeom>
              <a:solidFill>
                <a:srgbClr val="FF2B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50230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60" kern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Rectangle 50"/>
              <p:cNvSpPr>
                <a:spLocks noChangeArrowheads="1"/>
              </p:cNvSpPr>
              <p:nvPr/>
            </p:nvSpPr>
            <p:spPr bwMode="auto">
              <a:xfrm>
                <a:off x="3030" y="3142"/>
                <a:ext cx="3" cy="72"/>
              </a:xfrm>
              <a:prstGeom prst="rect">
                <a:avLst/>
              </a:prstGeom>
              <a:solidFill>
                <a:srgbClr val="FF2B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50230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60" kern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51"/>
              <p:cNvSpPr>
                <a:spLocks/>
              </p:cNvSpPr>
              <p:nvPr/>
            </p:nvSpPr>
            <p:spPr bwMode="auto">
              <a:xfrm>
                <a:off x="2725" y="3060"/>
                <a:ext cx="97" cy="70"/>
              </a:xfrm>
              <a:custGeom>
                <a:avLst/>
                <a:gdLst>
                  <a:gd name="T0" fmla="*/ 0 w 290"/>
                  <a:gd name="T1" fmla="*/ 22 h 211"/>
                  <a:gd name="T2" fmla="*/ 21 w 290"/>
                  <a:gd name="T3" fmla="*/ 0 h 211"/>
                  <a:gd name="T4" fmla="*/ 49 w 290"/>
                  <a:gd name="T5" fmla="*/ 6 h 211"/>
                  <a:gd name="T6" fmla="*/ 49 w 290"/>
                  <a:gd name="T7" fmla="*/ 44 h 211"/>
                  <a:gd name="T8" fmla="*/ 80 w 290"/>
                  <a:gd name="T9" fmla="*/ 76 h 211"/>
                  <a:gd name="T10" fmla="*/ 290 w 290"/>
                  <a:gd name="T11" fmla="*/ 211 h 211"/>
                  <a:gd name="T12" fmla="*/ 198 w 290"/>
                  <a:gd name="T13" fmla="*/ 199 h 211"/>
                  <a:gd name="T14" fmla="*/ 37 w 290"/>
                  <a:gd name="T15" fmla="*/ 79 h 211"/>
                  <a:gd name="T16" fmla="*/ 2 w 290"/>
                  <a:gd name="T17" fmla="*/ 64 h 211"/>
                  <a:gd name="T18" fmla="*/ 0 w 290"/>
                  <a:gd name="T19" fmla="*/ 2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0" h="211">
                    <a:moveTo>
                      <a:pt x="0" y="22"/>
                    </a:moveTo>
                    <a:lnTo>
                      <a:pt x="21" y="0"/>
                    </a:lnTo>
                    <a:lnTo>
                      <a:pt x="49" y="6"/>
                    </a:lnTo>
                    <a:lnTo>
                      <a:pt x="49" y="44"/>
                    </a:lnTo>
                    <a:lnTo>
                      <a:pt x="80" y="76"/>
                    </a:lnTo>
                    <a:lnTo>
                      <a:pt x="290" y="211"/>
                    </a:lnTo>
                    <a:lnTo>
                      <a:pt x="198" y="199"/>
                    </a:lnTo>
                    <a:lnTo>
                      <a:pt x="37" y="79"/>
                    </a:lnTo>
                    <a:lnTo>
                      <a:pt x="2" y="6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50230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60" kern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52"/>
              <p:cNvSpPr>
                <a:spLocks/>
              </p:cNvSpPr>
              <p:nvPr/>
            </p:nvSpPr>
            <p:spPr bwMode="auto">
              <a:xfrm>
                <a:off x="2760" y="3106"/>
                <a:ext cx="71" cy="48"/>
              </a:xfrm>
              <a:custGeom>
                <a:avLst/>
                <a:gdLst>
                  <a:gd name="T0" fmla="*/ 63 w 217"/>
                  <a:gd name="T1" fmla="*/ 35 h 144"/>
                  <a:gd name="T2" fmla="*/ 157 w 217"/>
                  <a:gd name="T3" fmla="*/ 98 h 144"/>
                  <a:gd name="T4" fmla="*/ 166 w 217"/>
                  <a:gd name="T5" fmla="*/ 119 h 144"/>
                  <a:gd name="T6" fmla="*/ 195 w 217"/>
                  <a:gd name="T7" fmla="*/ 126 h 144"/>
                  <a:gd name="T8" fmla="*/ 217 w 217"/>
                  <a:gd name="T9" fmla="*/ 105 h 144"/>
                  <a:gd name="T10" fmla="*/ 217 w 217"/>
                  <a:gd name="T11" fmla="*/ 137 h 144"/>
                  <a:gd name="T12" fmla="*/ 185 w 217"/>
                  <a:gd name="T13" fmla="*/ 144 h 144"/>
                  <a:gd name="T14" fmla="*/ 154 w 217"/>
                  <a:gd name="T15" fmla="*/ 133 h 144"/>
                  <a:gd name="T16" fmla="*/ 126 w 217"/>
                  <a:gd name="T17" fmla="*/ 95 h 144"/>
                  <a:gd name="T18" fmla="*/ 0 w 217"/>
                  <a:gd name="T19" fmla="*/ 0 h 144"/>
                  <a:gd name="T20" fmla="*/ 63 w 217"/>
                  <a:gd name="T21" fmla="*/ 3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" h="144">
                    <a:moveTo>
                      <a:pt x="63" y="35"/>
                    </a:moveTo>
                    <a:lnTo>
                      <a:pt x="157" y="98"/>
                    </a:lnTo>
                    <a:lnTo>
                      <a:pt x="166" y="119"/>
                    </a:lnTo>
                    <a:lnTo>
                      <a:pt x="195" y="126"/>
                    </a:lnTo>
                    <a:lnTo>
                      <a:pt x="217" y="105"/>
                    </a:lnTo>
                    <a:lnTo>
                      <a:pt x="217" y="137"/>
                    </a:lnTo>
                    <a:lnTo>
                      <a:pt x="185" y="144"/>
                    </a:lnTo>
                    <a:lnTo>
                      <a:pt x="154" y="133"/>
                    </a:lnTo>
                    <a:lnTo>
                      <a:pt x="126" y="95"/>
                    </a:lnTo>
                    <a:lnTo>
                      <a:pt x="0" y="0"/>
                    </a:lnTo>
                    <a:lnTo>
                      <a:pt x="63" y="35"/>
                    </a:lnTo>
                    <a:close/>
                  </a:path>
                </a:pathLst>
              </a:custGeom>
              <a:solidFill>
                <a:srgbClr val="000F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50230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60" kern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53"/>
              <p:cNvSpPr>
                <a:spLocks/>
              </p:cNvSpPr>
              <p:nvPr/>
            </p:nvSpPr>
            <p:spPr bwMode="auto">
              <a:xfrm>
                <a:off x="2816" y="3134"/>
                <a:ext cx="8" cy="8"/>
              </a:xfrm>
              <a:custGeom>
                <a:avLst/>
                <a:gdLst>
                  <a:gd name="T0" fmla="*/ 12 w 24"/>
                  <a:gd name="T1" fmla="*/ 0 h 25"/>
                  <a:gd name="T2" fmla="*/ 16 w 24"/>
                  <a:gd name="T3" fmla="*/ 1 h 25"/>
                  <a:gd name="T4" fmla="*/ 21 w 24"/>
                  <a:gd name="T5" fmla="*/ 3 h 25"/>
                  <a:gd name="T6" fmla="*/ 23 w 24"/>
                  <a:gd name="T7" fmla="*/ 8 h 25"/>
                  <a:gd name="T8" fmla="*/ 24 w 24"/>
                  <a:gd name="T9" fmla="*/ 13 h 25"/>
                  <a:gd name="T10" fmla="*/ 23 w 24"/>
                  <a:gd name="T11" fmla="*/ 17 h 25"/>
                  <a:gd name="T12" fmla="*/ 21 w 24"/>
                  <a:gd name="T13" fmla="*/ 22 h 25"/>
                  <a:gd name="T14" fmla="*/ 16 w 24"/>
                  <a:gd name="T15" fmla="*/ 24 h 25"/>
                  <a:gd name="T16" fmla="*/ 12 w 24"/>
                  <a:gd name="T17" fmla="*/ 25 h 25"/>
                  <a:gd name="T18" fmla="*/ 8 w 24"/>
                  <a:gd name="T19" fmla="*/ 24 h 25"/>
                  <a:gd name="T20" fmla="*/ 4 w 24"/>
                  <a:gd name="T21" fmla="*/ 22 h 25"/>
                  <a:gd name="T22" fmla="*/ 1 w 24"/>
                  <a:gd name="T23" fmla="*/ 17 h 25"/>
                  <a:gd name="T24" fmla="*/ 0 w 24"/>
                  <a:gd name="T25" fmla="*/ 13 h 25"/>
                  <a:gd name="T26" fmla="*/ 1 w 24"/>
                  <a:gd name="T27" fmla="*/ 8 h 25"/>
                  <a:gd name="T28" fmla="*/ 4 w 24"/>
                  <a:gd name="T29" fmla="*/ 3 h 25"/>
                  <a:gd name="T30" fmla="*/ 8 w 24"/>
                  <a:gd name="T31" fmla="*/ 1 h 25"/>
                  <a:gd name="T32" fmla="*/ 12 w 24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5">
                    <a:moveTo>
                      <a:pt x="12" y="0"/>
                    </a:moveTo>
                    <a:lnTo>
                      <a:pt x="16" y="1"/>
                    </a:lnTo>
                    <a:lnTo>
                      <a:pt x="21" y="3"/>
                    </a:lnTo>
                    <a:lnTo>
                      <a:pt x="23" y="8"/>
                    </a:lnTo>
                    <a:lnTo>
                      <a:pt x="24" y="13"/>
                    </a:lnTo>
                    <a:lnTo>
                      <a:pt x="23" y="17"/>
                    </a:lnTo>
                    <a:lnTo>
                      <a:pt x="21" y="22"/>
                    </a:lnTo>
                    <a:lnTo>
                      <a:pt x="16" y="24"/>
                    </a:lnTo>
                    <a:lnTo>
                      <a:pt x="12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1115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50230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60" kern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2" name="Gruppo 111"/>
          <p:cNvGrpSpPr/>
          <p:nvPr/>
        </p:nvGrpSpPr>
        <p:grpSpPr>
          <a:xfrm>
            <a:off x="6819359" y="2126336"/>
            <a:ext cx="5315668" cy="6206993"/>
            <a:chOff x="4794861" y="1521032"/>
            <a:chExt cx="3737579" cy="4364292"/>
          </a:xfrm>
        </p:grpSpPr>
        <p:grpSp>
          <p:nvGrpSpPr>
            <p:cNvPr id="113" name="Gruppo 112"/>
            <p:cNvGrpSpPr/>
            <p:nvPr/>
          </p:nvGrpSpPr>
          <p:grpSpPr>
            <a:xfrm>
              <a:off x="6336440" y="1521032"/>
              <a:ext cx="2196000" cy="4364292"/>
              <a:chOff x="6120416" y="1521032"/>
              <a:chExt cx="2196000" cy="4364292"/>
            </a:xfrm>
          </p:grpSpPr>
          <p:sp>
            <p:nvSpPr>
              <p:cNvPr id="115" name="Triangolo rettangolo 114"/>
              <p:cNvSpPr>
                <a:spLocks/>
              </p:cNvSpPr>
              <p:nvPr/>
            </p:nvSpPr>
            <p:spPr bwMode="auto">
              <a:xfrm rot="16200000" flipV="1">
                <a:off x="6120416" y="1521032"/>
                <a:ext cx="2196000" cy="2196000"/>
              </a:xfrm>
              <a:prstGeom prst="rtTriangle">
                <a:avLst/>
              </a:prstGeom>
              <a:solidFill>
                <a:srgbClr val="C0504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50230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60" kern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Triangolo rettangolo 115"/>
              <p:cNvSpPr>
                <a:spLocks noChangeAspect="1"/>
              </p:cNvSpPr>
              <p:nvPr/>
            </p:nvSpPr>
            <p:spPr bwMode="auto">
              <a:xfrm rot="5400000">
                <a:off x="6134138" y="3703311"/>
                <a:ext cx="2168291" cy="2195736"/>
              </a:xfrm>
              <a:prstGeom prst="rtTriangl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50230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60" kern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4" name="Mezza cornice 113"/>
            <p:cNvSpPr>
              <a:spLocks noChangeAspect="1"/>
            </p:cNvSpPr>
            <p:nvPr/>
          </p:nvSpPr>
          <p:spPr>
            <a:xfrm rot="8100000">
              <a:off x="4794861" y="2172604"/>
              <a:ext cx="3096311" cy="3096311"/>
            </a:xfrm>
            <a:prstGeom prst="halfFrame">
              <a:avLst>
                <a:gd name="adj1" fmla="val 15244"/>
                <a:gd name="adj2" fmla="val 14113"/>
              </a:avLst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0046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60" kern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7" name="Gruppo 116"/>
          <p:cNvGrpSpPr/>
          <p:nvPr/>
        </p:nvGrpSpPr>
        <p:grpSpPr>
          <a:xfrm>
            <a:off x="9677153" y="2074783"/>
            <a:ext cx="2867519" cy="2162563"/>
            <a:chOff x="7083896" y="1548408"/>
            <a:chExt cx="1584176" cy="1520552"/>
          </a:xfrm>
        </p:grpSpPr>
        <p:sp>
          <p:nvSpPr>
            <p:cNvPr id="118" name="Fumetto 1 117"/>
            <p:cNvSpPr/>
            <p:nvPr/>
          </p:nvSpPr>
          <p:spPr>
            <a:xfrm>
              <a:off x="7155904" y="1548408"/>
              <a:ext cx="927720" cy="1512168"/>
            </a:xfrm>
            <a:prstGeom prst="wedgeRectCallout">
              <a:avLst>
                <a:gd name="adj1" fmla="val -78182"/>
                <a:gd name="adj2" fmla="val 131684"/>
              </a:avLst>
            </a:prstGeom>
            <a:solidFill>
              <a:srgbClr val="F79646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0046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6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umetto 1 118"/>
            <p:cNvSpPr/>
            <p:nvPr/>
          </p:nvSpPr>
          <p:spPr>
            <a:xfrm>
              <a:off x="7083896" y="1548408"/>
              <a:ext cx="1584176" cy="1520552"/>
            </a:xfrm>
            <a:prstGeom prst="wedgeRectCallout">
              <a:avLst>
                <a:gd name="adj1" fmla="val -88482"/>
                <a:gd name="adj2" fmla="val 27015"/>
              </a:avLst>
            </a:prstGeom>
            <a:solidFill>
              <a:srgbClr val="F79646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0046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60" kern="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Each cost is linked to (originated by) activities performed by stakeholders</a:t>
              </a:r>
            </a:p>
          </p:txBody>
        </p:sp>
      </p:grpSp>
      <p:grpSp>
        <p:nvGrpSpPr>
          <p:cNvPr id="120" name="Gruppo 119"/>
          <p:cNvGrpSpPr/>
          <p:nvPr/>
        </p:nvGrpSpPr>
        <p:grpSpPr>
          <a:xfrm>
            <a:off x="8960273" y="7297764"/>
            <a:ext cx="2765107" cy="1638582"/>
            <a:chOff x="6300192" y="5445224"/>
            <a:chExt cx="1944216" cy="1152128"/>
          </a:xfrm>
        </p:grpSpPr>
        <p:sp>
          <p:nvSpPr>
            <p:cNvPr id="121" name="Fumetto 1 120"/>
            <p:cNvSpPr/>
            <p:nvPr/>
          </p:nvSpPr>
          <p:spPr>
            <a:xfrm>
              <a:off x="6300192" y="5805264"/>
              <a:ext cx="936104" cy="567680"/>
            </a:xfrm>
            <a:prstGeom prst="wedgeRectCallout">
              <a:avLst>
                <a:gd name="adj1" fmla="val -455737"/>
                <a:gd name="adj2" fmla="val -111138"/>
              </a:avLst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0046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6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umetto 1 121"/>
            <p:cNvSpPr/>
            <p:nvPr/>
          </p:nvSpPr>
          <p:spPr>
            <a:xfrm>
              <a:off x="6300192" y="6021288"/>
              <a:ext cx="783704" cy="567680"/>
            </a:xfrm>
            <a:prstGeom prst="wedgeRectCallout">
              <a:avLst>
                <a:gd name="adj1" fmla="val -413586"/>
                <a:gd name="adj2" fmla="val -58658"/>
              </a:avLst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0046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6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umetto 1 122"/>
            <p:cNvSpPr/>
            <p:nvPr/>
          </p:nvSpPr>
          <p:spPr>
            <a:xfrm>
              <a:off x="6300192" y="5445224"/>
              <a:ext cx="1944216" cy="1152128"/>
            </a:xfrm>
            <a:prstGeom prst="wedgeRectCallout">
              <a:avLst>
                <a:gd name="adj1" fmla="val -128887"/>
                <a:gd name="adj2" fmla="val -57263"/>
              </a:avLst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0046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60" kern="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First 3 activities usually represent NET costs</a:t>
              </a:r>
            </a:p>
          </p:txBody>
        </p:sp>
      </p:grpSp>
      <p:sp>
        <p:nvSpPr>
          <p:cNvPr id="124" name="Fumetto 1 123"/>
          <p:cNvSpPr/>
          <p:nvPr/>
        </p:nvSpPr>
        <p:spPr>
          <a:xfrm>
            <a:off x="9881975" y="5454359"/>
            <a:ext cx="2662696" cy="1536171"/>
          </a:xfrm>
          <a:prstGeom prst="wedgeRectCallout">
            <a:avLst>
              <a:gd name="adj1" fmla="val -117926"/>
              <a:gd name="adj2" fmla="val 23323"/>
            </a:avLst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130046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6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In certain cases treatment might generate revenues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635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questions to set-up EPR scheme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b="1" dirty="0"/>
              <a:t>WHO is paying for WEEE Management?			</a:t>
            </a:r>
            <a:r>
              <a:rPr lang="en-GB" b="1" dirty="0">
                <a:solidFill>
                  <a:srgbClr val="FF0000"/>
                </a:solidFill>
              </a:rPr>
              <a:t>(political decision)</a:t>
            </a:r>
          </a:p>
          <a:p>
            <a:pPr marL="799715" lvl="1" indent="-457200" algn="just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AU" dirty="0"/>
              <a:t>Tax-payers (residual, as long as legislation is being deployed)</a:t>
            </a:r>
          </a:p>
          <a:p>
            <a:pPr marL="799715" lvl="1" indent="-457200" algn="just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AU" dirty="0"/>
              <a:t>Consumers (e.g. California, upon purchase product)</a:t>
            </a:r>
          </a:p>
          <a:p>
            <a:pPr marL="799715" lvl="1" indent="-457200" algn="just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AU" dirty="0"/>
              <a:t>Waste holders (e.g. Japan, or non-household streams in EU)</a:t>
            </a:r>
          </a:p>
          <a:p>
            <a:pPr marL="799715" lvl="1" indent="-457200" algn="just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AU" dirty="0"/>
              <a:t>Producers (</a:t>
            </a:r>
            <a:r>
              <a:rPr lang="en-AU" b="1" dirty="0">
                <a:solidFill>
                  <a:schemeClr val="bg2"/>
                </a:solidFill>
              </a:rPr>
              <a:t>E</a:t>
            </a:r>
            <a:r>
              <a:rPr lang="en-AU" dirty="0"/>
              <a:t>xtended </a:t>
            </a:r>
            <a:r>
              <a:rPr lang="en-AU" b="1" dirty="0">
                <a:solidFill>
                  <a:schemeClr val="bg2"/>
                </a:solidFill>
              </a:rPr>
              <a:t>P</a:t>
            </a:r>
            <a:r>
              <a:rPr lang="en-AU" dirty="0"/>
              <a:t>roducer </a:t>
            </a:r>
            <a:r>
              <a:rPr lang="en-AU" b="1" dirty="0">
                <a:solidFill>
                  <a:schemeClr val="bg2"/>
                </a:solidFill>
              </a:rPr>
              <a:t>R</a:t>
            </a:r>
            <a:r>
              <a:rPr lang="en-AU" dirty="0"/>
              <a:t>esponsibility , 98% of policy bills…), 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b="1" dirty="0"/>
              <a:t>HOW MUCH?						</a:t>
            </a:r>
            <a:r>
              <a:rPr lang="en-GB" b="1" dirty="0">
                <a:solidFill>
                  <a:srgbClr val="FF0000"/>
                </a:solidFill>
              </a:rPr>
              <a:t>(technical + political)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b="1" dirty="0"/>
              <a:t>TO WHOM?						</a:t>
            </a:r>
            <a:r>
              <a:rPr lang="en-GB" b="1" dirty="0">
                <a:solidFill>
                  <a:srgbClr val="FF0000"/>
                </a:solidFill>
              </a:rPr>
              <a:t>(political)</a:t>
            </a:r>
          </a:p>
          <a:p>
            <a:pPr marL="811213" lvl="2" indent="-441325" algn="just">
              <a:buFont typeface="+mj-lt"/>
              <a:buAutoNum type="alphaLcPeriod"/>
            </a:pPr>
            <a:r>
              <a:rPr lang="en-GB" dirty="0"/>
              <a:t>State-controlled, monopolistic body (under ministry (</a:t>
            </a:r>
            <a:r>
              <a:rPr lang="en-GB" dirty="0" err="1"/>
              <a:t>f.i</a:t>
            </a:r>
            <a:r>
              <a:rPr lang="en-GB" dirty="0"/>
              <a:t>. California, Ghana), or ad-hoc created (</a:t>
            </a:r>
            <a:r>
              <a:rPr lang="en-GB" dirty="0" err="1"/>
              <a:t>f.i</a:t>
            </a:r>
            <a:r>
              <a:rPr lang="en-GB" dirty="0"/>
              <a:t>. Mauritius))</a:t>
            </a:r>
            <a:endParaRPr lang="it-IT" dirty="0"/>
          </a:p>
          <a:p>
            <a:pPr marL="811213" lvl="2" indent="-441325" algn="just">
              <a:buFont typeface="+mj-lt"/>
              <a:buAutoNum type="alphaLcPeriod"/>
            </a:pPr>
            <a:r>
              <a:rPr lang="en-GB" dirty="0"/>
              <a:t>Compliance Schemes, to be set-up by Producers (having the responsibility to comply)</a:t>
            </a:r>
            <a:endParaRPr lang="en-GB" b="1" dirty="0"/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b="1" dirty="0"/>
              <a:t>TECHNICALITIES on how fees are collected		</a:t>
            </a:r>
            <a:r>
              <a:rPr lang="en-GB" b="1" dirty="0">
                <a:solidFill>
                  <a:srgbClr val="FF0000"/>
                </a:solidFill>
              </a:rPr>
              <a:t>(technical)</a:t>
            </a:r>
          </a:p>
          <a:p>
            <a:pPr marL="799715" lvl="1" indent="-457200" algn="just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GB" dirty="0"/>
              <a:t>When importing products</a:t>
            </a:r>
          </a:p>
          <a:p>
            <a:pPr marL="799715" lvl="1" indent="-457200" algn="just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GB" dirty="0"/>
              <a:t>Dedicated time-slots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4507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171385-75E8-8741-A82B-4E7BFFC3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there an unique way to implement EPR?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50F648-1315-CF4B-A9F6-EFD8043AF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4" y="1636440"/>
            <a:ext cx="12190775" cy="4104456"/>
          </a:xfrm>
        </p:spPr>
        <p:txBody>
          <a:bodyPr/>
          <a:lstStyle/>
          <a:p>
            <a:r>
              <a:rPr lang="en-US" dirty="0"/>
              <a:t>Difference financing models exist: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EU WEEE Directive (EPR: Financial + Organizational)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California (consumers pay upon purchase)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Japan (consumers pay upon disposal)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Ghana or China (EPR: Financial only)</a:t>
            </a:r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B64A6D-88EE-8948-9F81-65F0BE69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D67A64-8458-4142-B660-D6CF316B1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C554B5-226B-A24D-AD30-78D47B287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9</a:t>
            </a:fld>
            <a:endParaRPr lang="fr-CH"/>
          </a:p>
        </p:txBody>
      </p:sp>
      <p:sp>
        <p:nvSpPr>
          <p:cNvPr id="7" name="Rettangolo arrotondato 6">
            <a:extLst>
              <a:ext uri="{FF2B5EF4-FFF2-40B4-BE49-F238E27FC236}">
                <a16:creationId xmlns:a16="http://schemas.microsoft.com/office/drawing/2014/main" id="{5272A198-27DF-654E-9400-4C140A8A5488}"/>
              </a:ext>
            </a:extLst>
          </p:cNvPr>
          <p:cNvSpPr/>
          <p:nvPr/>
        </p:nvSpPr>
        <p:spPr>
          <a:xfrm>
            <a:off x="360024" y="4804792"/>
            <a:ext cx="12190774" cy="936104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No matter the model, money raised should be 100% transferred to finance technical and framework costs </a:t>
            </a:r>
          </a:p>
        </p:txBody>
      </p:sp>
      <p:sp>
        <p:nvSpPr>
          <p:cNvPr id="8" name="Rettangolo arrotondato 7">
            <a:extLst>
              <a:ext uri="{FF2B5EF4-FFF2-40B4-BE49-F238E27FC236}">
                <a16:creationId xmlns:a16="http://schemas.microsoft.com/office/drawing/2014/main" id="{80B994A7-7E61-FC48-B3B4-4BDB5C53B557}"/>
              </a:ext>
            </a:extLst>
          </p:cNvPr>
          <p:cNvSpPr/>
          <p:nvPr/>
        </p:nvSpPr>
        <p:spPr>
          <a:xfrm>
            <a:off x="360024" y="6299448"/>
            <a:ext cx="12190774" cy="936104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 tailored solution can be developed for EACO &amp; individual countries</a:t>
            </a:r>
          </a:p>
        </p:txBody>
      </p:sp>
      <p:sp>
        <p:nvSpPr>
          <p:cNvPr id="9" name="Rettangolo arrotondato 8">
            <a:extLst>
              <a:ext uri="{FF2B5EF4-FFF2-40B4-BE49-F238E27FC236}">
                <a16:creationId xmlns:a16="http://schemas.microsoft.com/office/drawing/2014/main" id="{13DBEBEE-B602-6240-894B-124B74569226}"/>
              </a:ext>
            </a:extLst>
          </p:cNvPr>
          <p:cNvSpPr/>
          <p:nvPr/>
        </p:nvSpPr>
        <p:spPr>
          <a:xfrm>
            <a:off x="360024" y="7794105"/>
            <a:ext cx="12190774" cy="936104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How much time do WEEE need? 2 to 3 years if we have strong commitment</a:t>
            </a:r>
          </a:p>
        </p:txBody>
      </p:sp>
    </p:spTree>
    <p:extLst>
      <p:ext uri="{BB962C8B-B14F-4D97-AF65-F5344CB8AC3E}">
        <p14:creationId xmlns:p14="http://schemas.microsoft.com/office/powerpoint/2010/main" val="143576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SOFIES">
  <a:themeElements>
    <a:clrScheme name="SOFIES">
      <a:dk1>
        <a:sysClr val="windowText" lastClr="000000"/>
      </a:dk1>
      <a:lt1>
        <a:sysClr val="window" lastClr="FFFFFF"/>
      </a:lt1>
      <a:dk2>
        <a:srgbClr val="5B5C5C"/>
      </a:dk2>
      <a:lt2>
        <a:srgbClr val="045479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FI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FIES">
  <a:themeElements>
    <a:clrScheme name="SOFIES">
      <a:dk1>
        <a:sysClr val="windowText" lastClr="000000"/>
      </a:dk1>
      <a:lt1>
        <a:sysClr val="window" lastClr="FFFFFF"/>
      </a:lt1>
      <a:dk2>
        <a:srgbClr val="5B5C5C"/>
      </a:dk2>
      <a:lt2>
        <a:srgbClr val="045479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FI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10377</TotalTime>
  <Words>610</Words>
  <Application>Microsoft Macintosh PowerPoint</Application>
  <PresentationFormat>Personalizzato</PresentationFormat>
  <Paragraphs>149</Paragraphs>
  <Slides>13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13</vt:i4>
      </vt:variant>
    </vt:vector>
  </HeadingPairs>
  <TitlesOfParts>
    <vt:vector size="24" baseType="lpstr">
      <vt:lpstr>AppleGothic</vt:lpstr>
      <vt:lpstr>ＭＳ Ｐゴシック</vt:lpstr>
      <vt:lpstr>Arial</vt:lpstr>
      <vt:lpstr>Arial Narrow</vt:lpstr>
      <vt:lpstr>Avenir Roman</vt:lpstr>
      <vt:lpstr>Calibri</vt:lpstr>
      <vt:lpstr>Calibri Light</vt:lpstr>
      <vt:lpstr>Wingdings</vt:lpstr>
      <vt:lpstr>SOFIES</vt:lpstr>
      <vt:lpstr>1_SOFIES</vt:lpstr>
      <vt:lpstr>Office Theme</vt:lpstr>
      <vt:lpstr>Global Policies and Regulations for  E-waste management </vt:lpstr>
      <vt:lpstr>Global landscape for e-waste generated (2016 data)</vt:lpstr>
      <vt:lpstr>Overview East Africa</vt:lpstr>
      <vt:lpstr>Where and why do we need standards, rules &amp; policies?</vt:lpstr>
      <vt:lpstr>WHO is really paying for “waste” management</vt:lpstr>
      <vt:lpstr>EPR: Theory vs Practice</vt:lpstr>
      <vt:lpstr>What does EPR means in practice?</vt:lpstr>
      <vt:lpstr>Key questions to set-up EPR scheme</vt:lpstr>
      <vt:lpstr>Is there an unique way to implement EPR?</vt:lpstr>
      <vt:lpstr>Presentazione standard di PowerPoint</vt:lpstr>
      <vt:lpstr>Presentazione standard di PowerPoint</vt:lpstr>
      <vt:lpstr>Presentazione standard di PowerPoint</vt:lpstr>
      <vt:lpstr>Q&amp;A: federico.magalini@sofiesgroup.com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formaBOX</dc:creator>
  <cp:lastModifiedBy>Federico Magalini</cp:lastModifiedBy>
  <cp:revision>830</cp:revision>
  <cp:lastPrinted>2017-01-23T11:32:29Z</cp:lastPrinted>
  <dcterms:created xsi:type="dcterms:W3CDTF">2014-08-29T10:19:13Z</dcterms:created>
  <dcterms:modified xsi:type="dcterms:W3CDTF">2018-05-04T09:23:11Z</dcterms:modified>
</cp:coreProperties>
</file>