
<file path=[Content_Types].xml><?xml version="1.0" encoding="utf-8"?>
<Types xmlns="http://schemas.openxmlformats.org/package/2006/content-types">
  <Default Extension="png" ContentType="image/png"/>
  <Default Extension="wmf" ContentType="image/x-wmf"/>
  <Default Extension="jpeg" ContentType="image/jpeg"/>
  <Default Extension="emf" ContentType="image/x-emf"/>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91" r:id="rId1"/>
    <p:sldMasterId id="2147483712" r:id="rId2"/>
  </p:sldMasterIdLst>
  <p:notesMasterIdLst>
    <p:notesMasterId r:id="rId16"/>
  </p:notesMasterIdLst>
  <p:handoutMasterIdLst>
    <p:handoutMasterId r:id="rId17"/>
  </p:handoutMasterIdLst>
  <p:sldIdLst>
    <p:sldId id="280" r:id="rId3"/>
    <p:sldId id="295" r:id="rId4"/>
    <p:sldId id="296" r:id="rId5"/>
    <p:sldId id="297" r:id="rId6"/>
    <p:sldId id="298" r:id="rId7"/>
    <p:sldId id="299" r:id="rId8"/>
    <p:sldId id="300" r:id="rId9"/>
    <p:sldId id="301" r:id="rId10"/>
    <p:sldId id="302" r:id="rId11"/>
    <p:sldId id="303" r:id="rId12"/>
    <p:sldId id="304" r:id="rId13"/>
    <p:sldId id="305" r:id="rId14"/>
    <p:sldId id="289" r:id="rId15"/>
  </p:sldIdLst>
  <p:sldSz cx="9144000" cy="6858000" type="screen4x3"/>
  <p:notesSz cx="6743700" cy="9906000"/>
  <p:defaultTex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p:defaultTextStyle>
  <p:extLst>
    <p:ext uri="{EFAFB233-063F-42B5-8137-9DF3F51BA10A}">
      <p15:sldGuideLst xmlns:p15="http://schemas.microsoft.com/office/powerpoint/2012/main" xmlns="">
        <p15:guide id="1" orient="horz" pos="3935">
          <p15:clr>
            <a:srgbClr val="A4A3A4"/>
          </p15:clr>
        </p15:guide>
        <p15:guide id="2" pos="288">
          <p15:clr>
            <a:srgbClr val="A4A3A4"/>
          </p15:clr>
        </p15:guide>
        <p15:guide id="3" pos="511">
          <p15:clr>
            <a:srgbClr val="A4A3A4"/>
          </p15:clr>
        </p15:guide>
        <p15:guide id="4" pos="5337">
          <p15:clr>
            <a:srgbClr val="A4A3A4"/>
          </p15:clr>
        </p15:guide>
        <p15:guide id="5" pos="2887">
          <p15:clr>
            <a:srgbClr val="A4A3A4"/>
          </p15:clr>
        </p15:guide>
      </p15:sldGuideLst>
    </p:ext>
    <p:ext uri="{2D200454-40CA-4A62-9FC3-DE9A4176ACB9}">
      <p15:notesGuideLst xmlns:p15="http://schemas.microsoft.com/office/powerpoint/2012/main" xmlns="">
        <p15:guide id="1" orient="horz" pos="3120">
          <p15:clr>
            <a:srgbClr val="A4A3A4"/>
          </p15:clr>
        </p15:guide>
        <p15:guide id="2" pos="21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nsilius, Ellen GIZ" initials="GEG"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80F0F"/>
    <a:srgbClr val="D9D9D9"/>
    <a:srgbClr val="BABA93"/>
    <a:srgbClr val="FFFFCC"/>
    <a:srgbClr val="6E6452"/>
    <a:srgbClr val="E5DBA1"/>
    <a:srgbClr val="BABB93"/>
    <a:srgbClr val="DEDEAF"/>
    <a:srgbClr val="999999"/>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770" autoAdjust="0"/>
    <p:restoredTop sz="92330" autoAdjust="0"/>
  </p:normalViewPr>
  <p:slideViewPr>
    <p:cSldViewPr snapToGrid="0">
      <p:cViewPr varScale="1">
        <p:scale>
          <a:sx n="62" d="100"/>
          <a:sy n="62" d="100"/>
        </p:scale>
        <p:origin x="-1350" y="-90"/>
      </p:cViewPr>
      <p:guideLst>
        <p:guide orient="horz" pos="3935"/>
        <p:guide pos="288"/>
        <p:guide pos="511"/>
        <p:guide pos="5337"/>
        <p:guide pos="2887"/>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74" d="100"/>
          <a:sy n="74" d="100"/>
        </p:scale>
        <p:origin x="-3372" y="-108"/>
      </p:cViewPr>
      <p:guideLst>
        <p:guide orient="horz" pos="3120"/>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bwMode="auto">
          <a:xfrm>
            <a:off x="0" y="0"/>
            <a:ext cx="2922270" cy="494905"/>
          </a:xfrm>
          <a:prstGeom prst="rect">
            <a:avLst/>
          </a:prstGeom>
          <a:noFill/>
          <a:ln w="9525">
            <a:noFill/>
            <a:miter lim="800000"/>
            <a:headEnd/>
            <a:tailEnd/>
          </a:ln>
          <a:effectLst/>
        </p:spPr>
        <p:txBody>
          <a:bodyPr vert="horz" wrap="square" lIns="90591" tIns="45296" rIns="90591" bIns="45296" numCol="1" anchor="t" anchorCtr="0" compatLnSpc="1">
            <a:prstTxWarp prst="textNoShape">
              <a:avLst/>
            </a:prstTxWarp>
          </a:bodyPr>
          <a:lstStyle>
            <a:lvl1pPr>
              <a:defRPr sz="1200" b="0">
                <a:solidFill>
                  <a:schemeClr val="tx1"/>
                </a:solidFill>
                <a:latin typeface="Times" charset="0"/>
              </a:defRPr>
            </a:lvl1pPr>
          </a:lstStyle>
          <a:p>
            <a:endParaRPr lang="de-DE" dirty="0">
              <a:latin typeface="Arial Narrow" pitchFamily="34" charset="0"/>
            </a:endParaRPr>
          </a:p>
        </p:txBody>
      </p:sp>
      <p:sp>
        <p:nvSpPr>
          <p:cNvPr id="66563" name="Rectangle 3"/>
          <p:cNvSpPr>
            <a:spLocks noGrp="1" noChangeArrowheads="1"/>
          </p:cNvSpPr>
          <p:nvPr>
            <p:ph type="dt" sz="quarter" idx="1"/>
          </p:nvPr>
        </p:nvSpPr>
        <p:spPr bwMode="auto">
          <a:xfrm>
            <a:off x="3821431" y="0"/>
            <a:ext cx="2922270" cy="494905"/>
          </a:xfrm>
          <a:prstGeom prst="rect">
            <a:avLst/>
          </a:prstGeom>
          <a:noFill/>
          <a:ln w="9525">
            <a:noFill/>
            <a:miter lim="800000"/>
            <a:headEnd/>
            <a:tailEnd/>
          </a:ln>
          <a:effectLst/>
        </p:spPr>
        <p:txBody>
          <a:bodyPr vert="horz" wrap="square" lIns="90591" tIns="45296" rIns="90591" bIns="45296" numCol="1" anchor="t" anchorCtr="0" compatLnSpc="1">
            <a:prstTxWarp prst="textNoShape">
              <a:avLst/>
            </a:prstTxWarp>
          </a:bodyPr>
          <a:lstStyle>
            <a:lvl1pPr algn="r">
              <a:defRPr sz="1200" b="0">
                <a:solidFill>
                  <a:schemeClr val="tx1"/>
                </a:solidFill>
                <a:latin typeface="Times" charset="0"/>
              </a:defRPr>
            </a:lvl1pPr>
          </a:lstStyle>
          <a:p>
            <a:endParaRPr lang="de-DE">
              <a:latin typeface="Arial Narrow" pitchFamily="34" charset="0"/>
            </a:endParaRPr>
          </a:p>
        </p:txBody>
      </p:sp>
      <p:sp>
        <p:nvSpPr>
          <p:cNvPr id="66564" name="Rectangle 4"/>
          <p:cNvSpPr>
            <a:spLocks noGrp="1" noChangeArrowheads="1"/>
          </p:cNvSpPr>
          <p:nvPr>
            <p:ph type="ftr" sz="quarter" idx="2"/>
          </p:nvPr>
        </p:nvSpPr>
        <p:spPr bwMode="auto">
          <a:xfrm>
            <a:off x="0" y="9411095"/>
            <a:ext cx="2922270" cy="494905"/>
          </a:xfrm>
          <a:prstGeom prst="rect">
            <a:avLst/>
          </a:prstGeom>
          <a:noFill/>
          <a:ln w="9525">
            <a:noFill/>
            <a:miter lim="800000"/>
            <a:headEnd/>
            <a:tailEnd/>
          </a:ln>
          <a:effectLst/>
        </p:spPr>
        <p:txBody>
          <a:bodyPr vert="horz" wrap="square" lIns="90591" tIns="45296" rIns="90591" bIns="45296" numCol="1" anchor="b" anchorCtr="0" compatLnSpc="1">
            <a:prstTxWarp prst="textNoShape">
              <a:avLst/>
            </a:prstTxWarp>
          </a:bodyPr>
          <a:lstStyle>
            <a:lvl1pPr>
              <a:defRPr sz="1200" b="0">
                <a:solidFill>
                  <a:schemeClr val="tx1"/>
                </a:solidFill>
                <a:latin typeface="Times" charset="0"/>
              </a:defRPr>
            </a:lvl1pPr>
          </a:lstStyle>
          <a:p>
            <a:endParaRPr lang="de-DE">
              <a:latin typeface="Arial Narrow" pitchFamily="34" charset="0"/>
            </a:endParaRPr>
          </a:p>
        </p:txBody>
      </p:sp>
      <p:sp>
        <p:nvSpPr>
          <p:cNvPr id="66565" name="Rectangle 5"/>
          <p:cNvSpPr>
            <a:spLocks noGrp="1" noChangeArrowheads="1"/>
          </p:cNvSpPr>
          <p:nvPr>
            <p:ph type="sldNum" sz="quarter" idx="3"/>
          </p:nvPr>
        </p:nvSpPr>
        <p:spPr bwMode="auto">
          <a:xfrm>
            <a:off x="3821431" y="9411095"/>
            <a:ext cx="2922270" cy="494905"/>
          </a:xfrm>
          <a:prstGeom prst="rect">
            <a:avLst/>
          </a:prstGeom>
          <a:noFill/>
          <a:ln w="9525">
            <a:noFill/>
            <a:miter lim="800000"/>
            <a:headEnd/>
            <a:tailEnd/>
          </a:ln>
          <a:effectLst/>
        </p:spPr>
        <p:txBody>
          <a:bodyPr vert="horz" wrap="square" lIns="90591" tIns="45296" rIns="90591" bIns="45296" numCol="1" anchor="b" anchorCtr="0" compatLnSpc="1">
            <a:prstTxWarp prst="textNoShape">
              <a:avLst/>
            </a:prstTxWarp>
          </a:bodyPr>
          <a:lstStyle>
            <a:lvl1pPr algn="r">
              <a:defRPr sz="1200" b="0">
                <a:solidFill>
                  <a:schemeClr val="tx1"/>
                </a:solidFill>
                <a:latin typeface="Times" charset="0"/>
              </a:defRPr>
            </a:lvl1pPr>
          </a:lstStyle>
          <a:p>
            <a:fld id="{47F930EC-4FD0-431B-BB9B-47DE359CDF6F}" type="slidenum">
              <a:rPr lang="de-DE">
                <a:latin typeface="Arial Narrow" pitchFamily="34" charset="0"/>
              </a:rPr>
              <a:pPr/>
              <a:t>‹#›</a:t>
            </a:fld>
            <a:endParaRPr lang="de-DE">
              <a:latin typeface="Arial Narrow" pitchFamily="34" charset="0"/>
            </a:endParaRPr>
          </a:p>
        </p:txBody>
      </p:sp>
    </p:spTree>
    <p:extLst>
      <p:ext uri="{BB962C8B-B14F-4D97-AF65-F5344CB8AC3E}">
        <p14:creationId xmlns:p14="http://schemas.microsoft.com/office/powerpoint/2010/main" val="2484227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22270" cy="494905"/>
          </a:xfrm>
          <a:prstGeom prst="rect">
            <a:avLst/>
          </a:prstGeom>
          <a:noFill/>
          <a:ln w="9525">
            <a:noFill/>
            <a:miter lim="800000"/>
            <a:headEnd/>
            <a:tailEnd/>
          </a:ln>
          <a:effectLst/>
        </p:spPr>
        <p:txBody>
          <a:bodyPr vert="horz" wrap="square" lIns="90591" tIns="45296" rIns="90591" bIns="45296" numCol="1" anchor="t" anchorCtr="0" compatLnSpc="1">
            <a:prstTxWarp prst="textNoShape">
              <a:avLst/>
            </a:prstTxWarp>
          </a:bodyPr>
          <a:lstStyle>
            <a:lvl1pPr>
              <a:defRPr sz="1200" b="0">
                <a:solidFill>
                  <a:schemeClr val="tx1"/>
                </a:solidFill>
                <a:latin typeface="Arial Narrow" pitchFamily="34" charset="0"/>
              </a:defRPr>
            </a:lvl1pPr>
          </a:lstStyle>
          <a:p>
            <a:endParaRPr lang="de-DE" dirty="0"/>
          </a:p>
        </p:txBody>
      </p:sp>
      <p:sp>
        <p:nvSpPr>
          <p:cNvPr id="8195" name="Rectangle 3"/>
          <p:cNvSpPr>
            <a:spLocks noGrp="1" noChangeArrowheads="1"/>
          </p:cNvSpPr>
          <p:nvPr>
            <p:ph type="dt" idx="1"/>
          </p:nvPr>
        </p:nvSpPr>
        <p:spPr bwMode="auto">
          <a:xfrm>
            <a:off x="3821431" y="0"/>
            <a:ext cx="2922270" cy="494905"/>
          </a:xfrm>
          <a:prstGeom prst="rect">
            <a:avLst/>
          </a:prstGeom>
          <a:noFill/>
          <a:ln w="9525">
            <a:noFill/>
            <a:miter lim="800000"/>
            <a:headEnd/>
            <a:tailEnd/>
          </a:ln>
          <a:effectLst/>
        </p:spPr>
        <p:txBody>
          <a:bodyPr vert="horz" wrap="square" lIns="90591" tIns="45296" rIns="90591" bIns="45296" numCol="1" anchor="t" anchorCtr="0" compatLnSpc="1">
            <a:prstTxWarp prst="textNoShape">
              <a:avLst/>
            </a:prstTxWarp>
          </a:bodyPr>
          <a:lstStyle>
            <a:lvl1pPr algn="r">
              <a:defRPr sz="1200" b="0">
                <a:solidFill>
                  <a:schemeClr val="tx1"/>
                </a:solidFill>
                <a:latin typeface="Arial Narrow" pitchFamily="34" charset="0"/>
              </a:defRPr>
            </a:lvl1pPr>
          </a:lstStyle>
          <a:p>
            <a:endParaRPr lang="de-DE"/>
          </a:p>
        </p:txBody>
      </p:sp>
      <p:sp>
        <p:nvSpPr>
          <p:cNvPr id="8196" name="Rectangle 4"/>
          <p:cNvSpPr>
            <a:spLocks noGrp="1" noRot="1" noChangeAspect="1" noChangeArrowheads="1" noTextEdit="1"/>
          </p:cNvSpPr>
          <p:nvPr>
            <p:ph type="sldImg" idx="2"/>
          </p:nvPr>
        </p:nvSpPr>
        <p:spPr bwMode="auto">
          <a:xfrm>
            <a:off x="895350" y="742950"/>
            <a:ext cx="4953000" cy="3714750"/>
          </a:xfrm>
          <a:prstGeom prst="rect">
            <a:avLst/>
          </a:prstGeom>
          <a:noFill/>
          <a:ln w="9525">
            <a:solidFill>
              <a:srgbClr val="000000"/>
            </a:solidFill>
            <a:miter lim="800000"/>
            <a:headEnd/>
            <a:tailEnd/>
          </a:ln>
          <a:effectLst/>
        </p:spPr>
      </p:sp>
      <p:sp>
        <p:nvSpPr>
          <p:cNvPr id="8197" name="Rectangle 5"/>
          <p:cNvSpPr>
            <a:spLocks noGrp="1" noChangeArrowheads="1"/>
          </p:cNvSpPr>
          <p:nvPr>
            <p:ph type="body" sz="quarter" idx="3"/>
          </p:nvPr>
        </p:nvSpPr>
        <p:spPr bwMode="auto">
          <a:xfrm>
            <a:off x="899160" y="4705548"/>
            <a:ext cx="4945380" cy="4457305"/>
          </a:xfrm>
          <a:prstGeom prst="rect">
            <a:avLst/>
          </a:prstGeom>
          <a:noFill/>
          <a:ln w="9525">
            <a:noFill/>
            <a:miter lim="800000"/>
            <a:headEnd/>
            <a:tailEnd/>
          </a:ln>
          <a:effectLst/>
        </p:spPr>
        <p:txBody>
          <a:bodyPr vert="horz" wrap="square" lIns="90591" tIns="45296" rIns="90591" bIns="45296" numCol="1" anchor="t" anchorCtr="0" compatLnSpc="1">
            <a:prstTxWarp prst="textNoShape">
              <a:avLst/>
            </a:prstTxWarp>
          </a:bodyPr>
          <a:lstStyle/>
          <a:p>
            <a:pPr lvl="0"/>
            <a:r>
              <a:rPr lang="de-DE" dirty="0"/>
              <a:t>Klicken Sie, um die Formate des Vorlagentextes zu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198" name="Rectangle 6"/>
          <p:cNvSpPr>
            <a:spLocks noGrp="1" noChangeArrowheads="1"/>
          </p:cNvSpPr>
          <p:nvPr>
            <p:ph type="ftr" sz="quarter" idx="4"/>
          </p:nvPr>
        </p:nvSpPr>
        <p:spPr bwMode="auto">
          <a:xfrm>
            <a:off x="0" y="9411095"/>
            <a:ext cx="2922270" cy="494905"/>
          </a:xfrm>
          <a:prstGeom prst="rect">
            <a:avLst/>
          </a:prstGeom>
          <a:noFill/>
          <a:ln w="9525">
            <a:noFill/>
            <a:miter lim="800000"/>
            <a:headEnd/>
            <a:tailEnd/>
          </a:ln>
          <a:effectLst/>
        </p:spPr>
        <p:txBody>
          <a:bodyPr vert="horz" wrap="square" lIns="90591" tIns="45296" rIns="90591" bIns="45296" numCol="1" anchor="b" anchorCtr="0" compatLnSpc="1">
            <a:prstTxWarp prst="textNoShape">
              <a:avLst/>
            </a:prstTxWarp>
          </a:bodyPr>
          <a:lstStyle>
            <a:lvl1pPr>
              <a:defRPr sz="1200" b="0">
                <a:solidFill>
                  <a:schemeClr val="tx1"/>
                </a:solidFill>
                <a:latin typeface="Arial Narrow" pitchFamily="34" charset="0"/>
              </a:defRPr>
            </a:lvl1pPr>
          </a:lstStyle>
          <a:p>
            <a:endParaRPr lang="de-DE"/>
          </a:p>
        </p:txBody>
      </p:sp>
      <p:sp>
        <p:nvSpPr>
          <p:cNvPr id="8199" name="Rectangle 7"/>
          <p:cNvSpPr>
            <a:spLocks noGrp="1" noChangeArrowheads="1"/>
          </p:cNvSpPr>
          <p:nvPr>
            <p:ph type="sldNum" sz="quarter" idx="5"/>
          </p:nvPr>
        </p:nvSpPr>
        <p:spPr bwMode="auto">
          <a:xfrm>
            <a:off x="3821431" y="9411095"/>
            <a:ext cx="2922270" cy="494905"/>
          </a:xfrm>
          <a:prstGeom prst="rect">
            <a:avLst/>
          </a:prstGeom>
          <a:noFill/>
          <a:ln w="9525">
            <a:noFill/>
            <a:miter lim="800000"/>
            <a:headEnd/>
            <a:tailEnd/>
          </a:ln>
          <a:effectLst/>
        </p:spPr>
        <p:txBody>
          <a:bodyPr vert="horz" wrap="square" lIns="90591" tIns="45296" rIns="90591" bIns="45296" numCol="1" anchor="b" anchorCtr="0" compatLnSpc="1">
            <a:prstTxWarp prst="textNoShape">
              <a:avLst/>
            </a:prstTxWarp>
          </a:bodyPr>
          <a:lstStyle>
            <a:lvl1pPr algn="r">
              <a:defRPr sz="1200" b="0">
                <a:solidFill>
                  <a:schemeClr val="tx1"/>
                </a:solidFill>
                <a:latin typeface="Arial Narrow" pitchFamily="34" charset="0"/>
              </a:defRPr>
            </a:lvl1pPr>
          </a:lstStyle>
          <a:p>
            <a:fld id="{276F4F92-661F-4424-ADED-7D3829A4203F}" type="slidenum">
              <a:rPr lang="de-DE" smtClean="0"/>
              <a:pPr/>
              <a:t>‹#›</a:t>
            </a:fld>
            <a:endParaRPr lang="de-DE"/>
          </a:p>
        </p:txBody>
      </p:sp>
    </p:spTree>
    <p:extLst>
      <p:ext uri="{BB962C8B-B14F-4D97-AF65-F5344CB8AC3E}">
        <p14:creationId xmlns:p14="http://schemas.microsoft.com/office/powerpoint/2010/main" val="320160049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Narrow" pitchFamily="34" charset="0"/>
        <a:ea typeface="+mn-ea"/>
        <a:cs typeface="+mn-cs"/>
      </a:defRPr>
    </a:lvl1pPr>
    <a:lvl2pPr marL="457200" algn="l" rtl="0" fontAlgn="base">
      <a:spcBef>
        <a:spcPct val="30000"/>
      </a:spcBef>
      <a:spcAft>
        <a:spcPct val="0"/>
      </a:spcAft>
      <a:defRPr sz="1200" kern="1200">
        <a:solidFill>
          <a:schemeClr val="tx1"/>
        </a:solidFill>
        <a:latin typeface="Arial Narrow" pitchFamily="34" charset="0"/>
        <a:ea typeface="+mn-ea"/>
        <a:cs typeface="+mn-cs"/>
      </a:defRPr>
    </a:lvl2pPr>
    <a:lvl3pPr marL="914400" algn="l" rtl="0" fontAlgn="base">
      <a:spcBef>
        <a:spcPct val="30000"/>
      </a:spcBef>
      <a:spcAft>
        <a:spcPct val="0"/>
      </a:spcAft>
      <a:defRPr sz="1200" kern="1200">
        <a:solidFill>
          <a:schemeClr val="tx1"/>
        </a:solidFill>
        <a:latin typeface="Arial Narrow" pitchFamily="34" charset="0"/>
        <a:ea typeface="+mn-ea"/>
        <a:cs typeface="+mn-cs"/>
      </a:defRPr>
    </a:lvl3pPr>
    <a:lvl4pPr marL="1371600" algn="l" rtl="0" fontAlgn="base">
      <a:spcBef>
        <a:spcPct val="30000"/>
      </a:spcBef>
      <a:spcAft>
        <a:spcPct val="0"/>
      </a:spcAft>
      <a:defRPr sz="1200" kern="1200">
        <a:solidFill>
          <a:schemeClr val="tx1"/>
        </a:solidFill>
        <a:latin typeface="Arial Narrow" pitchFamily="34" charset="0"/>
        <a:ea typeface="+mn-ea"/>
        <a:cs typeface="+mn-cs"/>
      </a:defRPr>
    </a:lvl4pPr>
    <a:lvl5pPr marL="1828800" algn="l" rtl="0" fontAlgn="base">
      <a:spcBef>
        <a:spcPct val="30000"/>
      </a:spcBef>
      <a:spcAft>
        <a:spcPct val="0"/>
      </a:spcAft>
      <a:defRPr sz="1200" kern="1200">
        <a:solidFill>
          <a:schemeClr val="tx1"/>
        </a:solidFill>
        <a:latin typeface="Arial Narrow"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3"/>
          <p:cNvSpPr>
            <a:spLocks noGrp="1"/>
          </p:cNvSpPr>
          <p:nvPr>
            <p:ph type="sldNum" sz="quarter" idx="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cs typeface="Arial" charset="0"/>
              </a:defRPr>
            </a:lvl1pPr>
            <a:lvl2pPr marL="739607" indent="-284464" eaLnBrk="0" hangingPunct="0">
              <a:defRPr sz="2200" b="1">
                <a:solidFill>
                  <a:srgbClr val="999999"/>
                </a:solidFill>
                <a:latin typeface="Arial" charset="0"/>
                <a:cs typeface="Arial" charset="0"/>
              </a:defRPr>
            </a:lvl2pPr>
            <a:lvl3pPr marL="1137857" indent="-227571" eaLnBrk="0" hangingPunct="0">
              <a:defRPr sz="2200" b="1">
                <a:solidFill>
                  <a:srgbClr val="999999"/>
                </a:solidFill>
                <a:latin typeface="Arial" charset="0"/>
                <a:cs typeface="Arial" charset="0"/>
              </a:defRPr>
            </a:lvl3pPr>
            <a:lvl4pPr marL="1592999" indent="-227571" eaLnBrk="0" hangingPunct="0">
              <a:defRPr sz="2200" b="1">
                <a:solidFill>
                  <a:srgbClr val="999999"/>
                </a:solidFill>
                <a:latin typeface="Arial" charset="0"/>
                <a:cs typeface="Arial" charset="0"/>
              </a:defRPr>
            </a:lvl4pPr>
            <a:lvl5pPr marL="2048142" indent="-227571" eaLnBrk="0" hangingPunct="0">
              <a:defRPr sz="2200" b="1">
                <a:solidFill>
                  <a:srgbClr val="999999"/>
                </a:solidFill>
                <a:latin typeface="Arial" charset="0"/>
                <a:cs typeface="Arial" charset="0"/>
              </a:defRPr>
            </a:lvl5pPr>
            <a:lvl6pPr marL="2503284" indent="-227571" eaLnBrk="0" fontAlgn="base" hangingPunct="0">
              <a:spcBef>
                <a:spcPct val="0"/>
              </a:spcBef>
              <a:spcAft>
                <a:spcPct val="0"/>
              </a:spcAft>
              <a:defRPr sz="2200" b="1">
                <a:solidFill>
                  <a:srgbClr val="999999"/>
                </a:solidFill>
                <a:latin typeface="Arial" charset="0"/>
                <a:cs typeface="Arial" charset="0"/>
              </a:defRPr>
            </a:lvl6pPr>
            <a:lvl7pPr marL="2958427" indent="-227571" eaLnBrk="0" fontAlgn="base" hangingPunct="0">
              <a:spcBef>
                <a:spcPct val="0"/>
              </a:spcBef>
              <a:spcAft>
                <a:spcPct val="0"/>
              </a:spcAft>
              <a:defRPr sz="2200" b="1">
                <a:solidFill>
                  <a:srgbClr val="999999"/>
                </a:solidFill>
                <a:latin typeface="Arial" charset="0"/>
                <a:cs typeface="Arial" charset="0"/>
              </a:defRPr>
            </a:lvl7pPr>
            <a:lvl8pPr marL="3413570" indent="-227571" eaLnBrk="0" fontAlgn="base" hangingPunct="0">
              <a:spcBef>
                <a:spcPct val="0"/>
              </a:spcBef>
              <a:spcAft>
                <a:spcPct val="0"/>
              </a:spcAft>
              <a:defRPr sz="2200" b="1">
                <a:solidFill>
                  <a:srgbClr val="999999"/>
                </a:solidFill>
                <a:latin typeface="Arial" charset="0"/>
                <a:cs typeface="Arial" charset="0"/>
              </a:defRPr>
            </a:lvl8pPr>
            <a:lvl9pPr marL="3868712" indent="-227571" eaLnBrk="0" fontAlgn="base" hangingPunct="0">
              <a:spcBef>
                <a:spcPct val="0"/>
              </a:spcBef>
              <a:spcAft>
                <a:spcPct val="0"/>
              </a:spcAft>
              <a:defRPr sz="2200" b="1">
                <a:solidFill>
                  <a:srgbClr val="999999"/>
                </a:solidFill>
                <a:latin typeface="Arial" charset="0"/>
                <a:cs typeface="Arial" charset="0"/>
              </a:defRPr>
            </a:lvl9pPr>
          </a:lstStyle>
          <a:p>
            <a:fld id="{E3C40307-248C-4D59-B476-5FCC690B5994}" type="slidenum">
              <a:rPr sz="1000">
                <a:solidFill>
                  <a:schemeClr val="bg1"/>
                </a:solidFill>
              </a:rPr>
              <a:pPr/>
              <a:t>1</a:t>
            </a:fld>
            <a:endParaRPr sz="1000">
              <a:solidFill>
                <a:schemeClr val="bg1"/>
              </a:solidFill>
            </a:endParaRPr>
          </a:p>
        </p:txBody>
      </p:sp>
      <p:sp>
        <p:nvSpPr>
          <p:cNvPr id="18435" name="Notizenplatzhalter 6"/>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latin typeface="Arial" charset="0"/>
                <a:cs typeface="Arial" charset="0"/>
              </a:rPr>
              <a:t>Terms of use</a:t>
            </a:r>
          </a:p>
          <a:p>
            <a:r>
              <a:rPr lang="en-GB" b="0" dirty="0">
                <a:latin typeface="Arial" charset="0"/>
                <a:cs typeface="Arial" charset="0"/>
              </a:rPr>
              <a:t>This training material is property of GIZ. You may not alter this slide, add or delete any content nor change the master slides. The GIZ logo may not be removed or displaced nor may any other logo or information be placed in the header or footer area of the master slides. Before adding any information to this training </a:t>
            </a:r>
            <a:r>
              <a:rPr lang="en-GB" b="0" dirty="0" err="1">
                <a:latin typeface="Arial" charset="0"/>
                <a:cs typeface="Arial" charset="0"/>
              </a:rPr>
              <a:t>mazerial</a:t>
            </a:r>
            <a:r>
              <a:rPr lang="en-GB" b="0" dirty="0">
                <a:latin typeface="Arial" charset="0"/>
                <a:cs typeface="Arial" charset="0"/>
              </a:rPr>
              <a:t>, please contact </a:t>
            </a:r>
            <a:r>
              <a:rPr lang="en-GB" b="0" dirty="0" err="1">
                <a:latin typeface="Arial" charset="0"/>
                <a:cs typeface="Arial" charset="0"/>
              </a:rPr>
              <a:t>climate@giz.de</a:t>
            </a:r>
            <a:r>
              <a:rPr lang="en-GB" b="0" dirty="0">
                <a:latin typeface="Arial" charset="0"/>
                <a:cs typeface="Arial" charset="0"/>
              </a:rPr>
              <a:t>.</a:t>
            </a:r>
          </a:p>
        </p:txBody>
      </p:sp>
      <p:sp>
        <p:nvSpPr>
          <p:cNvPr id="18436" name="Folienbildplatzhalter 6"/>
          <p:cNvSpPr>
            <a:spLocks noGrp="1" noRot="1" noChangeAspect="1" noTextEdit="1"/>
          </p:cNvSpPr>
          <p:nvPr>
            <p:ph type="sldImg"/>
          </p:nvPr>
        </p:nvSpPr>
        <p:spPr>
          <a:xfrm>
            <a:off x="503238" y="311150"/>
            <a:ext cx="5703887" cy="4279900"/>
          </a:xfr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3"/>
          <p:cNvSpPr>
            <a:spLocks noGrp="1"/>
          </p:cNvSpPr>
          <p:nvPr>
            <p:ph type="sldNum" sz="quarter" idx="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cs typeface="Arial" charset="0"/>
              </a:defRPr>
            </a:lvl1pPr>
            <a:lvl2pPr marL="739607" indent="-284464" eaLnBrk="0" hangingPunct="0">
              <a:defRPr sz="2200" b="1">
                <a:solidFill>
                  <a:srgbClr val="999999"/>
                </a:solidFill>
                <a:latin typeface="Arial" charset="0"/>
                <a:cs typeface="Arial" charset="0"/>
              </a:defRPr>
            </a:lvl2pPr>
            <a:lvl3pPr marL="1137857" indent="-227571" eaLnBrk="0" hangingPunct="0">
              <a:defRPr sz="2200" b="1">
                <a:solidFill>
                  <a:srgbClr val="999999"/>
                </a:solidFill>
                <a:latin typeface="Arial" charset="0"/>
                <a:cs typeface="Arial" charset="0"/>
              </a:defRPr>
            </a:lvl3pPr>
            <a:lvl4pPr marL="1592999" indent="-227571" eaLnBrk="0" hangingPunct="0">
              <a:defRPr sz="2200" b="1">
                <a:solidFill>
                  <a:srgbClr val="999999"/>
                </a:solidFill>
                <a:latin typeface="Arial" charset="0"/>
                <a:cs typeface="Arial" charset="0"/>
              </a:defRPr>
            </a:lvl4pPr>
            <a:lvl5pPr marL="2048142" indent="-227571" eaLnBrk="0" hangingPunct="0">
              <a:defRPr sz="2200" b="1">
                <a:solidFill>
                  <a:srgbClr val="999999"/>
                </a:solidFill>
                <a:latin typeface="Arial" charset="0"/>
                <a:cs typeface="Arial" charset="0"/>
              </a:defRPr>
            </a:lvl5pPr>
            <a:lvl6pPr marL="2503284" indent="-227571" eaLnBrk="0" fontAlgn="base" hangingPunct="0">
              <a:spcBef>
                <a:spcPct val="0"/>
              </a:spcBef>
              <a:spcAft>
                <a:spcPct val="0"/>
              </a:spcAft>
              <a:defRPr sz="2200" b="1">
                <a:solidFill>
                  <a:srgbClr val="999999"/>
                </a:solidFill>
                <a:latin typeface="Arial" charset="0"/>
                <a:cs typeface="Arial" charset="0"/>
              </a:defRPr>
            </a:lvl6pPr>
            <a:lvl7pPr marL="2958427" indent="-227571" eaLnBrk="0" fontAlgn="base" hangingPunct="0">
              <a:spcBef>
                <a:spcPct val="0"/>
              </a:spcBef>
              <a:spcAft>
                <a:spcPct val="0"/>
              </a:spcAft>
              <a:defRPr sz="2200" b="1">
                <a:solidFill>
                  <a:srgbClr val="999999"/>
                </a:solidFill>
                <a:latin typeface="Arial" charset="0"/>
                <a:cs typeface="Arial" charset="0"/>
              </a:defRPr>
            </a:lvl7pPr>
            <a:lvl8pPr marL="3413570" indent="-227571" eaLnBrk="0" fontAlgn="base" hangingPunct="0">
              <a:spcBef>
                <a:spcPct val="0"/>
              </a:spcBef>
              <a:spcAft>
                <a:spcPct val="0"/>
              </a:spcAft>
              <a:defRPr sz="2200" b="1">
                <a:solidFill>
                  <a:srgbClr val="999999"/>
                </a:solidFill>
                <a:latin typeface="Arial" charset="0"/>
                <a:cs typeface="Arial" charset="0"/>
              </a:defRPr>
            </a:lvl8pPr>
            <a:lvl9pPr marL="3868712" indent="-227571" eaLnBrk="0" fontAlgn="base" hangingPunct="0">
              <a:spcBef>
                <a:spcPct val="0"/>
              </a:spcBef>
              <a:spcAft>
                <a:spcPct val="0"/>
              </a:spcAft>
              <a:defRPr sz="2200" b="1">
                <a:solidFill>
                  <a:srgbClr val="999999"/>
                </a:solidFill>
                <a:latin typeface="Arial" charset="0"/>
                <a:cs typeface="Arial" charset="0"/>
              </a:defRPr>
            </a:lvl9pPr>
          </a:lstStyle>
          <a:p>
            <a:fld id="{E3C40307-248C-4D59-B476-5FCC690B5994}" type="slidenum">
              <a:rPr sz="1000">
                <a:solidFill>
                  <a:schemeClr val="bg1"/>
                </a:solidFill>
              </a:rPr>
              <a:pPr/>
              <a:t>2</a:t>
            </a:fld>
            <a:endParaRPr sz="1000">
              <a:solidFill>
                <a:schemeClr val="bg1"/>
              </a:solidFill>
            </a:endParaRPr>
          </a:p>
        </p:txBody>
      </p:sp>
      <p:sp>
        <p:nvSpPr>
          <p:cNvPr id="18435" name="Notizenplatzhalter 6"/>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dirty="0">
                <a:latin typeface="Arial" charset="0"/>
                <a:cs typeface="Arial" charset="0"/>
              </a:rPr>
              <a:t>Terms of use</a:t>
            </a:r>
          </a:p>
          <a:p>
            <a:r>
              <a:rPr lang="en-GB" b="0" dirty="0">
                <a:latin typeface="Arial" charset="0"/>
                <a:cs typeface="Arial" charset="0"/>
              </a:rPr>
              <a:t>This training material is property of GIZ. You may not alter this slide, add or delete any content nor change the master slides. The GIZ logo may not be removed or displaced nor may any other logo or information be placed in the header or footer area of the master slides. Before adding any information to this training </a:t>
            </a:r>
            <a:r>
              <a:rPr lang="en-GB" b="0" dirty="0" err="1">
                <a:latin typeface="Arial" charset="0"/>
                <a:cs typeface="Arial" charset="0"/>
              </a:rPr>
              <a:t>mazerial</a:t>
            </a:r>
            <a:r>
              <a:rPr lang="en-GB" b="0" dirty="0">
                <a:latin typeface="Arial" charset="0"/>
                <a:cs typeface="Arial" charset="0"/>
              </a:rPr>
              <a:t>, please contact climate@giz.de.</a:t>
            </a:r>
          </a:p>
        </p:txBody>
      </p:sp>
      <p:sp>
        <p:nvSpPr>
          <p:cNvPr id="18436" name="Folienbildplatzhalter 6"/>
          <p:cNvSpPr>
            <a:spLocks noGrp="1" noRot="1" noChangeAspect="1" noTextEdit="1"/>
          </p:cNvSpPr>
          <p:nvPr>
            <p:ph type="sldImg"/>
          </p:nvPr>
        </p:nvSpPr>
        <p:spPr>
          <a:xfrm>
            <a:off x="503238" y="311150"/>
            <a:ext cx="5703887" cy="4279900"/>
          </a:xfr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Foliennummernplatzhalter 3"/>
          <p:cNvSpPr>
            <a:spLocks noGrp="1"/>
          </p:cNvSpPr>
          <p:nvPr>
            <p:ph type="sldNum" sz="quarter" idx="5"/>
          </p:nvPr>
        </p:nvSpPr>
        <p:spPr>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200" b="1">
                <a:solidFill>
                  <a:srgbClr val="999999"/>
                </a:solidFill>
                <a:latin typeface="Arial" charset="0"/>
                <a:cs typeface="Arial" charset="0"/>
              </a:defRPr>
            </a:lvl1pPr>
            <a:lvl2pPr marL="739607" indent="-284464" eaLnBrk="0" hangingPunct="0">
              <a:defRPr sz="2200" b="1">
                <a:solidFill>
                  <a:srgbClr val="999999"/>
                </a:solidFill>
                <a:latin typeface="Arial" charset="0"/>
                <a:cs typeface="Arial" charset="0"/>
              </a:defRPr>
            </a:lvl2pPr>
            <a:lvl3pPr marL="1137857" indent="-227571" eaLnBrk="0" hangingPunct="0">
              <a:defRPr sz="2200" b="1">
                <a:solidFill>
                  <a:srgbClr val="999999"/>
                </a:solidFill>
                <a:latin typeface="Arial" charset="0"/>
                <a:cs typeface="Arial" charset="0"/>
              </a:defRPr>
            </a:lvl3pPr>
            <a:lvl4pPr marL="1592999" indent="-227571" eaLnBrk="0" hangingPunct="0">
              <a:defRPr sz="2200" b="1">
                <a:solidFill>
                  <a:srgbClr val="999999"/>
                </a:solidFill>
                <a:latin typeface="Arial" charset="0"/>
                <a:cs typeface="Arial" charset="0"/>
              </a:defRPr>
            </a:lvl4pPr>
            <a:lvl5pPr marL="2048142" indent="-227571" eaLnBrk="0" hangingPunct="0">
              <a:defRPr sz="2200" b="1">
                <a:solidFill>
                  <a:srgbClr val="999999"/>
                </a:solidFill>
                <a:latin typeface="Arial" charset="0"/>
                <a:cs typeface="Arial" charset="0"/>
              </a:defRPr>
            </a:lvl5pPr>
            <a:lvl6pPr marL="2503284" indent="-227571" eaLnBrk="0" fontAlgn="base" hangingPunct="0">
              <a:spcBef>
                <a:spcPct val="0"/>
              </a:spcBef>
              <a:spcAft>
                <a:spcPct val="0"/>
              </a:spcAft>
              <a:defRPr sz="2200" b="1">
                <a:solidFill>
                  <a:srgbClr val="999999"/>
                </a:solidFill>
                <a:latin typeface="Arial" charset="0"/>
                <a:cs typeface="Arial" charset="0"/>
              </a:defRPr>
            </a:lvl6pPr>
            <a:lvl7pPr marL="2958427" indent="-227571" eaLnBrk="0" fontAlgn="base" hangingPunct="0">
              <a:spcBef>
                <a:spcPct val="0"/>
              </a:spcBef>
              <a:spcAft>
                <a:spcPct val="0"/>
              </a:spcAft>
              <a:defRPr sz="2200" b="1">
                <a:solidFill>
                  <a:srgbClr val="999999"/>
                </a:solidFill>
                <a:latin typeface="Arial" charset="0"/>
                <a:cs typeface="Arial" charset="0"/>
              </a:defRPr>
            </a:lvl7pPr>
            <a:lvl8pPr marL="3413570" indent="-227571" eaLnBrk="0" fontAlgn="base" hangingPunct="0">
              <a:spcBef>
                <a:spcPct val="0"/>
              </a:spcBef>
              <a:spcAft>
                <a:spcPct val="0"/>
              </a:spcAft>
              <a:defRPr sz="2200" b="1">
                <a:solidFill>
                  <a:srgbClr val="999999"/>
                </a:solidFill>
                <a:latin typeface="Arial" charset="0"/>
                <a:cs typeface="Arial" charset="0"/>
              </a:defRPr>
            </a:lvl8pPr>
            <a:lvl9pPr marL="3868712" indent="-227571" eaLnBrk="0" fontAlgn="base" hangingPunct="0">
              <a:spcBef>
                <a:spcPct val="0"/>
              </a:spcBef>
              <a:spcAft>
                <a:spcPct val="0"/>
              </a:spcAft>
              <a:defRPr sz="2200" b="1">
                <a:solidFill>
                  <a:srgbClr val="999999"/>
                </a:solidFill>
                <a:latin typeface="Arial" charset="0"/>
                <a:cs typeface="Arial" charset="0"/>
              </a:defRPr>
            </a:lvl9pPr>
          </a:lstStyle>
          <a:p>
            <a:fld id="{E3C40307-248C-4D59-B476-5FCC690B5994}" type="slidenum">
              <a:rPr sz="1000">
                <a:solidFill>
                  <a:schemeClr val="bg1"/>
                </a:solidFill>
              </a:rPr>
              <a:pPr/>
              <a:t>13</a:t>
            </a:fld>
            <a:endParaRPr sz="1000">
              <a:solidFill>
                <a:schemeClr val="bg1"/>
              </a:solidFill>
            </a:endParaRPr>
          </a:p>
        </p:txBody>
      </p:sp>
      <p:sp>
        <p:nvSpPr>
          <p:cNvPr id="18435" name="Notizenplatzhalter 6"/>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GB">
                <a:latin typeface="Arial" charset="0"/>
                <a:cs typeface="Arial" charset="0"/>
              </a:rPr>
              <a:t>Terms of use</a:t>
            </a:r>
          </a:p>
          <a:p>
            <a:r>
              <a:rPr lang="en-GB" b="0">
                <a:latin typeface="Arial" charset="0"/>
                <a:cs typeface="Arial" charset="0"/>
              </a:rPr>
              <a:t>This training material is property of GIZ. You may not alter this slide, add or delete any content nor change the master slides. The GIZ logo may not be removed or displaced nor may any other logo or information be placed in the header or footer area of the master slides. Before adding any information to this training mazerial, please contact climate@giz.de.</a:t>
            </a:r>
          </a:p>
        </p:txBody>
      </p:sp>
      <p:sp>
        <p:nvSpPr>
          <p:cNvPr id="18436" name="Folienbildplatzhalter 6"/>
          <p:cNvSpPr>
            <a:spLocks noGrp="1" noRot="1" noChangeAspect="1" noTextEdit="1"/>
          </p:cNvSpPr>
          <p:nvPr>
            <p:ph type="sldImg"/>
          </p:nvPr>
        </p:nvSpPr>
        <p:spPr>
          <a:xfrm>
            <a:off x="503238" y="311150"/>
            <a:ext cx="5703887" cy="4279900"/>
          </a:xfr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Headline,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3" name="Fußzeilenplatzhalter 2"/>
          <p:cNvSpPr>
            <a:spLocks noGrp="1"/>
          </p:cNvSpPr>
          <p:nvPr>
            <p:ph type="ftr" sz="quarter" idx="10"/>
          </p:nvPr>
        </p:nvSpPr>
        <p:spPr/>
        <p:txBody>
          <a:bodyPr/>
          <a:lstStyle/>
          <a:p>
            <a:r>
              <a:rPr lang="de-DE" noProof="0"/>
              <a:t>EACO E-waste workshop - Kigali 14-16 May 2018</a:t>
            </a:r>
          </a:p>
        </p:txBody>
      </p:sp>
      <p:sp>
        <p:nvSpPr>
          <p:cNvPr id="4" name="Datumsplatzhalter 3"/>
          <p:cNvSpPr>
            <a:spLocks noGrp="1"/>
          </p:cNvSpPr>
          <p:nvPr>
            <p:ph type="dt" sz="half" idx="11"/>
          </p:nvPr>
        </p:nvSpPr>
        <p:spPr/>
        <p:txBody>
          <a:bodyPr/>
          <a:lstStyle/>
          <a:p>
            <a:r>
              <a:rPr lang="it-IT" noProof="0"/>
              <a:t>14 May 2018</a:t>
            </a:r>
            <a:endParaRPr lang="de-DE" noProof="0"/>
          </a:p>
        </p:txBody>
      </p:sp>
      <p:sp>
        <p:nvSpPr>
          <p:cNvPr id="5" name="Inhaltsplatzhalter 2"/>
          <p:cNvSpPr>
            <a:spLocks noGrp="1"/>
          </p:cNvSpPr>
          <p:nvPr>
            <p:ph idx="1" hasCustomPrompt="1"/>
          </p:nvPr>
        </p:nvSpPr>
        <p:spPr>
          <a:xfrm>
            <a:off x="684000" y="1927123"/>
            <a:ext cx="7776000" cy="4336877"/>
          </a:xfrm>
        </p:spPr>
        <p:txBody>
          <a:bodyPr/>
          <a:lstStyle>
            <a:lvl1pPr>
              <a:defRPr sz="1800"/>
            </a:lvl1pPr>
            <a:lvl2pPr>
              <a:defRPr sz="1800"/>
            </a:lvl2pPr>
            <a:lvl3pPr>
              <a:defRPr sz="1800"/>
            </a:lvl3pPr>
            <a:lvl4pPr>
              <a:defRPr sz="1800"/>
            </a:lvl4pPr>
            <a:lvl5pPr>
              <a:defRPr sz="1800"/>
            </a:lvl5pPr>
          </a:lstStyle>
          <a:p>
            <a:pPr lvl="0"/>
            <a:r>
              <a:rPr lang="de-DE" noProof="0"/>
              <a:t>Erste Ebene</a:t>
            </a:r>
          </a:p>
          <a:p>
            <a:pPr lvl="1"/>
            <a:r>
              <a:rPr lang="de-DE" noProof="0"/>
              <a:t>Zweite Ebene</a:t>
            </a:r>
          </a:p>
          <a:p>
            <a:pPr lvl="2"/>
            <a:r>
              <a:rPr lang="de-DE" noProof="0"/>
              <a:t>Dritte Ebene</a:t>
            </a:r>
          </a:p>
          <a:p>
            <a:pPr lvl="3"/>
            <a:r>
              <a:rPr lang="de-DE" noProof="0"/>
              <a:t>Vierte Ebene</a:t>
            </a:r>
          </a:p>
        </p:txBody>
      </p:sp>
    </p:spTree>
    <p:extLst>
      <p:ext uri="{BB962C8B-B14F-4D97-AF65-F5344CB8AC3E}">
        <p14:creationId xmlns:p14="http://schemas.microsoft.com/office/powerpoint/2010/main" val="2453010258"/>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line, Subhead, Bulletpoints">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3" name="Fußzeilenplatzhalter 2"/>
          <p:cNvSpPr>
            <a:spLocks noGrp="1"/>
          </p:cNvSpPr>
          <p:nvPr>
            <p:ph type="ftr" sz="quarter" idx="10"/>
          </p:nvPr>
        </p:nvSpPr>
        <p:spPr/>
        <p:txBody>
          <a:bodyPr/>
          <a:lstStyle/>
          <a:p>
            <a:r>
              <a:rPr lang="de-DE" noProof="0"/>
              <a:t>EACO E-waste workshop - Kigali 14-16 May 2018</a:t>
            </a:r>
          </a:p>
        </p:txBody>
      </p:sp>
      <p:sp>
        <p:nvSpPr>
          <p:cNvPr id="4" name="Datumsplatzhalter 3"/>
          <p:cNvSpPr>
            <a:spLocks noGrp="1"/>
          </p:cNvSpPr>
          <p:nvPr>
            <p:ph type="dt" sz="half" idx="11"/>
          </p:nvPr>
        </p:nvSpPr>
        <p:spPr/>
        <p:txBody>
          <a:bodyPr/>
          <a:lstStyle/>
          <a:p>
            <a:r>
              <a:rPr lang="it-IT" noProof="0"/>
              <a:t>14 May 2018</a:t>
            </a:r>
            <a:endParaRPr lang="de-DE" noProof="0"/>
          </a:p>
        </p:txBody>
      </p:sp>
      <p:sp>
        <p:nvSpPr>
          <p:cNvPr id="7" name="Inhaltsplatzhalter 2"/>
          <p:cNvSpPr>
            <a:spLocks noGrp="1"/>
          </p:cNvSpPr>
          <p:nvPr>
            <p:ph idx="1" hasCustomPrompt="1"/>
          </p:nvPr>
        </p:nvSpPr>
        <p:spPr>
          <a:xfrm>
            <a:off x="684000" y="1946788"/>
            <a:ext cx="7776000" cy="4297548"/>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p:txBody>
      </p:sp>
    </p:spTree>
    <p:extLst>
      <p:ext uri="{BB962C8B-B14F-4D97-AF65-F5344CB8AC3E}">
        <p14:creationId xmlns:p14="http://schemas.microsoft.com/office/powerpoint/2010/main" val="1335835877"/>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Subhead, Bulletpoints,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3" name="Fußzeilenplatzhalter 2"/>
          <p:cNvSpPr>
            <a:spLocks noGrp="1"/>
          </p:cNvSpPr>
          <p:nvPr>
            <p:ph type="ftr" sz="quarter" idx="10"/>
          </p:nvPr>
        </p:nvSpPr>
        <p:spPr/>
        <p:txBody>
          <a:bodyPr/>
          <a:lstStyle/>
          <a:p>
            <a:r>
              <a:rPr lang="de-DE" noProof="0"/>
              <a:t>EACO E-waste workshop - Kigali 14-16 May 2018</a:t>
            </a:r>
          </a:p>
        </p:txBody>
      </p:sp>
      <p:sp>
        <p:nvSpPr>
          <p:cNvPr id="4" name="Datumsplatzhalter 3"/>
          <p:cNvSpPr>
            <a:spLocks noGrp="1"/>
          </p:cNvSpPr>
          <p:nvPr>
            <p:ph type="dt" sz="half" idx="11"/>
          </p:nvPr>
        </p:nvSpPr>
        <p:spPr/>
        <p:txBody>
          <a:bodyPr/>
          <a:lstStyle/>
          <a:p>
            <a:r>
              <a:rPr lang="it-IT" noProof="0"/>
              <a:t>14 May 2018</a:t>
            </a:r>
            <a:endParaRPr lang="de-DE" noProof="0"/>
          </a:p>
        </p:txBody>
      </p:sp>
      <p:sp>
        <p:nvSpPr>
          <p:cNvPr id="7" name="Inhaltsplatzhalter 2"/>
          <p:cNvSpPr>
            <a:spLocks noGrp="1"/>
          </p:cNvSpPr>
          <p:nvPr>
            <p:ph idx="1" hasCustomPrompt="1"/>
          </p:nvPr>
        </p:nvSpPr>
        <p:spPr>
          <a:xfrm>
            <a:off x="684000" y="1936955"/>
            <a:ext cx="5760000" cy="4327045"/>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p:txBody>
      </p:sp>
      <p:sp>
        <p:nvSpPr>
          <p:cNvPr id="6" name="Bildplatzhalter 2"/>
          <p:cNvSpPr>
            <a:spLocks noGrp="1"/>
          </p:cNvSpPr>
          <p:nvPr>
            <p:ph type="pic" idx="12"/>
          </p:nvPr>
        </p:nvSpPr>
        <p:spPr>
          <a:xfrm>
            <a:off x="6786000" y="2448001"/>
            <a:ext cx="2358000" cy="2052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noProof="0"/>
              <a:t>Bild durch Klicken auf Symbol hinzufügen</a:t>
            </a:r>
          </a:p>
        </p:txBody>
      </p:sp>
    </p:spTree>
    <p:extLst>
      <p:ext uri="{BB962C8B-B14F-4D97-AF65-F5344CB8AC3E}">
        <p14:creationId xmlns:p14="http://schemas.microsoft.com/office/powerpoint/2010/main" val="581427851"/>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ulletpoints, großes Bild ">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noProof="0"/>
              <a:t>Titelmasterformat durch Klicken bearbeiten</a:t>
            </a:r>
          </a:p>
        </p:txBody>
      </p:sp>
      <p:sp>
        <p:nvSpPr>
          <p:cNvPr id="3" name="Fußzeilenplatzhalter 2"/>
          <p:cNvSpPr>
            <a:spLocks noGrp="1"/>
          </p:cNvSpPr>
          <p:nvPr>
            <p:ph type="ftr" sz="quarter" idx="10"/>
          </p:nvPr>
        </p:nvSpPr>
        <p:spPr/>
        <p:txBody>
          <a:bodyPr/>
          <a:lstStyle/>
          <a:p>
            <a:r>
              <a:rPr lang="de-DE" noProof="0"/>
              <a:t>EACO E-waste workshop - Kigali 14-16 May 2018</a:t>
            </a:r>
          </a:p>
        </p:txBody>
      </p:sp>
      <p:sp>
        <p:nvSpPr>
          <p:cNvPr id="4" name="Datumsplatzhalter 3"/>
          <p:cNvSpPr>
            <a:spLocks noGrp="1"/>
          </p:cNvSpPr>
          <p:nvPr>
            <p:ph type="dt" sz="half" idx="11"/>
          </p:nvPr>
        </p:nvSpPr>
        <p:spPr/>
        <p:txBody>
          <a:bodyPr/>
          <a:lstStyle/>
          <a:p>
            <a:r>
              <a:rPr lang="it-IT" noProof="0"/>
              <a:t>14 May 2018</a:t>
            </a:r>
            <a:endParaRPr lang="de-DE" noProof="0"/>
          </a:p>
        </p:txBody>
      </p:sp>
      <p:sp>
        <p:nvSpPr>
          <p:cNvPr id="7" name="Inhaltsplatzhalter 2"/>
          <p:cNvSpPr>
            <a:spLocks noGrp="1"/>
          </p:cNvSpPr>
          <p:nvPr>
            <p:ph idx="1" hasCustomPrompt="1"/>
          </p:nvPr>
        </p:nvSpPr>
        <p:spPr>
          <a:xfrm>
            <a:off x="684000" y="2448000"/>
            <a:ext cx="576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p:txBody>
      </p:sp>
      <p:sp>
        <p:nvSpPr>
          <p:cNvPr id="8" name="Bildplatzhalter 2"/>
          <p:cNvSpPr>
            <a:spLocks noGrp="1"/>
          </p:cNvSpPr>
          <p:nvPr>
            <p:ph type="pic" idx="12"/>
          </p:nvPr>
        </p:nvSpPr>
        <p:spPr>
          <a:xfrm>
            <a:off x="6786000" y="2448001"/>
            <a:ext cx="2358000" cy="3348000"/>
          </a:xfrm>
        </p:spPr>
        <p:txBody>
          <a:bodyPr/>
          <a:lstStyle>
            <a:lvl1pPr marL="0" indent="0">
              <a:buNone/>
              <a:defRPr sz="1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noProof="0"/>
              <a:t>Bild durch Klicken auf Symbol hinzufügen</a:t>
            </a:r>
            <a:endParaRPr lang="de-DE" noProof="0" dirty="0"/>
          </a:p>
        </p:txBody>
      </p:sp>
    </p:spTree>
    <p:extLst>
      <p:ext uri="{BB962C8B-B14F-4D97-AF65-F5344CB8AC3E}">
        <p14:creationId xmlns:p14="http://schemas.microsoft.com/office/powerpoint/2010/main" val="1801626705"/>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2 Spalten, Subheadline,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de-DE" noProof="0"/>
              <a:t>Titelmasterformat durch Klicken bearbeiten</a:t>
            </a:r>
          </a:p>
        </p:txBody>
      </p:sp>
      <p:sp>
        <p:nvSpPr>
          <p:cNvPr id="3" name="Fußzeilenplatzhalter 2"/>
          <p:cNvSpPr>
            <a:spLocks noGrp="1"/>
          </p:cNvSpPr>
          <p:nvPr>
            <p:ph type="ftr" sz="quarter" idx="10"/>
          </p:nvPr>
        </p:nvSpPr>
        <p:spPr/>
        <p:txBody>
          <a:bodyPr/>
          <a:lstStyle/>
          <a:p>
            <a:r>
              <a:rPr lang="de-DE" noProof="0"/>
              <a:t>EACO E-waste workshop - Kigali 14-16 May 2018</a:t>
            </a:r>
          </a:p>
        </p:txBody>
      </p:sp>
      <p:sp>
        <p:nvSpPr>
          <p:cNvPr id="4" name="Datumsplatzhalter 3"/>
          <p:cNvSpPr>
            <a:spLocks noGrp="1"/>
          </p:cNvSpPr>
          <p:nvPr>
            <p:ph type="dt" sz="half" idx="11"/>
          </p:nvPr>
        </p:nvSpPr>
        <p:spPr/>
        <p:txBody>
          <a:bodyPr/>
          <a:lstStyle/>
          <a:p>
            <a:r>
              <a:rPr lang="it-IT" noProof="0"/>
              <a:t>14 May 2018</a:t>
            </a:r>
            <a:endParaRPr lang="de-DE" noProof="0"/>
          </a:p>
        </p:txBody>
      </p:sp>
      <p:sp>
        <p:nvSpPr>
          <p:cNvPr id="7" name="Inhaltsplatzhalter 2"/>
          <p:cNvSpPr>
            <a:spLocks noGrp="1"/>
          </p:cNvSpPr>
          <p:nvPr>
            <p:ph idx="1" hasCustomPrompt="1"/>
          </p:nvPr>
        </p:nvSpPr>
        <p:spPr>
          <a:xfrm>
            <a:off x="684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p:txBody>
      </p:sp>
      <p:sp>
        <p:nvSpPr>
          <p:cNvPr id="8" name="Inhaltsplatzhalter 2"/>
          <p:cNvSpPr>
            <a:spLocks noGrp="1"/>
          </p:cNvSpPr>
          <p:nvPr>
            <p:ph idx="12" hasCustomPrompt="1"/>
          </p:nvPr>
        </p:nvSpPr>
        <p:spPr>
          <a:xfrm>
            <a:off x="4680000" y="2448000"/>
            <a:ext cx="3780000" cy="3816000"/>
          </a:xfrm>
        </p:spPr>
        <p:txBody>
          <a:bodyPr/>
          <a:lstStyle>
            <a:lvl1pPr marL="0" marR="0" indent="0" algn="l" defTabSz="914400" rtl="0" eaLnBrk="1" fontAlgn="base" latinLnBrk="0" hangingPunct="1">
              <a:lnSpc>
                <a:spcPct val="100000"/>
              </a:lnSpc>
              <a:spcBef>
                <a:spcPts val="400"/>
              </a:spcBef>
              <a:spcAft>
                <a:spcPts val="800"/>
              </a:spcAft>
              <a:buClr>
                <a:srgbClr val="C80F0F"/>
              </a:buClr>
              <a:buSzTx/>
              <a:buFontTx/>
              <a:buNone/>
              <a:tabLst>
                <a:tab pos="2190750" algn="l"/>
              </a:tabLst>
              <a:defRPr sz="1800" baseline="0"/>
            </a:lvl1pPr>
            <a:lvl2pPr marL="360000" indent="-360000">
              <a:buClr>
                <a:srgbClr val="C80F0F"/>
              </a:buClr>
              <a:buFont typeface="Arial" pitchFamily="34" charset="0"/>
              <a:buChar char="•"/>
              <a:defRPr sz="1800"/>
            </a:lvl2pPr>
            <a:lvl3pPr marL="720000">
              <a:defRPr sz="1800"/>
            </a:lvl3pPr>
            <a:lvl4pPr marL="1080000">
              <a:defRPr sz="1800" baseline="0"/>
            </a:lvl4pPr>
            <a:lvl5pPr marL="1440000">
              <a:defRPr sz="1800" baseline="0"/>
            </a:lvl5pPr>
            <a:lvl6pPr marL="1800000">
              <a:defRPr baseline="0"/>
            </a:lvl6pPr>
            <a:lvl7pPr marL="2160000">
              <a:defRPr baseline="0"/>
            </a:lvl7pPr>
            <a:lvl8pPr marL="2520000">
              <a:defRPr baseline="0"/>
            </a:lvl8pPr>
            <a:lvl9pPr marL="2880000">
              <a:defRPr/>
            </a:lvl9pPr>
          </a:lstStyle>
          <a:p>
            <a:pPr lvl="0"/>
            <a:r>
              <a:rPr lang="de-DE" noProof="0"/>
              <a:t>Text durch klicken hinzufügen</a:t>
            </a:r>
          </a:p>
          <a:p>
            <a:pPr lvl="1"/>
            <a:r>
              <a:rPr lang="de-DE" noProof="0"/>
              <a:t>Zweite Ebene</a:t>
            </a:r>
          </a:p>
          <a:p>
            <a:pPr lvl="2"/>
            <a:r>
              <a:rPr lang="de-DE" noProof="0"/>
              <a:t>Dritte Ebene</a:t>
            </a:r>
          </a:p>
          <a:p>
            <a:pPr lvl="3"/>
            <a:r>
              <a:rPr lang="de-DE" noProof="0"/>
              <a:t>Vierte Ebene</a:t>
            </a:r>
          </a:p>
        </p:txBody>
      </p:sp>
    </p:spTree>
    <p:extLst>
      <p:ext uri="{BB962C8B-B14F-4D97-AF65-F5344CB8AC3E}">
        <p14:creationId xmlns:p14="http://schemas.microsoft.com/office/powerpoint/2010/main" val="4241795388"/>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2 Spalten, Bulletpoints">
    <p:spTree>
      <p:nvGrpSpPr>
        <p:cNvPr id="1" name=""/>
        <p:cNvGrpSpPr/>
        <p:nvPr/>
      </p:nvGrpSpPr>
      <p:grpSpPr>
        <a:xfrm>
          <a:off x="0" y="0"/>
          <a:ext cx="0" cy="0"/>
          <a:chOff x="0" y="0"/>
          <a:chExt cx="0" cy="0"/>
        </a:xfrm>
      </p:grpSpPr>
      <p:sp>
        <p:nvSpPr>
          <p:cNvPr id="2" name="Titel 1"/>
          <p:cNvSpPr>
            <a:spLocks noGrp="1"/>
          </p:cNvSpPr>
          <p:nvPr>
            <p:ph type="title"/>
          </p:nvPr>
        </p:nvSpPr>
        <p:spPr>
          <a:xfrm>
            <a:off x="684000" y="1483200"/>
            <a:ext cx="7776000" cy="617928"/>
          </a:xfrm>
        </p:spPr>
        <p:txBody>
          <a:bodyPr/>
          <a:lstStyle/>
          <a:p>
            <a:r>
              <a:rPr lang="de-DE" noProof="0"/>
              <a:t>Titelmasterformat durch Klicken bearbeiten</a:t>
            </a:r>
          </a:p>
        </p:txBody>
      </p:sp>
      <p:sp>
        <p:nvSpPr>
          <p:cNvPr id="3" name="Fußzeilenplatzhalter 2"/>
          <p:cNvSpPr>
            <a:spLocks noGrp="1"/>
          </p:cNvSpPr>
          <p:nvPr>
            <p:ph type="ftr" sz="quarter" idx="10"/>
          </p:nvPr>
        </p:nvSpPr>
        <p:spPr/>
        <p:txBody>
          <a:bodyPr/>
          <a:lstStyle/>
          <a:p>
            <a:r>
              <a:rPr lang="de-DE"/>
              <a:t>EACO E-waste workshop - Kigali 14-16 May 2018</a:t>
            </a:r>
            <a:endParaRPr lang="de-DE" dirty="0"/>
          </a:p>
        </p:txBody>
      </p:sp>
      <p:sp>
        <p:nvSpPr>
          <p:cNvPr id="4" name="Datumsplatzhalter 3"/>
          <p:cNvSpPr>
            <a:spLocks noGrp="1"/>
          </p:cNvSpPr>
          <p:nvPr>
            <p:ph type="dt" sz="half" idx="11"/>
          </p:nvPr>
        </p:nvSpPr>
        <p:spPr/>
        <p:txBody>
          <a:bodyPr/>
          <a:lstStyle/>
          <a:p>
            <a:r>
              <a:rPr lang="it-IT" noProof="0"/>
              <a:t>14 May 2018</a:t>
            </a:r>
            <a:endParaRPr lang="de-DE" noProof="0" dirty="0"/>
          </a:p>
        </p:txBody>
      </p:sp>
      <p:sp>
        <p:nvSpPr>
          <p:cNvPr id="9" name="Inhaltsplatzhalter 2"/>
          <p:cNvSpPr>
            <a:spLocks noGrp="1"/>
          </p:cNvSpPr>
          <p:nvPr>
            <p:ph idx="1" hasCustomPrompt="1"/>
          </p:nvPr>
        </p:nvSpPr>
        <p:spPr>
          <a:xfrm>
            <a:off x="683999" y="2448000"/>
            <a:ext cx="3780000" cy="3816000"/>
          </a:xfrm>
        </p:spPr>
        <p:txBody>
          <a:bodyPr/>
          <a:lstStyle>
            <a:lvl1pPr>
              <a:defRPr sz="1800"/>
            </a:lvl1pPr>
            <a:lvl2pPr>
              <a:defRPr sz="1800"/>
            </a:lvl2pPr>
            <a:lvl3pPr>
              <a:defRPr sz="1800"/>
            </a:lvl3pPr>
            <a:lvl4pPr>
              <a:defRPr sz="1800"/>
            </a:lvl4pPr>
            <a:lvl5pPr>
              <a:defRPr sz="1800"/>
            </a:lvl5pPr>
          </a:lstStyle>
          <a:p>
            <a:pPr lvl="0"/>
            <a:r>
              <a:rPr lang="de-DE" noProof="0"/>
              <a:t>Erste Ebene</a:t>
            </a:r>
          </a:p>
          <a:p>
            <a:pPr lvl="1"/>
            <a:r>
              <a:rPr lang="de-DE" noProof="0"/>
              <a:t>Zweite Ebene</a:t>
            </a:r>
          </a:p>
          <a:p>
            <a:pPr lvl="2"/>
            <a:r>
              <a:rPr lang="de-DE" noProof="0"/>
              <a:t>Dritte Ebene</a:t>
            </a:r>
          </a:p>
        </p:txBody>
      </p:sp>
      <p:sp>
        <p:nvSpPr>
          <p:cNvPr id="10" name="Inhaltsplatzhalter 2"/>
          <p:cNvSpPr>
            <a:spLocks noGrp="1"/>
          </p:cNvSpPr>
          <p:nvPr>
            <p:ph idx="12" hasCustomPrompt="1"/>
          </p:nvPr>
        </p:nvSpPr>
        <p:spPr>
          <a:xfrm>
            <a:off x="4680000" y="2448000"/>
            <a:ext cx="3780000" cy="3816000"/>
          </a:xfrm>
        </p:spPr>
        <p:txBody>
          <a:bodyPr/>
          <a:lstStyle>
            <a:lvl1pPr>
              <a:defRPr sz="1800"/>
            </a:lvl1pPr>
            <a:lvl2pPr>
              <a:defRPr sz="1800"/>
            </a:lvl2pPr>
            <a:lvl3pPr>
              <a:defRPr sz="1800"/>
            </a:lvl3pPr>
            <a:lvl4pPr>
              <a:defRPr sz="1800"/>
            </a:lvl4pPr>
            <a:lvl5pPr>
              <a:defRPr sz="1800"/>
            </a:lvl5pPr>
          </a:lstStyle>
          <a:p>
            <a:pPr lvl="0"/>
            <a:r>
              <a:rPr lang="de-DE" noProof="0"/>
              <a:t>Erste Ebene</a:t>
            </a:r>
          </a:p>
          <a:p>
            <a:pPr lvl="1"/>
            <a:r>
              <a:rPr lang="de-DE" noProof="0"/>
              <a:t>Zweite Ebene</a:t>
            </a:r>
          </a:p>
          <a:p>
            <a:pPr lvl="2"/>
            <a:r>
              <a:rPr lang="de-DE" noProof="0"/>
              <a:t>Dritte Ebene</a:t>
            </a:r>
          </a:p>
        </p:txBody>
      </p:sp>
    </p:spTree>
    <p:extLst>
      <p:ext uri="{BB962C8B-B14F-4D97-AF65-F5344CB8AC3E}">
        <p14:creationId xmlns:p14="http://schemas.microsoft.com/office/powerpoint/2010/main" val="9934572"/>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3" name="Fußzeilenplatzhalter 2"/>
          <p:cNvSpPr>
            <a:spLocks noGrp="1"/>
          </p:cNvSpPr>
          <p:nvPr>
            <p:ph type="ftr" sz="quarter" idx="10"/>
          </p:nvPr>
        </p:nvSpPr>
        <p:spPr/>
        <p:txBody>
          <a:bodyPr/>
          <a:lstStyle/>
          <a:p>
            <a:r>
              <a:rPr lang="en-BZ"/>
              <a:t>EACO E-waste workshop - Kigali 14-16 May 2018</a:t>
            </a:r>
            <a:endParaRPr lang="en-BZ" dirty="0"/>
          </a:p>
        </p:txBody>
      </p:sp>
      <p:sp>
        <p:nvSpPr>
          <p:cNvPr id="4" name="Datumsplatzhalter 3"/>
          <p:cNvSpPr>
            <a:spLocks noGrp="1"/>
          </p:cNvSpPr>
          <p:nvPr>
            <p:ph type="dt" sz="half" idx="11"/>
          </p:nvPr>
        </p:nvSpPr>
        <p:spPr/>
        <p:txBody>
          <a:bodyPr/>
          <a:lstStyle/>
          <a:p>
            <a:r>
              <a:rPr lang="it-IT"/>
              <a:t>14 May 2018</a:t>
            </a:r>
            <a:endParaRPr lang="de-DE" dirty="0"/>
          </a:p>
        </p:txBody>
      </p:sp>
    </p:spTree>
    <p:extLst>
      <p:ext uri="{BB962C8B-B14F-4D97-AF65-F5344CB8AC3E}">
        <p14:creationId xmlns:p14="http://schemas.microsoft.com/office/powerpoint/2010/main" val="1246428921"/>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3.jpg"/><Relationship Id="rId4" Type="http://schemas.openxmlformats.org/officeDocument/2006/relationships/slideLayout" Target="../slideLayouts/slideLayout4.xml"/><Relationship Id="rId9" Type="http://schemas.openxmlformats.org/officeDocument/2006/relationships/image" Target="../media/image2.gi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theme" Target="../theme/theme2.xml"/><Relationship Id="rId1" Type="http://schemas.openxmlformats.org/officeDocument/2006/relationships/slideLayout" Target="../slideLayouts/slideLayout7.xml"/><Relationship Id="rId5" Type="http://schemas.openxmlformats.org/officeDocument/2006/relationships/image" Target="../media/image1.gif"/><Relationship Id="rId4" Type="http://schemas.openxmlformats.org/officeDocument/2006/relationships/image" Target="../media/image4.gi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91" name="Rectangle 15"/>
          <p:cNvSpPr>
            <a:spLocks noGrp="1" noChangeArrowheads="1"/>
          </p:cNvSpPr>
          <p:nvPr>
            <p:ph type="title"/>
          </p:nvPr>
        </p:nvSpPr>
        <p:spPr bwMode="auto">
          <a:xfrm>
            <a:off x="684000" y="1188235"/>
            <a:ext cx="7776000" cy="61792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dirty="0"/>
              <a:t>Titel durch Klicken hinzufügen</a:t>
            </a:r>
          </a:p>
        </p:txBody>
      </p:sp>
      <p:pic>
        <p:nvPicPr>
          <p:cNvPr id="19" name="Grafik 7"/>
          <p:cNvPicPr>
            <a:picLocks noChangeAspect="1"/>
          </p:cNvPicPr>
          <p:nvPr/>
        </p:nvPicPr>
        <p:blipFill>
          <a:blip r:embed="rId8" cstate="print"/>
          <a:srcRect/>
          <a:stretch>
            <a:fillRect/>
          </a:stretch>
        </p:blipFill>
        <p:spPr bwMode="auto">
          <a:xfrm>
            <a:off x="6618288" y="304800"/>
            <a:ext cx="2106612" cy="877888"/>
          </a:xfrm>
          <a:prstGeom prst="rect">
            <a:avLst/>
          </a:prstGeom>
          <a:noFill/>
          <a:ln w="9525">
            <a:noFill/>
            <a:miter lim="800000"/>
            <a:headEnd/>
            <a:tailEnd/>
          </a:ln>
        </p:spPr>
      </p:pic>
      <p:pic>
        <p:nvPicPr>
          <p:cNvPr id="20" name="Grafik 8"/>
          <p:cNvPicPr>
            <a:picLocks noChangeAspect="1"/>
          </p:cNvPicPr>
          <p:nvPr/>
        </p:nvPicPr>
        <p:blipFill>
          <a:blip r:embed="rId9" cstate="print"/>
          <a:srcRect/>
          <a:stretch>
            <a:fillRect/>
          </a:stretch>
        </p:blipFill>
        <p:spPr bwMode="auto">
          <a:xfrm>
            <a:off x="0" y="5851525"/>
            <a:ext cx="9144000" cy="738188"/>
          </a:xfrm>
          <a:prstGeom prst="rect">
            <a:avLst/>
          </a:prstGeom>
          <a:noFill/>
          <a:ln w="9525">
            <a:noFill/>
            <a:miter lim="800000"/>
            <a:headEnd/>
            <a:tailEnd/>
          </a:ln>
        </p:spPr>
      </p:pic>
      <p:sp>
        <p:nvSpPr>
          <p:cNvPr id="75792" name="Rectangle 16"/>
          <p:cNvSpPr>
            <a:spLocks noGrp="1" noChangeArrowheads="1"/>
          </p:cNvSpPr>
          <p:nvPr>
            <p:ph type="body" idx="1"/>
          </p:nvPr>
        </p:nvSpPr>
        <p:spPr bwMode="auto">
          <a:xfrm>
            <a:off x="684000" y="1912164"/>
            <a:ext cx="7776000" cy="435183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Erste Ebene</a:t>
            </a:r>
          </a:p>
          <a:p>
            <a:pPr lvl="1"/>
            <a:r>
              <a:rPr lang="de-DE" noProof="0"/>
              <a:t>Zweite Ebene</a:t>
            </a:r>
          </a:p>
          <a:p>
            <a:pPr lvl="2"/>
            <a:r>
              <a:rPr lang="de-DE" noProof="0"/>
              <a:t>Dritte Ebene</a:t>
            </a:r>
          </a:p>
          <a:p>
            <a:pPr lvl="3"/>
            <a:r>
              <a:rPr lang="de-DE" noProof="0"/>
              <a:t>Vierte Ebene</a:t>
            </a:r>
          </a:p>
        </p:txBody>
      </p:sp>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de-DE" sz="1000" b="0" noProof="0" dirty="0">
                <a:solidFill>
                  <a:srgbClr val="6E6452"/>
                </a:solidFill>
                <a:latin typeface="Arial Narrow" pitchFamily="34" charset="0"/>
              </a:rPr>
              <a:t>Page </a:t>
            </a:r>
            <a:fld id="{327115CA-E6A4-425F-BB4F-A64D48743A27}" type="slidenum">
              <a:rPr lang="de-DE" sz="1000" b="0" noProof="0" smtClean="0">
                <a:solidFill>
                  <a:srgbClr val="6E6452"/>
                </a:solidFill>
                <a:latin typeface="Arial Narrow" pitchFamily="34" charset="0"/>
              </a:rPr>
              <a:pPr/>
              <a:t>‹#›</a:t>
            </a:fld>
            <a:endParaRPr lang="de-DE" sz="1000" b="0" noProof="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de-DE" noProof="0"/>
              <a:t>EACO E-waste workshop - Kigali 14-16 May 2018</a:t>
            </a:r>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r>
              <a:rPr lang="it-IT" noProof="0"/>
              <a:t>14 May 2018</a:t>
            </a:r>
            <a:endParaRPr lang="de-DE" noProof="0"/>
          </a:p>
        </p:txBody>
      </p:sp>
      <p:pic>
        <p:nvPicPr>
          <p:cNvPr id="11" name="Bild 9" descr="weltkugel-1-Europa-Afrika.jpg"/>
          <p:cNvPicPr>
            <a:picLocks noChangeAspect="1"/>
          </p:cNvPicPr>
          <p:nvPr userDrawn="1"/>
        </p:nvPicPr>
        <p:blipFill rotWithShape="1">
          <a:blip r:embed="rId10">
            <a:extLst>
              <a:ext uri="{28A0092B-C50C-407E-A947-70E740481C1C}">
                <a14:useLocalDpi xmlns:a14="http://schemas.microsoft.com/office/drawing/2010/main" val="0"/>
              </a:ext>
            </a:extLst>
          </a:blip>
          <a:srcRect l="651" r="13474"/>
          <a:stretch/>
        </p:blipFill>
        <p:spPr>
          <a:xfrm>
            <a:off x="0" y="0"/>
            <a:ext cx="6544286" cy="1170000"/>
          </a:xfrm>
          <a:prstGeom prst="rect">
            <a:avLst/>
          </a:prstGeom>
        </p:spPr>
      </p:pic>
    </p:spTree>
  </p:cSld>
  <p:clrMap bg1="lt1" tx1="dk1" bg2="lt2" tx2="dk2" accent1="accent1" accent2="accent2" accent3="accent3" accent4="accent4" accent5="accent5" accent6="accent6" hlink="hlink" folHlink="folHlink"/>
  <p:sldLayoutIdLst>
    <p:sldLayoutId id="2147483706" r:id="rId1"/>
    <p:sldLayoutId id="2147483708" r:id="rId2"/>
    <p:sldLayoutId id="2147483709" r:id="rId3"/>
    <p:sldLayoutId id="2147483714" r:id="rId4"/>
    <p:sldLayoutId id="2147483710" r:id="rId5"/>
    <p:sldLayoutId id="2147483711" r:id="rId6"/>
  </p:sldLayoutIdLst>
  <p:transition/>
  <p:hf hdr="0"/>
  <p:txStyles>
    <p:titleStyle>
      <a:lvl1pPr algn="l" rtl="0" eaLnBrk="1" fontAlgn="base" hangingPunct="1">
        <a:spcBef>
          <a:spcPct val="0"/>
        </a:spcBef>
        <a:spcAft>
          <a:spcPct val="0"/>
        </a:spcAft>
        <a:defRPr sz="2400">
          <a:solidFill>
            <a:srgbClr val="C80F0F"/>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20" name="Grafik 8"/>
          <p:cNvPicPr>
            <a:picLocks noChangeAspect="1"/>
          </p:cNvPicPr>
          <p:nvPr/>
        </p:nvPicPr>
        <p:blipFill>
          <a:blip r:embed="rId3" cstate="print"/>
          <a:srcRect/>
          <a:stretch>
            <a:fillRect/>
          </a:stretch>
        </p:blipFill>
        <p:spPr bwMode="auto">
          <a:xfrm>
            <a:off x="0" y="5851525"/>
            <a:ext cx="9144000" cy="738188"/>
          </a:xfrm>
          <a:prstGeom prst="rect">
            <a:avLst/>
          </a:prstGeom>
          <a:noFill/>
          <a:ln w="9525">
            <a:noFill/>
            <a:miter lim="800000"/>
            <a:headEnd/>
            <a:tailEnd/>
          </a:ln>
        </p:spPr>
      </p:pic>
      <p:sp>
        <p:nvSpPr>
          <p:cNvPr id="14" name="Text Box 19"/>
          <p:cNvSpPr txBox="1">
            <a:spLocks noChangeArrowheads="1"/>
          </p:cNvSpPr>
          <p:nvPr/>
        </p:nvSpPr>
        <p:spPr bwMode="auto">
          <a:xfrm>
            <a:off x="7703687" y="6581001"/>
            <a:ext cx="927100" cy="246221"/>
          </a:xfrm>
          <a:prstGeom prst="rect">
            <a:avLst/>
          </a:prstGeom>
          <a:noFill/>
          <a:ln w="9525">
            <a:noFill/>
            <a:miter lim="800000"/>
            <a:headEnd/>
            <a:tailEnd/>
          </a:ln>
          <a:effectLst/>
        </p:spPr>
        <p:txBody>
          <a:bodyPr>
            <a:spAutoFit/>
          </a:bodyPr>
          <a:lstStyle>
            <a:defPPr>
              <a:defRPr lang="de-DE"/>
            </a:defPPr>
            <a:lvl1pPr algn="l" rtl="0" eaLnBrk="0" fontAlgn="base" hangingPunct="0">
              <a:spcBef>
                <a:spcPct val="0"/>
              </a:spcBef>
              <a:spcAft>
                <a:spcPct val="0"/>
              </a:spcAft>
              <a:defRPr sz="2200" b="1" kern="1200">
                <a:solidFill>
                  <a:srgbClr val="999999"/>
                </a:solidFill>
                <a:latin typeface="Arial" charset="0"/>
                <a:ea typeface="+mn-ea"/>
                <a:cs typeface="+mn-cs"/>
              </a:defRPr>
            </a:lvl1pPr>
            <a:lvl2pPr marL="457200" algn="l" rtl="0" eaLnBrk="0" fontAlgn="base" hangingPunct="0">
              <a:spcBef>
                <a:spcPct val="0"/>
              </a:spcBef>
              <a:spcAft>
                <a:spcPct val="0"/>
              </a:spcAft>
              <a:defRPr sz="2200" b="1" kern="1200">
                <a:solidFill>
                  <a:srgbClr val="999999"/>
                </a:solidFill>
                <a:latin typeface="Arial" charset="0"/>
                <a:ea typeface="+mn-ea"/>
                <a:cs typeface="+mn-cs"/>
              </a:defRPr>
            </a:lvl2pPr>
            <a:lvl3pPr marL="914400" algn="l" rtl="0" eaLnBrk="0" fontAlgn="base" hangingPunct="0">
              <a:spcBef>
                <a:spcPct val="0"/>
              </a:spcBef>
              <a:spcAft>
                <a:spcPct val="0"/>
              </a:spcAft>
              <a:defRPr sz="2200" b="1" kern="1200">
                <a:solidFill>
                  <a:srgbClr val="999999"/>
                </a:solidFill>
                <a:latin typeface="Arial" charset="0"/>
                <a:ea typeface="+mn-ea"/>
                <a:cs typeface="+mn-cs"/>
              </a:defRPr>
            </a:lvl3pPr>
            <a:lvl4pPr marL="1371600" algn="l" rtl="0" eaLnBrk="0" fontAlgn="base" hangingPunct="0">
              <a:spcBef>
                <a:spcPct val="0"/>
              </a:spcBef>
              <a:spcAft>
                <a:spcPct val="0"/>
              </a:spcAft>
              <a:defRPr sz="2200" b="1" kern="1200">
                <a:solidFill>
                  <a:srgbClr val="999999"/>
                </a:solidFill>
                <a:latin typeface="Arial" charset="0"/>
                <a:ea typeface="+mn-ea"/>
                <a:cs typeface="+mn-cs"/>
              </a:defRPr>
            </a:lvl4pPr>
            <a:lvl5pPr marL="1828800" algn="l" rtl="0" eaLnBrk="0" fontAlgn="base" hangingPunct="0">
              <a:spcBef>
                <a:spcPct val="0"/>
              </a:spcBef>
              <a:spcAft>
                <a:spcPct val="0"/>
              </a:spcAft>
              <a:defRPr sz="2200" b="1" kern="1200">
                <a:solidFill>
                  <a:srgbClr val="999999"/>
                </a:solidFill>
                <a:latin typeface="Arial" charset="0"/>
                <a:ea typeface="+mn-ea"/>
                <a:cs typeface="+mn-cs"/>
              </a:defRPr>
            </a:lvl5pPr>
            <a:lvl6pPr marL="2286000" algn="l" defTabSz="914400" rtl="0" eaLnBrk="1" latinLnBrk="0" hangingPunct="1">
              <a:defRPr sz="2200" b="1" kern="1200">
                <a:solidFill>
                  <a:srgbClr val="999999"/>
                </a:solidFill>
                <a:latin typeface="Arial" charset="0"/>
                <a:ea typeface="+mn-ea"/>
                <a:cs typeface="+mn-cs"/>
              </a:defRPr>
            </a:lvl6pPr>
            <a:lvl7pPr marL="2743200" algn="l" defTabSz="914400" rtl="0" eaLnBrk="1" latinLnBrk="0" hangingPunct="1">
              <a:defRPr sz="2200" b="1" kern="1200">
                <a:solidFill>
                  <a:srgbClr val="999999"/>
                </a:solidFill>
                <a:latin typeface="Arial" charset="0"/>
                <a:ea typeface="+mn-ea"/>
                <a:cs typeface="+mn-cs"/>
              </a:defRPr>
            </a:lvl7pPr>
            <a:lvl8pPr marL="3200400" algn="l" defTabSz="914400" rtl="0" eaLnBrk="1" latinLnBrk="0" hangingPunct="1">
              <a:defRPr sz="2200" b="1" kern="1200">
                <a:solidFill>
                  <a:srgbClr val="999999"/>
                </a:solidFill>
                <a:latin typeface="Arial" charset="0"/>
                <a:ea typeface="+mn-ea"/>
                <a:cs typeface="+mn-cs"/>
              </a:defRPr>
            </a:lvl8pPr>
            <a:lvl9pPr marL="3657600" algn="l" defTabSz="914400" rtl="0" eaLnBrk="1" latinLnBrk="0" hangingPunct="1">
              <a:defRPr sz="2200" b="1" kern="1200">
                <a:solidFill>
                  <a:srgbClr val="999999"/>
                </a:solidFill>
                <a:latin typeface="Arial" charset="0"/>
                <a:ea typeface="+mn-ea"/>
                <a:cs typeface="+mn-cs"/>
              </a:defRPr>
            </a:lvl9pPr>
          </a:lstStyle>
          <a:p>
            <a:r>
              <a:rPr lang="de-DE" sz="1000" b="0" dirty="0">
                <a:solidFill>
                  <a:srgbClr val="6E6452"/>
                </a:solidFill>
                <a:latin typeface="Arial Narrow" pitchFamily="34" charset="0"/>
              </a:rPr>
              <a:t>Page </a:t>
            </a:r>
            <a:fld id="{327115CA-E6A4-425F-BB4F-A64D48743A27}" type="slidenum">
              <a:rPr lang="de-DE" sz="1000" b="0" smtClean="0">
                <a:solidFill>
                  <a:srgbClr val="6E6452"/>
                </a:solidFill>
                <a:latin typeface="Arial Narrow" pitchFamily="34" charset="0"/>
              </a:rPr>
              <a:pPr/>
              <a:t>‹#›</a:t>
            </a:fld>
            <a:endParaRPr lang="de-DE" sz="1000" b="0" dirty="0">
              <a:solidFill>
                <a:srgbClr val="6E6452"/>
              </a:solidFill>
              <a:latin typeface="Arial Narrow" pitchFamily="34" charset="0"/>
            </a:endParaRPr>
          </a:p>
        </p:txBody>
      </p:sp>
      <p:sp>
        <p:nvSpPr>
          <p:cNvPr id="15" name="Rectangle 25"/>
          <p:cNvSpPr>
            <a:spLocks noGrp="1" noChangeArrowheads="1"/>
          </p:cNvSpPr>
          <p:nvPr>
            <p:ph type="ftr" sz="quarter" idx="3"/>
          </p:nvPr>
        </p:nvSpPr>
        <p:spPr bwMode="auto">
          <a:xfrm>
            <a:off x="2862776" y="6581001"/>
            <a:ext cx="3418449"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a:defRPr sz="1000" b="1" spc="70" baseline="0">
                <a:solidFill>
                  <a:srgbClr val="6E6452"/>
                </a:solidFill>
                <a:latin typeface="Arial Narrow" pitchFamily="34" charset="0"/>
              </a:defRPr>
            </a:lvl1pPr>
          </a:lstStyle>
          <a:p>
            <a:r>
              <a:rPr lang="en-BZ"/>
              <a:t>EACO E-waste workshop - Kigali 14-16 May 2018</a:t>
            </a:r>
            <a:endParaRPr lang="en-BZ" dirty="0"/>
          </a:p>
        </p:txBody>
      </p:sp>
      <p:sp>
        <p:nvSpPr>
          <p:cNvPr id="16" name="Rectangle 17"/>
          <p:cNvSpPr>
            <a:spLocks noGrp="1" noChangeArrowheads="1"/>
          </p:cNvSpPr>
          <p:nvPr>
            <p:ph type="dt" sz="half" idx="2"/>
          </p:nvPr>
        </p:nvSpPr>
        <p:spPr bwMode="auto">
          <a:xfrm>
            <a:off x="679155" y="6581001"/>
            <a:ext cx="1295400" cy="24622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defRPr sz="1000" b="0">
                <a:solidFill>
                  <a:srgbClr val="6E6452"/>
                </a:solidFill>
                <a:latin typeface="Arial Narrow" pitchFamily="34" charset="0"/>
              </a:defRPr>
            </a:lvl1pPr>
          </a:lstStyle>
          <a:p>
            <a:r>
              <a:rPr lang="it-IT"/>
              <a:t>14 May 2018</a:t>
            </a:r>
            <a:endParaRPr lang="de-DE" dirty="0"/>
          </a:p>
        </p:txBody>
      </p:sp>
      <p:pic>
        <p:nvPicPr>
          <p:cNvPr id="10" name="Grafik 10"/>
          <p:cNvPicPr>
            <a:picLocks noChangeAspect="1"/>
          </p:cNvPicPr>
          <p:nvPr/>
        </p:nvPicPr>
        <p:blipFill>
          <a:blip r:embed="rId4" cstate="print"/>
          <a:srcRect/>
          <a:stretch>
            <a:fillRect/>
          </a:stretch>
        </p:blipFill>
        <p:spPr bwMode="auto">
          <a:xfrm>
            <a:off x="0" y="0"/>
            <a:ext cx="9144000" cy="1119188"/>
          </a:xfrm>
          <a:prstGeom prst="rect">
            <a:avLst/>
          </a:prstGeom>
          <a:noFill/>
          <a:ln w="9525">
            <a:noFill/>
            <a:miter lim="800000"/>
            <a:headEnd/>
            <a:tailEnd/>
          </a:ln>
        </p:spPr>
      </p:pic>
      <p:pic>
        <p:nvPicPr>
          <p:cNvPr id="11" name="Grafik 7"/>
          <p:cNvPicPr>
            <a:picLocks noChangeAspect="1"/>
          </p:cNvPicPr>
          <p:nvPr/>
        </p:nvPicPr>
        <p:blipFill>
          <a:blip r:embed="rId5" cstate="print"/>
          <a:srcRect/>
          <a:stretch>
            <a:fillRect/>
          </a:stretch>
        </p:blipFill>
        <p:spPr bwMode="auto">
          <a:xfrm>
            <a:off x="6618288" y="304800"/>
            <a:ext cx="2106612" cy="877888"/>
          </a:xfrm>
          <a:prstGeom prst="rect">
            <a:avLst/>
          </a:prstGeom>
          <a:noFill/>
          <a:ln w="9525">
            <a:noFill/>
            <a:miter lim="800000"/>
            <a:headEnd/>
            <a:tailEnd/>
          </a:ln>
        </p:spPr>
      </p:pic>
    </p:spTree>
    <p:extLst>
      <p:ext uri="{BB962C8B-B14F-4D97-AF65-F5344CB8AC3E}">
        <p14:creationId xmlns:p14="http://schemas.microsoft.com/office/powerpoint/2010/main" val="3066890143"/>
      </p:ext>
    </p:extLst>
  </p:cSld>
  <p:clrMap bg1="lt1" tx1="dk1" bg2="lt2" tx2="dk2" accent1="accent1" accent2="accent2" accent3="accent3" accent4="accent4" accent5="accent5" accent6="accent6" hlink="hlink" folHlink="folHlink"/>
  <p:sldLayoutIdLst>
    <p:sldLayoutId id="2147483713" r:id="rId1"/>
  </p:sldLayoutIdLst>
  <p:transition/>
  <p:hf hdr="0"/>
  <p:txStyles>
    <p:titleStyle>
      <a:lvl1pPr algn="l" rtl="0" eaLnBrk="1" fontAlgn="base" hangingPunct="1">
        <a:spcBef>
          <a:spcPct val="0"/>
        </a:spcBef>
        <a:spcAft>
          <a:spcPct val="0"/>
        </a:spcAft>
        <a:defRPr sz="24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p:titleStyle>
    <p:bodyStyle>
      <a:lvl1pPr marL="360000" indent="-360000" algn="l" rtl="0" eaLnBrk="1" fontAlgn="base" hangingPunct="1">
        <a:spcBef>
          <a:spcPts val="400"/>
        </a:spcBef>
        <a:spcAft>
          <a:spcPts val="800"/>
        </a:spcAft>
        <a:buClr>
          <a:srgbClr val="C80F0F"/>
        </a:buClr>
        <a:buFont typeface="Arial" pitchFamily="34" charset="0"/>
        <a:buChar char="•"/>
        <a:tabLst>
          <a:tab pos="2190750" algn="l"/>
        </a:tabLst>
        <a:defRPr sz="1800">
          <a:solidFill>
            <a:srgbClr val="6E6452"/>
          </a:solidFill>
          <a:latin typeface="+mn-lt"/>
          <a:ea typeface="+mn-ea"/>
          <a:cs typeface="+mn-cs"/>
        </a:defRPr>
      </a:lvl1pPr>
      <a:lvl2pPr marL="72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2pPr>
      <a:lvl3pPr marL="1080000" indent="-360000" algn="l" rtl="0" eaLnBrk="1" fontAlgn="base" hangingPunct="1">
        <a:spcBef>
          <a:spcPts val="400"/>
        </a:spcBef>
        <a:spcAft>
          <a:spcPts val="800"/>
        </a:spcAft>
        <a:buClr>
          <a:srgbClr val="6E6452"/>
        </a:buClr>
        <a:buFont typeface="Arial" pitchFamily="34" charset="0"/>
        <a:buChar char="•"/>
        <a:tabLst>
          <a:tab pos="2190750" algn="l"/>
        </a:tabLst>
        <a:defRPr sz="1800">
          <a:solidFill>
            <a:srgbClr val="6E6452"/>
          </a:solidFill>
          <a:latin typeface="+mn-lt"/>
        </a:defRPr>
      </a:lvl3pPr>
      <a:lvl4pPr marL="14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4pPr>
      <a:lvl5pPr marL="180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5pPr>
      <a:lvl6pPr marL="216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6pPr>
      <a:lvl7pPr marL="252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7pPr>
      <a:lvl8pPr marL="288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8pPr>
      <a:lvl9pPr marL="3240000" indent="-360000" algn="l" rtl="0" eaLnBrk="1" fontAlgn="base" hangingPunct="1">
        <a:spcBef>
          <a:spcPts val="400"/>
        </a:spcBef>
        <a:spcAft>
          <a:spcPts val="800"/>
        </a:spcAft>
        <a:buClr>
          <a:srgbClr val="6E6452"/>
        </a:buClr>
        <a:buFont typeface="Arial" pitchFamily="34" charset="0"/>
        <a:buChar char="•"/>
        <a:tabLst>
          <a:tab pos="2190750" algn="l"/>
        </a:tabLst>
        <a:defRPr sz="1800" baseline="0">
          <a:solidFill>
            <a:srgbClr val="6E6452"/>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mailto:Ellen.Gunsilius@giz.de" TargetMode="External"/><Relationship Id="rId5" Type="http://schemas.openxmlformats.org/officeDocument/2006/relationships/hyperlink" Target="mailto:mathias.schluep@wrforum.org" TargetMode="External"/><Relationship Id="rId4" Type="http://schemas.openxmlformats.org/officeDocument/2006/relationships/hyperlink" Target="mailto:federico.magalini@sofiesgroup.com"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hyperlink" Target="mailto:Ellen.Gunsilius@giz.de" TargetMode="External"/><Relationship Id="rId7"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image" Target="../media/image6.png"/><Relationship Id="rId5" Type="http://schemas.openxmlformats.org/officeDocument/2006/relationships/image" Target="../media/image5.wmf"/><Relationship Id="rId4" Type="http://schemas.openxmlformats.org/officeDocument/2006/relationships/hyperlink" Target="http://www.giz.de/" TargetMode="External"/><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2.jpeg"/><Relationship Id="rId7" Type="http://schemas.openxmlformats.org/officeDocument/2006/relationships/image" Target="../media/image16.jpeg"/><Relationship Id="rId12" Type="http://schemas.openxmlformats.org/officeDocument/2006/relationships/image" Target="../media/image21.jpeg"/><Relationship Id="rId2" Type="http://schemas.openxmlformats.org/officeDocument/2006/relationships/image" Target="../media/image11.jpeg"/><Relationship Id="rId1" Type="http://schemas.openxmlformats.org/officeDocument/2006/relationships/slideLayout" Target="../slideLayouts/slideLayout2.xml"/><Relationship Id="rId6" Type="http://schemas.openxmlformats.org/officeDocument/2006/relationships/image" Target="../media/image15.jpeg"/><Relationship Id="rId11" Type="http://schemas.openxmlformats.org/officeDocument/2006/relationships/image" Target="../media/image20.jpeg"/><Relationship Id="rId5" Type="http://schemas.openxmlformats.org/officeDocument/2006/relationships/image" Target="../media/image14.jpeg"/><Relationship Id="rId10" Type="http://schemas.openxmlformats.org/officeDocument/2006/relationships/image" Target="../media/image19.jpeg"/><Relationship Id="rId4" Type="http://schemas.openxmlformats.org/officeDocument/2006/relationships/image" Target="../media/image13.jpeg"/><Relationship Id="rId9" Type="http://schemas.openxmlformats.org/officeDocument/2006/relationships/image" Target="../media/image18.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2"/>
          <p:cNvSpPr txBox="1">
            <a:spLocks/>
          </p:cNvSpPr>
          <p:nvPr/>
        </p:nvSpPr>
        <p:spPr>
          <a:xfrm>
            <a:off x="839991" y="4321968"/>
            <a:ext cx="3752850" cy="4213225"/>
          </a:xfrm>
          <a:prstGeom prst="rect">
            <a:avLst/>
          </a:prstGeom>
        </p:spPr>
        <p:txBody>
          <a:bodyPr/>
          <a:lstStyle/>
          <a:p>
            <a:pPr>
              <a:spcBef>
                <a:spcPts val="0"/>
              </a:spcBef>
              <a:spcAft>
                <a:spcPts val="300"/>
              </a:spcAft>
              <a:buClr>
                <a:srgbClr val="C80F0F"/>
              </a:buClr>
              <a:buFont typeface="Wingdings" pitchFamily="2" charset="2"/>
              <a:buNone/>
              <a:defRPr/>
            </a:pPr>
            <a:endParaRPr lang="en-GB" sz="1100" b="0" dirty="0">
              <a:solidFill>
                <a:srgbClr val="6E6452"/>
              </a:solidFill>
              <a:latin typeface="+mn-lt"/>
            </a:endParaRPr>
          </a:p>
        </p:txBody>
      </p:sp>
      <p:sp>
        <p:nvSpPr>
          <p:cNvPr id="2" name="Titel 1"/>
          <p:cNvSpPr>
            <a:spLocks noGrp="1"/>
          </p:cNvSpPr>
          <p:nvPr>
            <p:ph type="title"/>
          </p:nvPr>
        </p:nvSpPr>
        <p:spPr/>
        <p:txBody>
          <a:bodyPr/>
          <a:lstStyle/>
          <a:p>
            <a:r>
              <a:rPr lang="en-US" dirty="0"/>
              <a:t/>
            </a:r>
            <a:br>
              <a:rPr lang="en-US" dirty="0"/>
            </a:br>
            <a:endParaRPr lang="en-US" dirty="0"/>
          </a:p>
        </p:txBody>
      </p:sp>
      <p:sp>
        <p:nvSpPr>
          <p:cNvPr id="6" name="Titel 2"/>
          <p:cNvSpPr txBox="1">
            <a:spLocks/>
          </p:cNvSpPr>
          <p:nvPr/>
        </p:nvSpPr>
        <p:spPr bwMode="auto">
          <a:xfrm>
            <a:off x="1103943" y="1384548"/>
            <a:ext cx="6981451" cy="366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sz="3600">
                <a:solidFill>
                  <a:srgbClr val="6E6452"/>
                </a:solidFill>
                <a:latin typeface="+mj-lt"/>
                <a:ea typeface="+mj-ea"/>
                <a:cs typeface="+mj-cs"/>
              </a:defRPr>
            </a:lvl1pPr>
            <a:lvl2pPr algn="l" rtl="0" eaLnBrk="1" fontAlgn="base" hangingPunct="1">
              <a:spcBef>
                <a:spcPct val="0"/>
              </a:spcBef>
              <a:spcAft>
                <a:spcPct val="0"/>
              </a:spcAft>
              <a:defRPr sz="3600">
                <a:solidFill>
                  <a:schemeClr val="tx1"/>
                </a:solidFill>
                <a:latin typeface="Arial" charset="0"/>
              </a:defRPr>
            </a:lvl2pPr>
            <a:lvl3pPr algn="l" rtl="0" eaLnBrk="1" fontAlgn="base" hangingPunct="1">
              <a:spcBef>
                <a:spcPct val="0"/>
              </a:spcBef>
              <a:spcAft>
                <a:spcPct val="0"/>
              </a:spcAft>
              <a:defRPr sz="3600">
                <a:solidFill>
                  <a:schemeClr val="tx1"/>
                </a:solidFill>
                <a:latin typeface="Arial" charset="0"/>
              </a:defRPr>
            </a:lvl3pPr>
            <a:lvl4pPr algn="l" rtl="0" eaLnBrk="1" fontAlgn="base" hangingPunct="1">
              <a:spcBef>
                <a:spcPct val="0"/>
              </a:spcBef>
              <a:spcAft>
                <a:spcPct val="0"/>
              </a:spcAft>
              <a:defRPr sz="3600">
                <a:solidFill>
                  <a:schemeClr val="tx1"/>
                </a:solidFill>
                <a:latin typeface="Arial" charset="0"/>
              </a:defRPr>
            </a:lvl4pPr>
            <a:lvl5pPr algn="l" rtl="0" eaLnBrk="1" fontAlgn="base" hangingPunct="1">
              <a:spcBef>
                <a:spcPct val="0"/>
              </a:spcBef>
              <a:spcAft>
                <a:spcPct val="0"/>
              </a:spcAft>
              <a:defRPr sz="3600">
                <a:solidFill>
                  <a:schemeClr val="tx1"/>
                </a:solidFill>
                <a:latin typeface="Arial" charset="0"/>
              </a:defRPr>
            </a:lvl5pPr>
            <a:lvl6pPr marL="457200" algn="l" rtl="0" eaLnBrk="1" fontAlgn="base" hangingPunct="1">
              <a:spcBef>
                <a:spcPct val="0"/>
              </a:spcBef>
              <a:spcAft>
                <a:spcPct val="0"/>
              </a:spcAft>
              <a:defRPr sz="3600">
                <a:solidFill>
                  <a:schemeClr val="tx1"/>
                </a:solidFill>
                <a:latin typeface="Arial" charset="0"/>
              </a:defRPr>
            </a:lvl6pPr>
            <a:lvl7pPr marL="914400" algn="l" rtl="0" eaLnBrk="1" fontAlgn="base" hangingPunct="1">
              <a:spcBef>
                <a:spcPct val="0"/>
              </a:spcBef>
              <a:spcAft>
                <a:spcPct val="0"/>
              </a:spcAft>
              <a:defRPr sz="3600">
                <a:solidFill>
                  <a:schemeClr val="tx1"/>
                </a:solidFill>
                <a:latin typeface="Arial" charset="0"/>
              </a:defRPr>
            </a:lvl7pPr>
            <a:lvl8pPr marL="1371600" algn="l" rtl="0" eaLnBrk="1" fontAlgn="base" hangingPunct="1">
              <a:spcBef>
                <a:spcPct val="0"/>
              </a:spcBef>
              <a:spcAft>
                <a:spcPct val="0"/>
              </a:spcAft>
              <a:defRPr sz="3600">
                <a:solidFill>
                  <a:schemeClr val="tx1"/>
                </a:solidFill>
                <a:latin typeface="Arial" charset="0"/>
              </a:defRPr>
            </a:lvl8pPr>
            <a:lvl9pPr marL="1828800" algn="l" rtl="0" eaLnBrk="1" fontAlgn="base" hangingPunct="1">
              <a:spcBef>
                <a:spcPct val="0"/>
              </a:spcBef>
              <a:spcAft>
                <a:spcPct val="0"/>
              </a:spcAft>
              <a:defRPr sz="3600">
                <a:solidFill>
                  <a:schemeClr val="tx1"/>
                </a:solidFill>
                <a:latin typeface="Arial" charset="0"/>
              </a:defRPr>
            </a:lvl9pPr>
          </a:lstStyle>
          <a:p>
            <a:pPr>
              <a:spcAft>
                <a:spcPts val="1200"/>
              </a:spcAft>
            </a:pPr>
            <a:r>
              <a:rPr lang="de-DE" sz="3200" b="0" kern="0" dirty="0">
                <a:solidFill>
                  <a:schemeClr val="accent1"/>
                </a:solidFill>
              </a:rPr>
              <a:t>Technical Assistance </a:t>
            </a:r>
            <a:r>
              <a:rPr lang="de-DE" sz="3200" b="0" kern="0" dirty="0" err="1">
                <a:solidFill>
                  <a:schemeClr val="accent1"/>
                </a:solidFill>
              </a:rPr>
              <a:t>for</a:t>
            </a:r>
            <a:r>
              <a:rPr lang="de-DE" sz="3200" b="0" kern="0" dirty="0">
                <a:solidFill>
                  <a:schemeClr val="accent1"/>
                </a:solidFill>
              </a:rPr>
              <a:t> </a:t>
            </a:r>
            <a:r>
              <a:rPr lang="de-DE" sz="3200" b="0" kern="0" dirty="0" err="1">
                <a:solidFill>
                  <a:schemeClr val="accent1"/>
                </a:solidFill>
              </a:rPr>
              <a:t>the</a:t>
            </a:r>
            <a:r>
              <a:rPr lang="de-DE" sz="3200" b="0" kern="0" dirty="0">
                <a:solidFill>
                  <a:schemeClr val="accent1"/>
                </a:solidFill>
              </a:rPr>
              <a:t> </a:t>
            </a:r>
            <a:r>
              <a:rPr lang="de-DE" sz="3200" b="0" kern="0" dirty="0" err="1">
                <a:solidFill>
                  <a:schemeClr val="accent1"/>
                </a:solidFill>
              </a:rPr>
              <a:t>implementation</a:t>
            </a:r>
            <a:r>
              <a:rPr lang="de-DE" sz="3200" b="0" kern="0" dirty="0">
                <a:solidFill>
                  <a:schemeClr val="accent1"/>
                </a:solidFill>
              </a:rPr>
              <a:t> </a:t>
            </a:r>
            <a:r>
              <a:rPr lang="de-DE" sz="3200" b="0" kern="0" dirty="0" err="1">
                <a:solidFill>
                  <a:schemeClr val="accent1"/>
                </a:solidFill>
              </a:rPr>
              <a:t>of</a:t>
            </a:r>
            <a:r>
              <a:rPr lang="de-DE" sz="3200" b="0" kern="0" dirty="0">
                <a:solidFill>
                  <a:schemeClr val="accent1"/>
                </a:solidFill>
              </a:rPr>
              <a:t> Regional E-</a:t>
            </a:r>
            <a:r>
              <a:rPr lang="de-DE" sz="3200" b="0" kern="0" dirty="0" err="1">
                <a:solidFill>
                  <a:schemeClr val="accent1"/>
                </a:solidFill>
              </a:rPr>
              <a:t>waste</a:t>
            </a:r>
            <a:r>
              <a:rPr lang="de-DE" sz="3200" b="0" kern="0" dirty="0">
                <a:solidFill>
                  <a:schemeClr val="accent1"/>
                </a:solidFill>
              </a:rPr>
              <a:t> </a:t>
            </a:r>
            <a:r>
              <a:rPr lang="de-DE" sz="3200" b="0" kern="0" dirty="0" err="1">
                <a:solidFill>
                  <a:schemeClr val="accent1"/>
                </a:solidFill>
              </a:rPr>
              <a:t>management</a:t>
            </a:r>
            <a:r>
              <a:rPr lang="de-DE" sz="3200" b="0" kern="0" dirty="0">
                <a:solidFill>
                  <a:schemeClr val="accent1"/>
                </a:solidFill>
              </a:rPr>
              <a:t> </a:t>
            </a:r>
            <a:r>
              <a:rPr lang="de-DE" sz="3200" b="0" kern="0" dirty="0" err="1">
                <a:solidFill>
                  <a:schemeClr val="accent1"/>
                </a:solidFill>
              </a:rPr>
              <a:t>Strategy</a:t>
            </a:r>
            <a:endParaRPr lang="de-DE" sz="3200" b="0" kern="0" dirty="0">
              <a:solidFill>
                <a:schemeClr val="accent1"/>
              </a:solidFill>
            </a:endParaRPr>
          </a:p>
          <a:p>
            <a:pPr>
              <a:spcAft>
                <a:spcPts val="1200"/>
              </a:spcAft>
            </a:pPr>
            <a:r>
              <a:rPr lang="en-GB" sz="1800" b="0" kern="0" dirty="0">
                <a:solidFill>
                  <a:schemeClr val="tx1">
                    <a:lumMod val="85000"/>
                    <a:lumOff val="15000"/>
                  </a:schemeClr>
                </a:solidFill>
              </a:rPr>
              <a:t/>
            </a:r>
            <a:br>
              <a:rPr lang="en-GB" sz="1800" b="0" kern="0" dirty="0">
                <a:solidFill>
                  <a:schemeClr val="tx1">
                    <a:lumMod val="85000"/>
                    <a:lumOff val="15000"/>
                  </a:schemeClr>
                </a:solidFill>
              </a:rPr>
            </a:br>
            <a:r>
              <a:rPr lang="en-GB" sz="1800" b="0">
                <a:latin typeface="+mn-lt"/>
                <a:ea typeface="+mn-ea"/>
                <a:cs typeface="+mn-cs"/>
              </a:rPr>
              <a:t>GIZ Expert Pool</a:t>
            </a:r>
            <a:endParaRPr lang="en-GB" sz="1800" b="0" dirty="0">
              <a:latin typeface="+mn-lt"/>
              <a:ea typeface="+mn-ea"/>
              <a:cs typeface="+mn-cs"/>
            </a:endParaRPr>
          </a:p>
          <a:p>
            <a:pPr>
              <a:spcAft>
                <a:spcPts val="1200"/>
              </a:spcAft>
            </a:pPr>
            <a:endParaRPr lang="en-GB" sz="1800" b="0" dirty="0">
              <a:latin typeface="+mn-lt"/>
              <a:ea typeface="+mn-ea"/>
              <a:cs typeface="+mn-cs"/>
            </a:endParaRPr>
          </a:p>
          <a:p>
            <a:pPr>
              <a:spcAft>
                <a:spcPts val="1200"/>
              </a:spcAft>
            </a:pPr>
            <a:r>
              <a:rPr lang="en-GB" sz="1800" b="0" dirty="0">
                <a:latin typeface="+mn-lt"/>
                <a:ea typeface="+mn-ea"/>
                <a:cs typeface="+mn-cs"/>
              </a:rPr>
              <a:t>Federico Magalini, </a:t>
            </a:r>
            <a:r>
              <a:rPr lang="en-GB" sz="1800" b="0" dirty="0" err="1">
                <a:latin typeface="+mn-lt"/>
                <a:ea typeface="+mn-ea"/>
                <a:cs typeface="+mn-cs"/>
              </a:rPr>
              <a:t>Sofies</a:t>
            </a:r>
            <a:endParaRPr lang="en-GB" sz="1800" b="0" dirty="0">
              <a:latin typeface="+mn-lt"/>
              <a:ea typeface="+mn-ea"/>
              <a:cs typeface="+mn-cs"/>
            </a:endParaRPr>
          </a:p>
          <a:p>
            <a:pPr>
              <a:spcAft>
                <a:spcPts val="1200"/>
              </a:spcAft>
            </a:pPr>
            <a:r>
              <a:rPr lang="en-GB" sz="1800" b="0" dirty="0">
                <a:latin typeface="+mn-lt"/>
                <a:ea typeface="+mn-ea"/>
                <a:cs typeface="+mn-cs"/>
              </a:rPr>
              <a:t>Mathias </a:t>
            </a:r>
            <a:r>
              <a:rPr lang="en-GB" sz="1800" b="0" dirty="0" err="1">
                <a:latin typeface="+mn-lt"/>
                <a:ea typeface="+mn-ea"/>
                <a:cs typeface="+mn-cs"/>
              </a:rPr>
              <a:t>Schluep</a:t>
            </a:r>
            <a:r>
              <a:rPr lang="en-GB" sz="1800" b="0" dirty="0">
                <a:latin typeface="+mn-lt"/>
                <a:ea typeface="+mn-ea"/>
                <a:cs typeface="+mn-cs"/>
              </a:rPr>
              <a:t>, WRFA</a:t>
            </a:r>
          </a:p>
        </p:txBody>
      </p:sp>
      <p:sp>
        <p:nvSpPr>
          <p:cNvPr id="3" name="Segnaposto data 2">
            <a:extLst>
              <a:ext uri="{FF2B5EF4-FFF2-40B4-BE49-F238E27FC236}">
                <a16:creationId xmlns:a16="http://schemas.microsoft.com/office/drawing/2014/main" xmlns="" id="{04053C7F-211E-3544-97DD-BB85C75708A2}"/>
              </a:ext>
            </a:extLst>
          </p:cNvPr>
          <p:cNvSpPr>
            <a:spLocks noGrp="1"/>
          </p:cNvSpPr>
          <p:nvPr>
            <p:ph type="dt" sz="half" idx="11"/>
          </p:nvPr>
        </p:nvSpPr>
        <p:spPr/>
        <p:txBody>
          <a:bodyPr/>
          <a:lstStyle/>
          <a:p>
            <a:r>
              <a:rPr lang="it-IT" noProof="0"/>
              <a:t>14 May 2018</a:t>
            </a:r>
            <a:endParaRPr lang="de-DE" noProof="0"/>
          </a:p>
        </p:txBody>
      </p:sp>
      <p:sp>
        <p:nvSpPr>
          <p:cNvPr id="4" name="Segnaposto piè di pagina 3">
            <a:extLst>
              <a:ext uri="{FF2B5EF4-FFF2-40B4-BE49-F238E27FC236}">
                <a16:creationId xmlns:a16="http://schemas.microsoft.com/office/drawing/2014/main" xmlns="" id="{FDE670BB-12F6-0843-BE2E-EE5EE9538169}"/>
              </a:ext>
            </a:extLst>
          </p:cNvPr>
          <p:cNvSpPr>
            <a:spLocks noGrp="1"/>
          </p:cNvSpPr>
          <p:nvPr>
            <p:ph type="ftr" sz="quarter" idx="10"/>
          </p:nvPr>
        </p:nvSpPr>
        <p:spPr/>
        <p:txBody>
          <a:bodyPr/>
          <a:lstStyle/>
          <a:p>
            <a:r>
              <a:rPr lang="de-DE" noProof="0"/>
              <a:t>EACO E-waste workshop - Kigali 14-16 May 2018</a:t>
            </a:r>
          </a:p>
        </p:txBody>
      </p:sp>
    </p:spTree>
    <p:extLst>
      <p:ext uri="{BB962C8B-B14F-4D97-AF65-F5344CB8AC3E}">
        <p14:creationId xmlns:p14="http://schemas.microsoft.com/office/powerpoint/2010/main" val="53803246"/>
      </p:ext>
    </p:extLst>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F74AC29E-165B-2D44-BD4B-95DD9FDCD02B}"/>
              </a:ext>
            </a:extLst>
          </p:cNvPr>
          <p:cNvSpPr>
            <a:spLocks noGrp="1"/>
          </p:cNvSpPr>
          <p:nvPr>
            <p:ph type="title"/>
          </p:nvPr>
        </p:nvSpPr>
        <p:spPr/>
        <p:txBody>
          <a:bodyPr/>
          <a:lstStyle/>
          <a:p>
            <a:r>
              <a:rPr lang="en-GB" sz="2200" dirty="0">
                <a:solidFill>
                  <a:srgbClr val="C80F0F"/>
                </a:solidFill>
              </a:rPr>
              <a:t>Task 3: </a:t>
            </a:r>
            <a:r>
              <a:rPr lang="en-GB" sz="2200" dirty="0"/>
              <a:t>Support national alignment</a:t>
            </a:r>
            <a:endParaRPr lang="en-GB" sz="2200" dirty="0">
              <a:solidFill>
                <a:srgbClr val="C80F0F"/>
              </a:solidFill>
            </a:endParaRPr>
          </a:p>
        </p:txBody>
      </p:sp>
      <p:sp>
        <p:nvSpPr>
          <p:cNvPr id="3" name="Segnaposto piè di pagina 2">
            <a:extLst>
              <a:ext uri="{FF2B5EF4-FFF2-40B4-BE49-F238E27FC236}">
                <a16:creationId xmlns:a16="http://schemas.microsoft.com/office/drawing/2014/main" xmlns="" id="{E8A9E025-C957-A44F-8B42-407EE3F83E7A}"/>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4BCF2572-42A3-6B41-B292-CC0AFF16FC57}"/>
              </a:ext>
            </a:extLst>
          </p:cNvPr>
          <p:cNvSpPr>
            <a:spLocks noGrp="1"/>
          </p:cNvSpPr>
          <p:nvPr>
            <p:ph type="dt" sz="half" idx="11"/>
          </p:nvPr>
        </p:nvSpPr>
        <p:spPr/>
        <p:txBody>
          <a:bodyPr/>
          <a:lstStyle/>
          <a:p>
            <a:r>
              <a:rPr lang="it-IT" noProof="0"/>
              <a:t>14 May 2018</a:t>
            </a:r>
            <a:endParaRPr lang="de-DE" noProof="0"/>
          </a:p>
        </p:txBody>
      </p:sp>
      <p:sp>
        <p:nvSpPr>
          <p:cNvPr id="5" name="Segnaposto contenuto 4">
            <a:extLst>
              <a:ext uri="{FF2B5EF4-FFF2-40B4-BE49-F238E27FC236}">
                <a16:creationId xmlns:a16="http://schemas.microsoft.com/office/drawing/2014/main" xmlns="" id="{3CD8325E-C5A7-0E4F-8957-B0304E67D503}"/>
              </a:ext>
            </a:extLst>
          </p:cNvPr>
          <p:cNvSpPr>
            <a:spLocks noGrp="1"/>
          </p:cNvSpPr>
          <p:nvPr>
            <p:ph idx="1"/>
          </p:nvPr>
        </p:nvSpPr>
        <p:spPr/>
        <p:txBody>
          <a:bodyPr/>
          <a:lstStyle/>
          <a:p>
            <a:r>
              <a:rPr lang="en-GB" dirty="0"/>
              <a:t>Common framework/model is the starting point. But policies need to be adopted at NATIONAL level:</a:t>
            </a:r>
          </a:p>
          <a:p>
            <a:pPr marL="285750" indent="-285750">
              <a:buFont typeface="Arial" panose="020B0604020202020204" pitchFamily="34" charset="0"/>
              <a:buChar char="•"/>
            </a:pPr>
            <a:r>
              <a:rPr lang="en-GB" dirty="0"/>
              <a:t>Can we have policies in place in all countries by 2019?</a:t>
            </a:r>
          </a:p>
          <a:p>
            <a:pPr marL="285750" indent="-285750">
              <a:buFont typeface="Arial" panose="020B0604020202020204" pitchFamily="34" charset="0"/>
              <a:buChar char="•"/>
            </a:pPr>
            <a:r>
              <a:rPr lang="en-GB" dirty="0"/>
              <a:t>What is hampering the adoption of current draft (e.g. Kenya)? How can we facilitate the removal of stumbling blocks?</a:t>
            </a:r>
          </a:p>
          <a:p>
            <a:endParaRPr lang="en-GB" dirty="0"/>
          </a:p>
        </p:txBody>
      </p:sp>
    </p:spTree>
    <p:extLst>
      <p:ext uri="{BB962C8B-B14F-4D97-AF65-F5344CB8AC3E}">
        <p14:creationId xmlns:p14="http://schemas.microsoft.com/office/powerpoint/2010/main" val="410645280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98810172-7DB3-314E-8D08-3BE5CD070CEC}"/>
              </a:ext>
            </a:extLst>
          </p:cNvPr>
          <p:cNvSpPr>
            <a:spLocks noGrp="1"/>
          </p:cNvSpPr>
          <p:nvPr>
            <p:ph type="title"/>
          </p:nvPr>
        </p:nvSpPr>
        <p:spPr/>
        <p:txBody>
          <a:bodyPr/>
          <a:lstStyle/>
          <a:p>
            <a:r>
              <a:rPr lang="en-GB" sz="2200" dirty="0">
                <a:solidFill>
                  <a:srgbClr val="C80F0F"/>
                </a:solidFill>
              </a:rPr>
              <a:t>Task 4: </a:t>
            </a:r>
            <a:r>
              <a:rPr lang="en-GB" sz="2200" dirty="0"/>
              <a:t>Infrastructure mapping</a:t>
            </a:r>
            <a:endParaRPr lang="en-GB" sz="2200" dirty="0">
              <a:solidFill>
                <a:srgbClr val="C80F0F"/>
              </a:solidFill>
            </a:endParaRPr>
          </a:p>
        </p:txBody>
      </p:sp>
      <p:sp>
        <p:nvSpPr>
          <p:cNvPr id="3" name="Segnaposto piè di pagina 2">
            <a:extLst>
              <a:ext uri="{FF2B5EF4-FFF2-40B4-BE49-F238E27FC236}">
                <a16:creationId xmlns:a16="http://schemas.microsoft.com/office/drawing/2014/main" xmlns="" id="{9EB6DD87-E777-814E-A8C8-EF0D435E62C6}"/>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FA1F5168-8779-2649-9A4A-EC9B6F9DA31D}"/>
              </a:ext>
            </a:extLst>
          </p:cNvPr>
          <p:cNvSpPr>
            <a:spLocks noGrp="1"/>
          </p:cNvSpPr>
          <p:nvPr>
            <p:ph type="dt" sz="half" idx="11"/>
          </p:nvPr>
        </p:nvSpPr>
        <p:spPr/>
        <p:txBody>
          <a:bodyPr/>
          <a:lstStyle/>
          <a:p>
            <a:r>
              <a:rPr lang="it-IT" noProof="0"/>
              <a:t>14 May 2018</a:t>
            </a:r>
            <a:endParaRPr lang="de-DE" noProof="0"/>
          </a:p>
        </p:txBody>
      </p:sp>
      <p:sp>
        <p:nvSpPr>
          <p:cNvPr id="5" name="Segnaposto contenuto 4">
            <a:extLst>
              <a:ext uri="{FF2B5EF4-FFF2-40B4-BE49-F238E27FC236}">
                <a16:creationId xmlns:a16="http://schemas.microsoft.com/office/drawing/2014/main" xmlns="" id="{D36FF392-3FAB-1B4B-94A3-970E1389A1D8}"/>
              </a:ext>
            </a:extLst>
          </p:cNvPr>
          <p:cNvSpPr>
            <a:spLocks noGrp="1"/>
          </p:cNvSpPr>
          <p:nvPr>
            <p:ph idx="1"/>
          </p:nvPr>
        </p:nvSpPr>
        <p:spPr/>
        <p:txBody>
          <a:bodyPr/>
          <a:lstStyle/>
          <a:p>
            <a:pPr marL="285750" indent="-285750">
              <a:buFont typeface="Arial" panose="020B0604020202020204" pitchFamily="34" charset="0"/>
              <a:buChar char="•"/>
            </a:pPr>
            <a:r>
              <a:rPr lang="en-GB" dirty="0"/>
              <a:t>Mapping will be done according to the:</a:t>
            </a:r>
          </a:p>
          <a:p>
            <a:pPr marL="645750" lvl="1" indent="-285750"/>
            <a:r>
              <a:rPr lang="en-GB" dirty="0"/>
              <a:t>Main steps in the recycling chain (collection and pre-processing)</a:t>
            </a:r>
          </a:p>
          <a:p>
            <a:pPr marL="645750" lvl="1" indent="-285750"/>
            <a:r>
              <a:rPr lang="en-GB" dirty="0"/>
              <a:t>Availability of national/regional outlets for main fractions (critical ones) of various e-waste streams</a:t>
            </a:r>
          </a:p>
          <a:p>
            <a:pPr marL="645750" lvl="1" indent="-285750"/>
            <a:r>
              <a:rPr lang="en-GB" dirty="0"/>
              <a:t>Will include acceptance criteria and capacity where possible (t</a:t>
            </a:r>
            <a:r>
              <a:rPr lang="en-GB"/>
              <a:t>/year).</a:t>
            </a:r>
          </a:p>
        </p:txBody>
      </p:sp>
    </p:spTree>
    <p:extLst>
      <p:ext uri="{BB962C8B-B14F-4D97-AF65-F5344CB8AC3E}">
        <p14:creationId xmlns:p14="http://schemas.microsoft.com/office/powerpoint/2010/main" val="1735352179"/>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13B1E61-41AA-B942-ABBC-6E94BEF53EE6}"/>
              </a:ext>
            </a:extLst>
          </p:cNvPr>
          <p:cNvSpPr>
            <a:spLocks noGrp="1"/>
          </p:cNvSpPr>
          <p:nvPr>
            <p:ph type="title"/>
          </p:nvPr>
        </p:nvSpPr>
        <p:spPr/>
        <p:txBody>
          <a:bodyPr/>
          <a:lstStyle/>
          <a:p>
            <a:r>
              <a:rPr lang="en-GB" dirty="0"/>
              <a:t>How to engage the project team</a:t>
            </a:r>
          </a:p>
        </p:txBody>
      </p:sp>
      <p:sp>
        <p:nvSpPr>
          <p:cNvPr id="3" name="Segnaposto piè di pagina 2">
            <a:extLst>
              <a:ext uri="{FF2B5EF4-FFF2-40B4-BE49-F238E27FC236}">
                <a16:creationId xmlns:a16="http://schemas.microsoft.com/office/drawing/2014/main" xmlns="" id="{4BA37FBA-01FB-944B-92DF-0F0ECE16ACAB}"/>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D5DFD3D5-F143-A64C-B2AC-08A3A8ADE47B}"/>
              </a:ext>
            </a:extLst>
          </p:cNvPr>
          <p:cNvSpPr>
            <a:spLocks noGrp="1"/>
          </p:cNvSpPr>
          <p:nvPr>
            <p:ph type="dt" sz="half" idx="11"/>
          </p:nvPr>
        </p:nvSpPr>
        <p:spPr/>
        <p:txBody>
          <a:bodyPr/>
          <a:lstStyle/>
          <a:p>
            <a:r>
              <a:rPr lang="it-IT" noProof="0"/>
              <a:t>14 May 2018</a:t>
            </a:r>
            <a:endParaRPr lang="de-DE" noProof="0"/>
          </a:p>
        </p:txBody>
      </p:sp>
      <p:sp>
        <p:nvSpPr>
          <p:cNvPr id="5" name="Segnaposto contenuto 4">
            <a:extLst>
              <a:ext uri="{FF2B5EF4-FFF2-40B4-BE49-F238E27FC236}">
                <a16:creationId xmlns:a16="http://schemas.microsoft.com/office/drawing/2014/main" xmlns="" id="{79E92876-E931-5747-A2C7-0C21CF5A4607}"/>
              </a:ext>
            </a:extLst>
          </p:cNvPr>
          <p:cNvSpPr>
            <a:spLocks noGrp="1"/>
          </p:cNvSpPr>
          <p:nvPr>
            <p:ph idx="1"/>
          </p:nvPr>
        </p:nvSpPr>
        <p:spPr/>
        <p:txBody>
          <a:bodyPr/>
          <a:lstStyle/>
          <a:p>
            <a:pPr marL="285750" indent="-285750">
              <a:buFont typeface="Arial" panose="020B0604020202020204" pitchFamily="34" charset="0"/>
              <a:buChar char="•"/>
            </a:pPr>
            <a:r>
              <a:rPr lang="en-GB" dirty="0"/>
              <a:t>Contact focal points</a:t>
            </a:r>
          </a:p>
          <a:p>
            <a:pPr marL="645750" lvl="1" indent="-285750"/>
            <a:r>
              <a:rPr lang="en-GB" dirty="0"/>
              <a:t>International</a:t>
            </a:r>
          </a:p>
          <a:p>
            <a:pPr marL="645750" lvl="1" indent="-285750"/>
            <a:r>
              <a:rPr lang="en-GB" dirty="0"/>
              <a:t>National consultants: to be soon announced</a:t>
            </a:r>
          </a:p>
          <a:p>
            <a:pPr marL="285750" indent="-285750">
              <a:buFont typeface="Arial" panose="020B0604020202020204" pitchFamily="34" charset="0"/>
              <a:buChar char="•"/>
            </a:pPr>
            <a:r>
              <a:rPr lang="en-GB" dirty="0"/>
              <a:t>Provide input/data/suggestions/recommendations.</a:t>
            </a:r>
          </a:p>
          <a:p>
            <a:pPr marL="285750" indent="-285750">
              <a:buFont typeface="Arial" panose="020B0604020202020204" pitchFamily="34" charset="0"/>
              <a:buChar char="•"/>
            </a:pPr>
            <a:r>
              <a:rPr lang="en-GB" dirty="0"/>
              <a:t>Timing is crucial so do not be shy or wait last minute: the sooner the better!</a:t>
            </a:r>
          </a:p>
          <a:p>
            <a:pPr marL="285750" indent="-285750">
              <a:buFont typeface="Arial" panose="020B0604020202020204" pitchFamily="34" charset="0"/>
              <a:buChar char="•"/>
            </a:pPr>
            <a:endParaRPr lang="en-GB" dirty="0"/>
          </a:p>
        </p:txBody>
      </p:sp>
    </p:spTree>
    <p:extLst>
      <p:ext uri="{BB962C8B-B14F-4D97-AF65-F5344CB8AC3E}">
        <p14:creationId xmlns:p14="http://schemas.microsoft.com/office/powerpoint/2010/main" val="361137563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2"/>
          <p:cNvSpPr txBox="1">
            <a:spLocks/>
          </p:cNvSpPr>
          <p:nvPr/>
        </p:nvSpPr>
        <p:spPr>
          <a:xfrm>
            <a:off x="457200" y="4321969"/>
            <a:ext cx="3752850" cy="4213225"/>
          </a:xfrm>
          <a:prstGeom prst="rect">
            <a:avLst/>
          </a:prstGeom>
        </p:spPr>
        <p:txBody>
          <a:bodyPr/>
          <a:lstStyle/>
          <a:p>
            <a:pPr>
              <a:spcBef>
                <a:spcPts val="0"/>
              </a:spcBef>
              <a:spcAft>
                <a:spcPts val="300"/>
              </a:spcAft>
              <a:buClr>
                <a:srgbClr val="C80F0F"/>
              </a:buClr>
              <a:buFont typeface="Wingdings" pitchFamily="2" charset="2"/>
              <a:buNone/>
              <a:defRPr/>
            </a:pPr>
            <a:endParaRPr lang="en-GB" sz="1100" b="0" dirty="0">
              <a:solidFill>
                <a:srgbClr val="6E6452"/>
              </a:solidFill>
              <a:latin typeface="+mn-lt"/>
            </a:endParaRPr>
          </a:p>
        </p:txBody>
      </p:sp>
      <p:sp>
        <p:nvSpPr>
          <p:cNvPr id="3" name="Titel 2"/>
          <p:cNvSpPr>
            <a:spLocks noGrp="1"/>
          </p:cNvSpPr>
          <p:nvPr>
            <p:ph type="title"/>
          </p:nvPr>
        </p:nvSpPr>
        <p:spPr/>
        <p:txBody>
          <a:bodyPr/>
          <a:lstStyle/>
          <a:p>
            <a:pPr algn="ctr"/>
            <a:r>
              <a:rPr lang="en-GB" dirty="0"/>
              <a:t>Thank you for your attention!</a:t>
            </a:r>
            <a:endParaRPr lang="en-US" dirty="0"/>
          </a:p>
        </p:txBody>
      </p:sp>
      <p:pic>
        <p:nvPicPr>
          <p:cNvPr id="6" name="Grafik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50474" y="5183274"/>
            <a:ext cx="3040914" cy="1568229"/>
          </a:xfrm>
          <a:prstGeom prst="rect">
            <a:avLst/>
          </a:prstGeom>
        </p:spPr>
      </p:pic>
      <p:sp>
        <p:nvSpPr>
          <p:cNvPr id="8" name="Textfeld 7"/>
          <p:cNvSpPr txBox="1"/>
          <p:nvPr/>
        </p:nvSpPr>
        <p:spPr>
          <a:xfrm>
            <a:off x="684000" y="2241543"/>
            <a:ext cx="7776000" cy="2954655"/>
          </a:xfrm>
          <a:prstGeom prst="rect">
            <a:avLst/>
          </a:prstGeom>
          <a:noFill/>
        </p:spPr>
        <p:txBody>
          <a:bodyPr wrap="square" rtlCol="0">
            <a:spAutoFit/>
          </a:bodyPr>
          <a:lstStyle/>
          <a:p>
            <a:pPr eaLnBrk="1" hangingPunct="1">
              <a:spcBef>
                <a:spcPts val="0"/>
              </a:spcBef>
              <a:spcAft>
                <a:spcPts val="600"/>
              </a:spcAft>
              <a:buClr>
                <a:srgbClr val="C80F0F"/>
              </a:buClr>
              <a:tabLst>
                <a:tab pos="2190750" algn="l"/>
              </a:tabLst>
              <a:defRPr/>
            </a:pPr>
            <a:r>
              <a:rPr lang="de-DE" sz="1200" dirty="0">
                <a:solidFill>
                  <a:srgbClr val="6E6452"/>
                </a:solidFill>
                <a:latin typeface="+mj-lt"/>
              </a:rPr>
              <a:t>Federico Magalini, Sofies </a:t>
            </a:r>
          </a:p>
          <a:p>
            <a:pPr eaLnBrk="1" hangingPunct="1">
              <a:spcBef>
                <a:spcPts val="0"/>
              </a:spcBef>
              <a:spcAft>
                <a:spcPts val="600"/>
              </a:spcAft>
              <a:buClr>
                <a:srgbClr val="C80F0F"/>
              </a:buClr>
              <a:tabLst>
                <a:tab pos="2190750" algn="l"/>
              </a:tabLst>
              <a:defRPr/>
            </a:pPr>
            <a:r>
              <a:rPr lang="de-DE" sz="1200" b="0" dirty="0">
                <a:solidFill>
                  <a:srgbClr val="6E6452"/>
                </a:solidFill>
                <a:latin typeface="+mj-lt"/>
              </a:rPr>
              <a:t>E: </a:t>
            </a:r>
            <a:r>
              <a:rPr lang="de-DE" sz="1200" b="0" dirty="0">
                <a:solidFill>
                  <a:srgbClr val="6E6452"/>
                </a:solidFill>
                <a:latin typeface="+mj-lt"/>
                <a:hlinkClick r:id="rId4"/>
              </a:rPr>
              <a:t>federico.magalini@sofiesgroup.com</a:t>
            </a:r>
            <a:r>
              <a:rPr lang="de-DE" sz="1200" b="0" dirty="0">
                <a:solidFill>
                  <a:srgbClr val="6E6452"/>
                </a:solidFill>
                <a:latin typeface="+mj-lt"/>
              </a:rPr>
              <a:t> </a:t>
            </a:r>
          </a:p>
          <a:p>
            <a:pPr eaLnBrk="1" hangingPunct="1">
              <a:spcBef>
                <a:spcPts val="0"/>
              </a:spcBef>
              <a:spcAft>
                <a:spcPts val="600"/>
              </a:spcAft>
              <a:buClr>
                <a:srgbClr val="C80F0F"/>
              </a:buClr>
              <a:tabLst>
                <a:tab pos="2190750" algn="l"/>
              </a:tabLst>
              <a:defRPr/>
            </a:pPr>
            <a:r>
              <a:rPr lang="de-DE" sz="1200" dirty="0">
                <a:solidFill>
                  <a:srgbClr val="6E6452"/>
                </a:solidFill>
                <a:latin typeface="+mj-lt"/>
              </a:rPr>
              <a:t>Mathias </a:t>
            </a:r>
            <a:r>
              <a:rPr lang="de-DE" sz="1200" dirty="0" err="1">
                <a:solidFill>
                  <a:srgbClr val="6E6452"/>
                </a:solidFill>
                <a:latin typeface="+mj-lt"/>
              </a:rPr>
              <a:t>Schluep</a:t>
            </a:r>
            <a:r>
              <a:rPr lang="de-DE" sz="1200" dirty="0">
                <a:solidFill>
                  <a:srgbClr val="6E6452"/>
                </a:solidFill>
                <a:latin typeface="+mj-lt"/>
              </a:rPr>
              <a:t>, WRFA</a:t>
            </a:r>
          </a:p>
          <a:p>
            <a:pPr eaLnBrk="1" hangingPunct="1">
              <a:spcBef>
                <a:spcPts val="0"/>
              </a:spcBef>
              <a:spcAft>
                <a:spcPts val="600"/>
              </a:spcAft>
              <a:buClr>
                <a:srgbClr val="C80F0F"/>
              </a:buClr>
              <a:tabLst>
                <a:tab pos="2190750" algn="l"/>
              </a:tabLst>
              <a:defRPr/>
            </a:pPr>
            <a:r>
              <a:rPr lang="de-DE" sz="1200" b="0" dirty="0">
                <a:solidFill>
                  <a:srgbClr val="6E6452"/>
                </a:solidFill>
                <a:latin typeface="+mj-lt"/>
              </a:rPr>
              <a:t>E: </a:t>
            </a:r>
            <a:r>
              <a:rPr lang="de-DE" sz="1200" b="0" dirty="0">
                <a:solidFill>
                  <a:srgbClr val="6E6452"/>
                </a:solidFill>
                <a:latin typeface="+mj-lt"/>
                <a:hlinkClick r:id="rId5"/>
              </a:rPr>
              <a:t>mathias.schluep@wrforum.org</a:t>
            </a:r>
            <a:r>
              <a:rPr lang="de-DE" sz="1200" b="0" dirty="0">
                <a:solidFill>
                  <a:srgbClr val="6E6452"/>
                </a:solidFill>
                <a:latin typeface="+mj-lt"/>
              </a:rPr>
              <a:t> </a:t>
            </a:r>
          </a:p>
          <a:p>
            <a:pPr eaLnBrk="1" hangingPunct="1">
              <a:spcBef>
                <a:spcPts val="0"/>
              </a:spcBef>
              <a:spcAft>
                <a:spcPts val="600"/>
              </a:spcAft>
              <a:buClr>
                <a:srgbClr val="C80F0F"/>
              </a:buClr>
              <a:tabLst>
                <a:tab pos="2190750" algn="l"/>
              </a:tabLst>
              <a:defRPr/>
            </a:pPr>
            <a:endParaRPr lang="de-DE" sz="1200" dirty="0">
              <a:solidFill>
                <a:srgbClr val="6E6452"/>
              </a:solidFill>
              <a:latin typeface="+mj-lt"/>
            </a:endParaRPr>
          </a:p>
          <a:p>
            <a:pPr eaLnBrk="1" hangingPunct="1">
              <a:spcBef>
                <a:spcPts val="0"/>
              </a:spcBef>
              <a:spcAft>
                <a:spcPts val="600"/>
              </a:spcAft>
              <a:buClr>
                <a:srgbClr val="C80F0F"/>
              </a:buClr>
              <a:tabLst>
                <a:tab pos="2190750" algn="l"/>
              </a:tabLst>
              <a:defRPr/>
            </a:pPr>
            <a:r>
              <a:rPr lang="de-DE" sz="1200" dirty="0">
                <a:solidFill>
                  <a:srgbClr val="6E6452"/>
                </a:solidFill>
                <a:latin typeface="+mj-lt"/>
              </a:rPr>
              <a:t>Ellen Gunsilius         </a:t>
            </a:r>
            <a:br>
              <a:rPr lang="de-DE" sz="1200" dirty="0">
                <a:solidFill>
                  <a:srgbClr val="6E6452"/>
                </a:solidFill>
                <a:latin typeface="+mj-lt"/>
              </a:rPr>
            </a:br>
            <a:r>
              <a:rPr lang="de-DE" sz="1200" dirty="0">
                <a:solidFill>
                  <a:srgbClr val="6E6452"/>
                </a:solidFill>
                <a:latin typeface="+mj-lt"/>
              </a:rPr>
              <a:t/>
            </a:r>
            <a:br>
              <a:rPr lang="de-DE" sz="1200" dirty="0">
                <a:solidFill>
                  <a:srgbClr val="6E6452"/>
                </a:solidFill>
                <a:latin typeface="+mj-lt"/>
              </a:rPr>
            </a:br>
            <a:r>
              <a:rPr lang="de-DE" sz="1200" b="0" dirty="0">
                <a:solidFill>
                  <a:srgbClr val="6E6452"/>
                </a:solidFill>
                <a:latin typeface="+mj-lt"/>
              </a:rPr>
              <a:t>Senior </a:t>
            </a:r>
            <a:r>
              <a:rPr lang="de-DE" sz="1200" b="0" dirty="0" err="1">
                <a:solidFill>
                  <a:srgbClr val="6E6452"/>
                </a:solidFill>
                <a:latin typeface="+mj-lt"/>
              </a:rPr>
              <a:t>Advisor</a:t>
            </a:r>
            <a:r>
              <a:rPr lang="de-DE" sz="1200" b="0" dirty="0">
                <a:solidFill>
                  <a:srgbClr val="6E6452"/>
                </a:solidFill>
                <a:latin typeface="+mj-lt"/>
              </a:rPr>
              <a:t> - </a:t>
            </a:r>
            <a:r>
              <a:rPr lang="en-US" sz="1200" b="0" dirty="0">
                <a:solidFill>
                  <a:srgbClr val="6E6452"/>
                </a:solidFill>
                <a:latin typeface="+mj-lt"/>
              </a:rPr>
              <a:t>Concepts for sustainable SWM </a:t>
            </a:r>
            <a:endParaRPr lang="de-DE" sz="1200" b="0" dirty="0">
              <a:solidFill>
                <a:srgbClr val="6E6452"/>
              </a:solidFill>
              <a:latin typeface="+mj-lt"/>
            </a:endParaRPr>
          </a:p>
          <a:p>
            <a:pPr eaLnBrk="1" hangingPunct="1">
              <a:spcBef>
                <a:spcPts val="0"/>
              </a:spcBef>
              <a:spcAft>
                <a:spcPts val="600"/>
              </a:spcAft>
              <a:buClr>
                <a:srgbClr val="C80F0F"/>
              </a:buClr>
              <a:tabLst>
                <a:tab pos="2190750" algn="l"/>
              </a:tabLst>
              <a:defRPr/>
            </a:pPr>
            <a:r>
              <a:rPr lang="de-DE" sz="1200" b="0" dirty="0">
                <a:solidFill>
                  <a:srgbClr val="6E6452"/>
                </a:solidFill>
                <a:latin typeface="+mj-lt"/>
              </a:rPr>
              <a:t>Division Climate Change, Environment &amp; Infrastructure</a:t>
            </a:r>
            <a:br>
              <a:rPr lang="de-DE" sz="1200" b="0" dirty="0">
                <a:solidFill>
                  <a:srgbClr val="6E6452"/>
                </a:solidFill>
                <a:latin typeface="+mj-lt"/>
              </a:rPr>
            </a:br>
            <a:r>
              <a:rPr lang="de-DE" sz="1200" b="0" dirty="0">
                <a:solidFill>
                  <a:srgbClr val="6E6452"/>
                </a:solidFill>
                <a:latin typeface="+mj-lt"/>
              </a:rPr>
              <a:t>Deutsche Gesellschaft für Internationale Zusammenarbeit (GIZ) GmbH</a:t>
            </a:r>
            <a:br>
              <a:rPr lang="de-DE" sz="1200" b="0" dirty="0">
                <a:solidFill>
                  <a:srgbClr val="6E6452"/>
                </a:solidFill>
                <a:latin typeface="+mj-lt"/>
              </a:rPr>
            </a:br>
            <a:r>
              <a:rPr lang="de-DE" sz="1200" b="0" dirty="0">
                <a:solidFill>
                  <a:srgbClr val="6E6452"/>
                </a:solidFill>
                <a:latin typeface="+mj-lt"/>
              </a:rPr>
              <a:t>65726 Eschborn</a:t>
            </a:r>
            <a:r>
              <a:rPr lang="de-DE" sz="1200" b="0" dirty="0">
                <a:solidFill>
                  <a:schemeClr val="tx1"/>
                </a:solidFill>
                <a:latin typeface="+mj-lt"/>
              </a:rPr>
              <a:t/>
            </a:r>
            <a:br>
              <a:rPr lang="de-DE" sz="1200" b="0" dirty="0">
                <a:solidFill>
                  <a:schemeClr val="tx1"/>
                </a:solidFill>
                <a:latin typeface="+mj-lt"/>
              </a:rPr>
            </a:br>
            <a:r>
              <a:rPr lang="de-DE" sz="1200" b="0" dirty="0">
                <a:solidFill>
                  <a:srgbClr val="6E6452"/>
                </a:solidFill>
                <a:latin typeface="+mj-lt"/>
              </a:rPr>
              <a:t>E</a:t>
            </a:r>
            <a:r>
              <a:rPr lang="de-DE" sz="1200" b="0" dirty="0">
                <a:solidFill>
                  <a:schemeClr val="tx1"/>
                </a:solidFill>
                <a:latin typeface="+mj-lt"/>
              </a:rPr>
              <a:t> </a:t>
            </a:r>
            <a:r>
              <a:rPr lang="de-DE" sz="1200" b="0" u="sng" dirty="0">
                <a:solidFill>
                  <a:schemeClr val="tx1"/>
                </a:solidFill>
                <a:latin typeface="+mj-lt"/>
                <a:hlinkClick r:id="rId6"/>
              </a:rPr>
              <a:t>Ellen.Gunsilius@giz.de</a:t>
            </a:r>
            <a:r>
              <a:rPr lang="de-DE" sz="1200" b="0" dirty="0">
                <a:solidFill>
                  <a:schemeClr val="tx1"/>
                </a:solidFill>
                <a:latin typeface="+mj-lt"/>
              </a:rPr>
              <a:t/>
            </a:r>
            <a:br>
              <a:rPr lang="de-DE" sz="1200" b="0" dirty="0">
                <a:solidFill>
                  <a:schemeClr val="tx1"/>
                </a:solidFill>
                <a:latin typeface="+mj-lt"/>
              </a:rPr>
            </a:br>
            <a:r>
              <a:rPr lang="de-DE" sz="1200" b="0" dirty="0">
                <a:solidFill>
                  <a:srgbClr val="6E6452"/>
                </a:solidFill>
                <a:latin typeface="+mj-lt"/>
              </a:rPr>
              <a:t>I  http://www.giz.de/solid-</a:t>
            </a:r>
            <a:r>
              <a:rPr lang="de-DE" sz="1200" b="0" dirty="0" err="1">
                <a:solidFill>
                  <a:srgbClr val="6E6452"/>
                </a:solidFill>
                <a:latin typeface="+mj-lt"/>
              </a:rPr>
              <a:t>waste</a:t>
            </a:r>
            <a:r>
              <a:rPr lang="de-DE" sz="1200" b="0" dirty="0">
                <a:solidFill>
                  <a:srgbClr val="6E6452"/>
                </a:solidFill>
                <a:latin typeface="+mj-lt"/>
              </a:rPr>
              <a:t>-management </a:t>
            </a:r>
          </a:p>
        </p:txBody>
      </p:sp>
    </p:spTree>
    <p:extLst>
      <p:ext uri="{BB962C8B-B14F-4D97-AF65-F5344CB8AC3E}">
        <p14:creationId xmlns:p14="http://schemas.microsoft.com/office/powerpoint/2010/main" val="252735545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Inhaltsplatzhalter 2"/>
          <p:cNvSpPr txBox="1">
            <a:spLocks/>
          </p:cNvSpPr>
          <p:nvPr/>
        </p:nvSpPr>
        <p:spPr>
          <a:xfrm>
            <a:off x="839991" y="4321968"/>
            <a:ext cx="3752850" cy="4213225"/>
          </a:xfrm>
          <a:prstGeom prst="rect">
            <a:avLst/>
          </a:prstGeom>
        </p:spPr>
        <p:txBody>
          <a:bodyPr/>
          <a:lstStyle/>
          <a:p>
            <a:pPr>
              <a:spcBef>
                <a:spcPts val="0"/>
              </a:spcBef>
              <a:spcAft>
                <a:spcPts val="300"/>
              </a:spcAft>
              <a:buClr>
                <a:srgbClr val="C80F0F"/>
              </a:buClr>
              <a:buFont typeface="Wingdings" pitchFamily="2" charset="2"/>
              <a:buNone/>
              <a:defRPr/>
            </a:pPr>
            <a:endParaRPr lang="en-GB" sz="1100" b="0" dirty="0">
              <a:solidFill>
                <a:srgbClr val="6E6452"/>
              </a:solidFill>
              <a:latin typeface="+mn-lt"/>
            </a:endParaRPr>
          </a:p>
        </p:txBody>
      </p:sp>
      <p:sp>
        <p:nvSpPr>
          <p:cNvPr id="2" name="Titel 1"/>
          <p:cNvSpPr>
            <a:spLocks noGrp="1"/>
          </p:cNvSpPr>
          <p:nvPr>
            <p:ph type="title"/>
          </p:nvPr>
        </p:nvSpPr>
        <p:spPr/>
        <p:txBody>
          <a:bodyPr/>
          <a:lstStyle/>
          <a:p>
            <a:r>
              <a:rPr lang="en-US" dirty="0"/>
              <a:t/>
            </a:r>
            <a:br>
              <a:rPr lang="en-US" dirty="0"/>
            </a:br>
            <a:endParaRPr lang="en-US" dirty="0"/>
          </a:p>
        </p:txBody>
      </p:sp>
      <p:sp>
        <p:nvSpPr>
          <p:cNvPr id="8" name="Inhaltsplatzhalter 7"/>
          <p:cNvSpPr>
            <a:spLocks noGrp="1"/>
          </p:cNvSpPr>
          <p:nvPr>
            <p:ph idx="1"/>
          </p:nvPr>
        </p:nvSpPr>
        <p:spPr>
          <a:xfrm>
            <a:off x="683999" y="2107532"/>
            <a:ext cx="4481387" cy="2610383"/>
          </a:xfrm>
        </p:spPr>
        <p:txBody>
          <a:bodyPr/>
          <a:lstStyle/>
          <a:p>
            <a:pPr>
              <a:spcBef>
                <a:spcPts val="0"/>
              </a:spcBef>
              <a:spcAft>
                <a:spcPts val="600"/>
              </a:spcAft>
              <a:defRPr/>
            </a:pPr>
            <a:r>
              <a:rPr lang="en-GB" sz="1050" b="1" dirty="0"/>
              <a:t>Published by</a:t>
            </a:r>
            <a:r>
              <a:rPr lang="en-GB" sz="1050" dirty="0"/>
              <a:t/>
            </a:r>
            <a:br>
              <a:rPr lang="en-GB" sz="1050" dirty="0"/>
            </a:br>
            <a:r>
              <a:rPr lang="de-DE" sz="1050" dirty="0"/>
              <a:t>Deutsche Gesellschaft für</a:t>
            </a:r>
            <a:br>
              <a:rPr lang="de-DE" sz="1050" dirty="0"/>
            </a:br>
            <a:r>
              <a:rPr lang="de-DE" sz="1050" dirty="0"/>
              <a:t>Internationale Zusammenarbeit (GIZ) GmbH</a:t>
            </a:r>
          </a:p>
          <a:p>
            <a:pPr>
              <a:spcBef>
                <a:spcPts val="0"/>
              </a:spcBef>
              <a:spcAft>
                <a:spcPts val="600"/>
              </a:spcAft>
              <a:defRPr/>
            </a:pPr>
            <a:r>
              <a:rPr lang="en-GB" sz="1050" dirty="0"/>
              <a:t>Registered offices, Bonn and Eschborn, Germany</a:t>
            </a:r>
          </a:p>
          <a:p>
            <a:pPr>
              <a:spcBef>
                <a:spcPts val="0"/>
              </a:spcBef>
              <a:spcAft>
                <a:spcPts val="600"/>
              </a:spcAft>
              <a:defRPr/>
            </a:pPr>
            <a:r>
              <a:rPr lang="en-GB" sz="1050" dirty="0"/>
              <a:t>„Advisory project Concepts for sustainable solid waste management“</a:t>
            </a:r>
          </a:p>
          <a:p>
            <a:pPr>
              <a:spcBef>
                <a:spcPts val="0"/>
              </a:spcBef>
              <a:spcAft>
                <a:spcPts val="600"/>
              </a:spcAft>
              <a:tabLst>
                <a:tab pos="180975" algn="l"/>
              </a:tabLst>
              <a:defRPr/>
            </a:pPr>
            <a:r>
              <a:rPr lang="de-DE" sz="1050" dirty="0"/>
              <a:t>T	+49 61 96 79-1289</a:t>
            </a:r>
            <a:br>
              <a:rPr lang="de-DE" sz="1050" dirty="0"/>
            </a:br>
            <a:r>
              <a:rPr lang="de-DE" sz="1050" dirty="0"/>
              <a:t>F	+49 61 96 79-801289</a:t>
            </a:r>
          </a:p>
          <a:p>
            <a:pPr>
              <a:spcBef>
                <a:spcPts val="0"/>
              </a:spcBef>
              <a:spcAft>
                <a:spcPts val="600"/>
              </a:spcAft>
              <a:tabLst>
                <a:tab pos="180975" algn="l"/>
              </a:tabLst>
              <a:defRPr/>
            </a:pPr>
            <a:r>
              <a:rPr lang="de-DE" sz="1050" dirty="0"/>
              <a:t>E	</a:t>
            </a:r>
            <a:r>
              <a:rPr lang="de-DE" sz="1050" dirty="0">
                <a:hlinkClick r:id="rId3"/>
              </a:rPr>
              <a:t>Ellen.Gunsilius@giz.de</a:t>
            </a:r>
            <a:r>
              <a:rPr lang="de-DE" sz="1050" dirty="0"/>
              <a:t> </a:t>
            </a:r>
            <a:br>
              <a:rPr lang="de-DE" sz="1050" dirty="0"/>
            </a:br>
            <a:r>
              <a:rPr lang="de-DE" sz="1050" dirty="0"/>
              <a:t>I	</a:t>
            </a:r>
            <a:r>
              <a:rPr lang="de-DE" sz="1050" dirty="0">
                <a:hlinkClick r:id="rId4"/>
              </a:rPr>
              <a:t>www.giz.de</a:t>
            </a:r>
            <a:endParaRPr lang="de-DE" sz="1050" dirty="0"/>
          </a:p>
          <a:p>
            <a:pPr>
              <a:spcBef>
                <a:spcPts val="0"/>
              </a:spcBef>
              <a:spcAft>
                <a:spcPts val="300"/>
              </a:spcAft>
              <a:defRPr/>
            </a:pPr>
            <a:r>
              <a:rPr lang="en-GB" sz="1050" b="1" dirty="0"/>
              <a:t>Responsible</a:t>
            </a:r>
            <a:br>
              <a:rPr lang="en-GB" sz="1050" b="1" dirty="0"/>
            </a:br>
            <a:r>
              <a:rPr lang="en-GB" sz="1050" dirty="0"/>
              <a:t>Ellen Gunsilius</a:t>
            </a:r>
          </a:p>
          <a:p>
            <a:pPr>
              <a:spcBef>
                <a:spcPts val="0"/>
              </a:spcBef>
              <a:spcAft>
                <a:spcPts val="600"/>
              </a:spcAft>
              <a:defRPr/>
            </a:pPr>
            <a:r>
              <a:rPr lang="en-GB" sz="1050" b="1" dirty="0"/>
              <a:t>Author(s)</a:t>
            </a:r>
            <a:br>
              <a:rPr lang="en-GB" sz="1050" b="1" dirty="0"/>
            </a:br>
            <a:endParaRPr lang="en-GB" sz="1050" dirty="0"/>
          </a:p>
          <a:p>
            <a:pPr>
              <a:spcBef>
                <a:spcPts val="0"/>
              </a:spcBef>
              <a:spcAft>
                <a:spcPts val="600"/>
              </a:spcAft>
              <a:defRPr/>
            </a:pPr>
            <a:r>
              <a:rPr lang="en-GB" sz="1050" b="1" dirty="0"/>
              <a:t>Photo credits</a:t>
            </a:r>
            <a:br>
              <a:rPr lang="en-GB" sz="1050" b="1" dirty="0"/>
            </a:br>
            <a:r>
              <a:rPr lang="en-GB" sz="1050" dirty="0"/>
              <a:t>© GIZ/…..  </a:t>
            </a:r>
          </a:p>
          <a:p>
            <a:pPr>
              <a:spcBef>
                <a:spcPts val="0"/>
              </a:spcBef>
              <a:spcAft>
                <a:spcPts val="300"/>
              </a:spcAft>
              <a:defRPr/>
            </a:pPr>
            <a:endParaRPr lang="en-GB" sz="1050" dirty="0"/>
          </a:p>
          <a:p>
            <a:pPr>
              <a:spcBef>
                <a:spcPts val="0"/>
              </a:spcBef>
              <a:spcAft>
                <a:spcPts val="300"/>
              </a:spcAft>
              <a:defRPr/>
            </a:pPr>
            <a:endParaRPr lang="de-DE" sz="1200" dirty="0"/>
          </a:p>
          <a:p>
            <a:pPr>
              <a:spcBef>
                <a:spcPts val="0"/>
              </a:spcBef>
              <a:spcAft>
                <a:spcPts val="300"/>
              </a:spcAft>
              <a:defRPr/>
            </a:pPr>
            <a:endParaRPr lang="de-DE" sz="1200" dirty="0"/>
          </a:p>
          <a:p>
            <a:pPr>
              <a:spcBef>
                <a:spcPts val="0"/>
              </a:spcBef>
              <a:spcAft>
                <a:spcPts val="300"/>
              </a:spcAft>
              <a:defRPr/>
            </a:pPr>
            <a:endParaRPr lang="de-DE" sz="1200" dirty="0"/>
          </a:p>
          <a:p>
            <a:endParaRPr lang="de-DE" sz="1200" dirty="0"/>
          </a:p>
        </p:txBody>
      </p:sp>
      <p:pic>
        <p:nvPicPr>
          <p:cNvPr id="12" name="Grafik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37224" y="5210581"/>
            <a:ext cx="2444485" cy="1260645"/>
          </a:xfrm>
          <a:prstGeom prst="rect">
            <a:avLst/>
          </a:prstGeom>
        </p:spPr>
      </p:pic>
      <p:sp>
        <p:nvSpPr>
          <p:cNvPr id="13" name="Textfeld 12"/>
          <p:cNvSpPr txBox="1"/>
          <p:nvPr/>
        </p:nvSpPr>
        <p:spPr>
          <a:xfrm>
            <a:off x="5465254" y="2144102"/>
            <a:ext cx="1147864" cy="215444"/>
          </a:xfrm>
          <a:prstGeom prst="rect">
            <a:avLst/>
          </a:prstGeom>
          <a:noFill/>
        </p:spPr>
        <p:txBody>
          <a:bodyPr wrap="square" rtlCol="0">
            <a:spAutoFit/>
          </a:bodyPr>
          <a:lstStyle/>
          <a:p>
            <a:r>
              <a:rPr lang="de-DE" sz="800" b="0" dirty="0">
                <a:solidFill>
                  <a:schemeClr val="tx1"/>
                </a:solidFill>
              </a:rPr>
              <a:t>In </a:t>
            </a:r>
            <a:r>
              <a:rPr lang="de-DE" sz="800" b="0" dirty="0" err="1">
                <a:solidFill>
                  <a:schemeClr val="tx1"/>
                </a:solidFill>
              </a:rPr>
              <a:t>cooperation</a:t>
            </a:r>
            <a:r>
              <a:rPr lang="de-DE" sz="800" b="0" dirty="0">
                <a:solidFill>
                  <a:schemeClr val="tx1"/>
                </a:solidFill>
              </a:rPr>
              <a:t> </a:t>
            </a:r>
            <a:r>
              <a:rPr lang="de-DE" sz="800" b="0" dirty="0" err="1">
                <a:solidFill>
                  <a:schemeClr val="tx1"/>
                </a:solidFill>
              </a:rPr>
              <a:t>with</a:t>
            </a:r>
            <a:endParaRPr lang="en-US" sz="800" b="0" dirty="0">
              <a:solidFill>
                <a:schemeClr val="tx1"/>
              </a:solidFill>
            </a:endParaRPr>
          </a:p>
        </p:txBody>
      </p:sp>
      <p:pic>
        <p:nvPicPr>
          <p:cNvPr id="16" name="Grafik 15"/>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465254" y="3270171"/>
            <a:ext cx="1537704" cy="703125"/>
          </a:xfrm>
          <a:prstGeom prst="rect">
            <a:avLst/>
          </a:prstGeom>
        </p:spPr>
      </p:pic>
      <p:pic>
        <p:nvPicPr>
          <p:cNvPr id="18" name="Bild 1" descr="UNU-VIE_SCYCLE_LOGO-3C"/>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65254" y="5117471"/>
            <a:ext cx="1528925" cy="643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 name="Image 1">
            <a:extLst>
              <a:ext uri="{FF2B5EF4-FFF2-40B4-BE49-F238E27FC236}">
                <a16:creationId xmlns:a16="http://schemas.microsoft.com/office/drawing/2014/main" xmlns="" id="{EEC09099-14C8-B241-AB1F-F1A6FF90CD68}"/>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5561467" y="4198736"/>
            <a:ext cx="1441491" cy="726465"/>
          </a:xfrm>
          <a:prstGeom prst="rect">
            <a:avLst/>
          </a:prstGeom>
        </p:spPr>
      </p:pic>
      <p:pic>
        <p:nvPicPr>
          <p:cNvPr id="3" name="Grafik 2"/>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465253" y="2816440"/>
            <a:ext cx="1528925" cy="165849"/>
          </a:xfrm>
          <a:prstGeom prst="rect">
            <a:avLst/>
          </a:prstGeom>
        </p:spPr>
      </p:pic>
      <p:sp>
        <p:nvSpPr>
          <p:cNvPr id="4" name="Segnaposto data 3">
            <a:extLst>
              <a:ext uri="{FF2B5EF4-FFF2-40B4-BE49-F238E27FC236}">
                <a16:creationId xmlns:a16="http://schemas.microsoft.com/office/drawing/2014/main" xmlns="" id="{3DC48054-352E-0D45-B04D-8B37393F7ADE}"/>
              </a:ext>
            </a:extLst>
          </p:cNvPr>
          <p:cNvSpPr>
            <a:spLocks noGrp="1"/>
          </p:cNvSpPr>
          <p:nvPr>
            <p:ph type="dt" sz="half" idx="11"/>
          </p:nvPr>
        </p:nvSpPr>
        <p:spPr/>
        <p:txBody>
          <a:bodyPr/>
          <a:lstStyle/>
          <a:p>
            <a:r>
              <a:rPr lang="it-IT" noProof="0"/>
              <a:t>14 May 2018</a:t>
            </a:r>
            <a:endParaRPr lang="de-DE" noProof="0"/>
          </a:p>
        </p:txBody>
      </p:sp>
      <p:sp>
        <p:nvSpPr>
          <p:cNvPr id="5" name="Segnaposto piè di pagina 4">
            <a:extLst>
              <a:ext uri="{FF2B5EF4-FFF2-40B4-BE49-F238E27FC236}">
                <a16:creationId xmlns:a16="http://schemas.microsoft.com/office/drawing/2014/main" xmlns="" id="{335A1717-A2AB-9B4F-8B25-7F6257E08278}"/>
              </a:ext>
            </a:extLst>
          </p:cNvPr>
          <p:cNvSpPr>
            <a:spLocks noGrp="1"/>
          </p:cNvSpPr>
          <p:nvPr>
            <p:ph type="ftr" sz="quarter" idx="10"/>
          </p:nvPr>
        </p:nvSpPr>
        <p:spPr/>
        <p:txBody>
          <a:bodyPr/>
          <a:lstStyle/>
          <a:p>
            <a:r>
              <a:rPr lang="de-DE" noProof="0"/>
              <a:t>EACO E-waste workshop - Kigali 14-16 May 2018</a:t>
            </a:r>
          </a:p>
        </p:txBody>
      </p:sp>
    </p:spTree>
    <p:extLst>
      <p:ext uri="{BB962C8B-B14F-4D97-AF65-F5344CB8AC3E}">
        <p14:creationId xmlns:p14="http://schemas.microsoft.com/office/powerpoint/2010/main" val="1129190294"/>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a:extLst>
              <a:ext uri="{FF2B5EF4-FFF2-40B4-BE49-F238E27FC236}">
                <a16:creationId xmlns:a16="http://schemas.microsoft.com/office/drawing/2014/main" xmlns="" id="{0F4D2026-638B-D646-B50A-1A2C4525EDA8}"/>
              </a:ext>
            </a:extLst>
          </p:cNvPr>
          <p:cNvSpPr>
            <a:spLocks noGrp="1"/>
          </p:cNvSpPr>
          <p:nvPr>
            <p:ph type="title"/>
          </p:nvPr>
        </p:nvSpPr>
        <p:spPr/>
        <p:txBody>
          <a:bodyPr/>
          <a:lstStyle/>
          <a:p>
            <a:r>
              <a:rPr lang="en-GB" dirty="0">
                <a:solidFill>
                  <a:srgbClr val="C80F0F"/>
                </a:solidFill>
              </a:rPr>
              <a:t>Background of GIZ Expert pool project </a:t>
            </a:r>
          </a:p>
        </p:txBody>
      </p:sp>
      <p:sp>
        <p:nvSpPr>
          <p:cNvPr id="3" name="Segnaposto piè di pagina 2">
            <a:extLst>
              <a:ext uri="{FF2B5EF4-FFF2-40B4-BE49-F238E27FC236}">
                <a16:creationId xmlns:a16="http://schemas.microsoft.com/office/drawing/2014/main" xmlns="" id="{AB423FB9-68CA-9944-A362-5C0EE1AA283D}"/>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61901361-389C-434C-970D-51626365BAA9}"/>
              </a:ext>
            </a:extLst>
          </p:cNvPr>
          <p:cNvSpPr>
            <a:spLocks noGrp="1"/>
          </p:cNvSpPr>
          <p:nvPr>
            <p:ph type="dt" sz="half" idx="11"/>
          </p:nvPr>
        </p:nvSpPr>
        <p:spPr/>
        <p:txBody>
          <a:bodyPr/>
          <a:lstStyle/>
          <a:p>
            <a:r>
              <a:rPr lang="it-IT" noProof="0"/>
              <a:t>14 May 2018</a:t>
            </a:r>
            <a:endParaRPr lang="de-DE" noProof="0"/>
          </a:p>
        </p:txBody>
      </p:sp>
      <p:sp>
        <p:nvSpPr>
          <p:cNvPr id="7" name="Segnaposto contenuto 6">
            <a:extLst>
              <a:ext uri="{FF2B5EF4-FFF2-40B4-BE49-F238E27FC236}">
                <a16:creationId xmlns:a16="http://schemas.microsoft.com/office/drawing/2014/main" xmlns="" id="{14655FA0-1F93-AA44-BAE3-644BA14F8E91}"/>
              </a:ext>
            </a:extLst>
          </p:cNvPr>
          <p:cNvSpPr>
            <a:spLocks noGrp="1"/>
          </p:cNvSpPr>
          <p:nvPr>
            <p:ph idx="1"/>
          </p:nvPr>
        </p:nvSpPr>
        <p:spPr>
          <a:xfrm>
            <a:off x="684000" y="1806163"/>
            <a:ext cx="7776000" cy="4457837"/>
          </a:xfrm>
        </p:spPr>
        <p:txBody>
          <a:bodyPr>
            <a:normAutofit/>
          </a:bodyPr>
          <a:lstStyle/>
          <a:p>
            <a:pPr marL="285750" indent="-285750" algn="just">
              <a:buFont typeface="Wingdings" pitchFamily="2" charset="2"/>
              <a:buChar char="§"/>
            </a:pPr>
            <a:r>
              <a:rPr lang="en-GB" dirty="0"/>
              <a:t>A pool of international experts (lead by </a:t>
            </a:r>
            <a:r>
              <a:rPr lang="en-GB" dirty="0" err="1"/>
              <a:t>Oeko</a:t>
            </a:r>
            <a:r>
              <a:rPr lang="en-GB" dirty="0"/>
              <a:t>-Institute) has been contracted to support GIZ e-waste program</a:t>
            </a:r>
          </a:p>
          <a:p>
            <a:pPr marL="645750" lvl="1" indent="-285750" algn="just">
              <a:buFont typeface="Wingdings" pitchFamily="2" charset="2"/>
              <a:buChar char="§"/>
            </a:pPr>
            <a:r>
              <a:rPr lang="en-GB" dirty="0" err="1"/>
              <a:t>Oeko</a:t>
            </a:r>
            <a:r>
              <a:rPr lang="en-GB" dirty="0"/>
              <a:t>, </a:t>
            </a:r>
            <a:r>
              <a:rPr lang="en-GB" dirty="0" err="1"/>
              <a:t>Sofies</a:t>
            </a:r>
            <a:r>
              <a:rPr lang="en-GB" dirty="0"/>
              <a:t>, UNU and WRFA involved in the team</a:t>
            </a:r>
          </a:p>
          <a:p>
            <a:pPr marL="285750" indent="-285750" algn="just">
              <a:buFont typeface="Wingdings" pitchFamily="2" charset="2"/>
              <a:buChar char="§"/>
            </a:pPr>
            <a:r>
              <a:rPr lang="en-GB" dirty="0"/>
              <a:t>The pool of international experts will work with selected national consultants</a:t>
            </a:r>
          </a:p>
          <a:p>
            <a:pPr marL="285750" indent="-285750" algn="just">
              <a:buFont typeface="Wingdings" pitchFamily="2" charset="2"/>
              <a:buChar char="§"/>
            </a:pPr>
            <a:r>
              <a:rPr lang="en-GB" dirty="0"/>
              <a:t>The project will run till February 2019 and focus on different topics (WPs) and geographical areas</a:t>
            </a:r>
          </a:p>
          <a:p>
            <a:pPr marL="645750" lvl="1" indent="-285750" algn="just">
              <a:buFont typeface="Wingdings" pitchFamily="2" charset="2"/>
              <a:buChar char="§"/>
            </a:pPr>
            <a:r>
              <a:rPr lang="en-GB" b="1" dirty="0">
                <a:solidFill>
                  <a:srgbClr val="C80F0F"/>
                </a:solidFill>
              </a:rPr>
              <a:t>WP1</a:t>
            </a:r>
            <a:r>
              <a:rPr lang="en-GB" dirty="0"/>
              <a:t>: focus on EACO e-waste strategy (lead </a:t>
            </a:r>
            <a:r>
              <a:rPr lang="en-GB" dirty="0" err="1"/>
              <a:t>Sofies</a:t>
            </a:r>
            <a:r>
              <a:rPr lang="en-GB" dirty="0"/>
              <a:t>)</a:t>
            </a:r>
          </a:p>
          <a:p>
            <a:pPr marL="645750" lvl="1" indent="-285750" algn="just">
              <a:buFont typeface="Wingdings" pitchFamily="2" charset="2"/>
              <a:buChar char="§"/>
            </a:pPr>
            <a:r>
              <a:rPr lang="en-GB" b="1" dirty="0">
                <a:solidFill>
                  <a:srgbClr val="C80F0F"/>
                </a:solidFill>
              </a:rPr>
              <a:t>WP2</a:t>
            </a:r>
            <a:r>
              <a:rPr lang="en-GB" dirty="0"/>
              <a:t>: focus on off-grid lead acid batteries, geographical focus not yet defined (lead </a:t>
            </a:r>
            <a:r>
              <a:rPr lang="en-GB" dirty="0" err="1"/>
              <a:t>Oeko</a:t>
            </a:r>
            <a:r>
              <a:rPr lang="en-GB" dirty="0"/>
              <a:t>)</a:t>
            </a:r>
          </a:p>
          <a:p>
            <a:pPr marL="645750" lvl="1" indent="-285750" algn="just">
              <a:buFont typeface="Wingdings" pitchFamily="2" charset="2"/>
              <a:buChar char="§"/>
            </a:pPr>
            <a:r>
              <a:rPr lang="en-GB" b="1" dirty="0">
                <a:solidFill>
                  <a:srgbClr val="C80F0F"/>
                </a:solidFill>
              </a:rPr>
              <a:t>WP3</a:t>
            </a:r>
            <a:r>
              <a:rPr lang="en-GB" dirty="0"/>
              <a:t>: focus on concepts to be brought into political processes, e.g. on financing for e-waste management (lead UNU)</a:t>
            </a:r>
          </a:p>
          <a:p>
            <a:pPr marL="645750" lvl="1" indent="-285750">
              <a:buFont typeface="Wingdings" pitchFamily="2" charset="2"/>
              <a:buChar char="§"/>
            </a:pPr>
            <a:endParaRPr lang="en-GB" dirty="0"/>
          </a:p>
          <a:p>
            <a:pPr marL="285750" indent="-285750">
              <a:buFont typeface="Wingdings" pitchFamily="2" charset="2"/>
              <a:buChar char="§"/>
            </a:pPr>
            <a:endParaRPr lang="en-GB" dirty="0"/>
          </a:p>
        </p:txBody>
      </p:sp>
    </p:spTree>
    <p:extLst>
      <p:ext uri="{BB962C8B-B14F-4D97-AF65-F5344CB8AC3E}">
        <p14:creationId xmlns:p14="http://schemas.microsoft.com/office/powerpoint/2010/main" val="1857062585"/>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7">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1233F89D-8930-B647-8621-54D1F6906F7B}"/>
              </a:ext>
            </a:extLst>
          </p:cNvPr>
          <p:cNvSpPr>
            <a:spLocks noGrp="1"/>
          </p:cNvSpPr>
          <p:nvPr>
            <p:ph type="title"/>
          </p:nvPr>
        </p:nvSpPr>
        <p:spPr/>
        <p:txBody>
          <a:bodyPr/>
          <a:lstStyle/>
          <a:p>
            <a:r>
              <a:rPr lang="en-GB" dirty="0">
                <a:solidFill>
                  <a:srgbClr val="C80F0F"/>
                </a:solidFill>
              </a:rPr>
              <a:t>EACO e-waste strategy &amp; GIZ Expert Pool support</a:t>
            </a:r>
          </a:p>
        </p:txBody>
      </p:sp>
      <p:sp>
        <p:nvSpPr>
          <p:cNvPr id="3" name="Segnaposto piè di pagina 2">
            <a:extLst>
              <a:ext uri="{FF2B5EF4-FFF2-40B4-BE49-F238E27FC236}">
                <a16:creationId xmlns:a16="http://schemas.microsoft.com/office/drawing/2014/main" xmlns="" id="{6EB3B45A-196B-BC4D-85EF-8F26D50BECD0}"/>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7DAC99E4-BB47-054D-B099-BF466D138542}"/>
              </a:ext>
            </a:extLst>
          </p:cNvPr>
          <p:cNvSpPr>
            <a:spLocks noGrp="1"/>
          </p:cNvSpPr>
          <p:nvPr>
            <p:ph type="dt" sz="half" idx="11"/>
          </p:nvPr>
        </p:nvSpPr>
        <p:spPr/>
        <p:txBody>
          <a:bodyPr/>
          <a:lstStyle/>
          <a:p>
            <a:r>
              <a:rPr lang="it-IT" noProof="0"/>
              <a:t>14 May 2018</a:t>
            </a:r>
            <a:endParaRPr lang="de-DE" noProof="0"/>
          </a:p>
        </p:txBody>
      </p:sp>
      <p:pic>
        <p:nvPicPr>
          <p:cNvPr id="23" name="Immagine 22">
            <a:extLst>
              <a:ext uri="{FF2B5EF4-FFF2-40B4-BE49-F238E27FC236}">
                <a16:creationId xmlns:a16="http://schemas.microsoft.com/office/drawing/2014/main" xmlns="" id="{3586787E-F3A3-744C-B123-1C966C15025E}"/>
              </a:ext>
            </a:extLst>
          </p:cNvPr>
          <p:cNvPicPr>
            <a:picLocks noChangeAspect="1"/>
          </p:cNvPicPr>
          <p:nvPr/>
        </p:nvPicPr>
        <p:blipFill>
          <a:blip r:embed="rId2"/>
          <a:stretch>
            <a:fillRect/>
          </a:stretch>
        </p:blipFill>
        <p:spPr>
          <a:xfrm>
            <a:off x="679155" y="2014497"/>
            <a:ext cx="5452408" cy="4408003"/>
          </a:xfrm>
          <a:prstGeom prst="rect">
            <a:avLst/>
          </a:prstGeom>
        </p:spPr>
      </p:pic>
      <p:sp>
        <p:nvSpPr>
          <p:cNvPr id="24" name="Callout 1 23">
            <a:extLst>
              <a:ext uri="{FF2B5EF4-FFF2-40B4-BE49-F238E27FC236}">
                <a16:creationId xmlns:a16="http://schemas.microsoft.com/office/drawing/2014/main" xmlns="" id="{F15CECB3-AC29-A849-9CAE-7204162608BA}"/>
              </a:ext>
            </a:extLst>
          </p:cNvPr>
          <p:cNvSpPr/>
          <p:nvPr/>
        </p:nvSpPr>
        <p:spPr bwMode="auto">
          <a:xfrm>
            <a:off x="6685006" y="2014496"/>
            <a:ext cx="2125362" cy="720000"/>
          </a:xfrm>
          <a:prstGeom prst="borderCallout1">
            <a:avLst>
              <a:gd name="adj1" fmla="val 18750"/>
              <a:gd name="adj2" fmla="val -8333"/>
              <a:gd name="adj3" fmla="val 388811"/>
              <a:gd name="adj4" fmla="val -211589"/>
            </a:avLst>
          </a:prstGeom>
          <a:solidFill>
            <a:srgbClr val="BABA93"/>
          </a:solidFill>
          <a:ln w="9525" cap="flat" cmpd="sng" algn="ctr">
            <a:solidFill>
              <a:srgbClr val="C80F0F"/>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bodyPr>
          <a:lstStyle/>
          <a:p>
            <a:r>
              <a:rPr lang="en-GB" sz="1200" dirty="0">
                <a:solidFill>
                  <a:srgbClr val="C80F0F"/>
                </a:solidFill>
              </a:rPr>
              <a:t>1) Review existing Policy, laws, standards, guidelines &amp; identify gaps</a:t>
            </a:r>
          </a:p>
        </p:txBody>
      </p:sp>
      <p:sp>
        <p:nvSpPr>
          <p:cNvPr id="25" name="Callout 1 24">
            <a:extLst>
              <a:ext uri="{FF2B5EF4-FFF2-40B4-BE49-F238E27FC236}">
                <a16:creationId xmlns:a16="http://schemas.microsoft.com/office/drawing/2014/main" xmlns="" id="{665EF13D-F953-7F44-B60F-793E0CABAB2D}"/>
              </a:ext>
            </a:extLst>
          </p:cNvPr>
          <p:cNvSpPr/>
          <p:nvPr/>
        </p:nvSpPr>
        <p:spPr bwMode="auto">
          <a:xfrm>
            <a:off x="6685006" y="2866827"/>
            <a:ext cx="2125362" cy="720000"/>
          </a:xfrm>
          <a:prstGeom prst="borderCallout1">
            <a:avLst>
              <a:gd name="adj1" fmla="val 18750"/>
              <a:gd name="adj2" fmla="val -8333"/>
              <a:gd name="adj3" fmla="val 270391"/>
              <a:gd name="adj4" fmla="val -211589"/>
            </a:avLst>
          </a:prstGeom>
          <a:solidFill>
            <a:srgbClr val="BABA93"/>
          </a:solidFill>
          <a:ln w="9525" cap="flat" cmpd="sng" algn="ctr">
            <a:solidFill>
              <a:srgbClr val="C80F0F"/>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bodyPr>
          <a:lstStyle/>
          <a:p>
            <a:r>
              <a:rPr lang="en-GB" sz="1200" dirty="0">
                <a:solidFill>
                  <a:srgbClr val="C80F0F"/>
                </a:solidFill>
              </a:rPr>
              <a:t>2) Support development regional e-waste policy, guidelines and standards</a:t>
            </a:r>
          </a:p>
        </p:txBody>
      </p:sp>
      <p:sp>
        <p:nvSpPr>
          <p:cNvPr id="26" name="Callout 1 25">
            <a:extLst>
              <a:ext uri="{FF2B5EF4-FFF2-40B4-BE49-F238E27FC236}">
                <a16:creationId xmlns:a16="http://schemas.microsoft.com/office/drawing/2014/main" xmlns="" id="{124850A1-B915-6B4E-AB2B-4E99A0C5725F}"/>
              </a:ext>
            </a:extLst>
          </p:cNvPr>
          <p:cNvSpPr/>
          <p:nvPr/>
        </p:nvSpPr>
        <p:spPr bwMode="auto">
          <a:xfrm>
            <a:off x="6685006" y="3953199"/>
            <a:ext cx="2125362" cy="720000"/>
          </a:xfrm>
          <a:prstGeom prst="borderCallout1">
            <a:avLst>
              <a:gd name="adj1" fmla="val 18750"/>
              <a:gd name="adj2" fmla="val -8333"/>
              <a:gd name="adj3" fmla="val 119365"/>
              <a:gd name="adj4" fmla="val -165659"/>
            </a:avLst>
          </a:prstGeom>
          <a:solidFill>
            <a:srgbClr val="BABA93"/>
          </a:solidFill>
          <a:ln w="9525" cap="flat" cmpd="sng" algn="ctr">
            <a:solidFill>
              <a:srgbClr val="C80F0F"/>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bodyPr>
          <a:lstStyle/>
          <a:p>
            <a:r>
              <a:rPr lang="en-GB" sz="1200" dirty="0">
                <a:solidFill>
                  <a:srgbClr val="C80F0F"/>
                </a:solidFill>
              </a:rPr>
              <a:t>3) Support alignments  of national policies, guidelines and standards</a:t>
            </a:r>
          </a:p>
        </p:txBody>
      </p:sp>
      <p:sp>
        <p:nvSpPr>
          <p:cNvPr id="27" name="Callout 1 26">
            <a:extLst>
              <a:ext uri="{FF2B5EF4-FFF2-40B4-BE49-F238E27FC236}">
                <a16:creationId xmlns:a16="http://schemas.microsoft.com/office/drawing/2014/main" xmlns="" id="{C186B851-987C-9542-8152-EAEB75F029D0}"/>
              </a:ext>
            </a:extLst>
          </p:cNvPr>
          <p:cNvSpPr/>
          <p:nvPr/>
        </p:nvSpPr>
        <p:spPr bwMode="auto">
          <a:xfrm>
            <a:off x="6685006" y="5206658"/>
            <a:ext cx="2125362" cy="792000"/>
          </a:xfrm>
          <a:prstGeom prst="borderCallout1">
            <a:avLst>
              <a:gd name="adj1" fmla="val 18750"/>
              <a:gd name="adj2" fmla="val -8333"/>
              <a:gd name="adj3" fmla="val -49760"/>
              <a:gd name="adj4" fmla="val -123217"/>
            </a:avLst>
          </a:prstGeom>
          <a:solidFill>
            <a:srgbClr val="BABA93"/>
          </a:solidFill>
          <a:ln w="9525" cap="flat" cmpd="sng" algn="ctr">
            <a:solidFill>
              <a:srgbClr val="C80F0F"/>
            </a:solidFill>
            <a:prstDash val="solid"/>
            <a:round/>
            <a:headEnd type="oval" w="med" len="med"/>
            <a:tailEnd type="oval" w="med" len="med"/>
          </a:ln>
          <a:effectLst/>
        </p:spPr>
        <p:txBody>
          <a:bodyPr vert="horz" wrap="square" lIns="91440" tIns="45720" rIns="91440" bIns="45720" numCol="1" rtlCol="0" anchor="t" anchorCtr="0" compatLnSpc="1">
            <a:prstTxWarp prst="textNoShape">
              <a:avLst/>
            </a:prstTxWarp>
          </a:bodyPr>
          <a:lstStyle/>
          <a:p>
            <a:r>
              <a:rPr lang="en-GB" sz="1200" dirty="0">
                <a:solidFill>
                  <a:srgbClr val="C80F0F"/>
                </a:solidFill>
              </a:rPr>
              <a:t>4) Conduct E-waste management infrastructure requirements analysis</a:t>
            </a:r>
          </a:p>
        </p:txBody>
      </p:sp>
    </p:spTree>
    <p:extLst>
      <p:ext uri="{BB962C8B-B14F-4D97-AF65-F5344CB8AC3E}">
        <p14:creationId xmlns:p14="http://schemas.microsoft.com/office/powerpoint/2010/main" val="1493215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A23BC41-B8F4-F447-B9B2-EF712A0C6C38}"/>
              </a:ext>
            </a:extLst>
          </p:cNvPr>
          <p:cNvSpPr>
            <a:spLocks noGrp="1"/>
          </p:cNvSpPr>
          <p:nvPr>
            <p:ph type="title"/>
          </p:nvPr>
        </p:nvSpPr>
        <p:spPr/>
        <p:txBody>
          <a:bodyPr/>
          <a:lstStyle/>
          <a:p>
            <a:r>
              <a:rPr lang="en-GB" dirty="0">
                <a:solidFill>
                  <a:srgbClr val="C80F0F"/>
                </a:solidFill>
              </a:rPr>
              <a:t>Background policy &amp; infrastructure</a:t>
            </a:r>
          </a:p>
        </p:txBody>
      </p:sp>
      <p:sp>
        <p:nvSpPr>
          <p:cNvPr id="3" name="Segnaposto piè di pagina 2">
            <a:extLst>
              <a:ext uri="{FF2B5EF4-FFF2-40B4-BE49-F238E27FC236}">
                <a16:creationId xmlns:a16="http://schemas.microsoft.com/office/drawing/2014/main" xmlns="" id="{036C6E99-F370-0F4A-9617-4A6BBAD4D79B}"/>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1F908D76-3FF5-2C48-9352-3E4EB6BEA327}"/>
              </a:ext>
            </a:extLst>
          </p:cNvPr>
          <p:cNvSpPr>
            <a:spLocks noGrp="1"/>
          </p:cNvSpPr>
          <p:nvPr>
            <p:ph type="dt" sz="half" idx="11"/>
          </p:nvPr>
        </p:nvSpPr>
        <p:spPr/>
        <p:txBody>
          <a:bodyPr/>
          <a:lstStyle/>
          <a:p>
            <a:r>
              <a:rPr lang="it-IT" noProof="0"/>
              <a:t>14 May 2018</a:t>
            </a:r>
            <a:endParaRPr lang="de-DE" noProof="0"/>
          </a:p>
        </p:txBody>
      </p:sp>
      <p:sp>
        <p:nvSpPr>
          <p:cNvPr id="5" name="Segnaposto contenuto 4">
            <a:extLst>
              <a:ext uri="{FF2B5EF4-FFF2-40B4-BE49-F238E27FC236}">
                <a16:creationId xmlns:a16="http://schemas.microsoft.com/office/drawing/2014/main" xmlns="" id="{B786DA63-44DD-9649-BE90-C42ACE2B3B4C}"/>
              </a:ext>
            </a:extLst>
          </p:cNvPr>
          <p:cNvSpPr>
            <a:spLocks noGrp="1"/>
          </p:cNvSpPr>
          <p:nvPr>
            <p:ph idx="1"/>
          </p:nvPr>
        </p:nvSpPr>
        <p:spPr>
          <a:xfrm>
            <a:off x="360025" y="3701143"/>
            <a:ext cx="8099975" cy="2562857"/>
          </a:xfrm>
        </p:spPr>
        <p:txBody>
          <a:bodyPr>
            <a:normAutofit fontScale="77500" lnSpcReduction="20000"/>
          </a:bodyPr>
          <a:lstStyle/>
          <a:p>
            <a:pPr>
              <a:lnSpc>
                <a:spcPct val="120000"/>
              </a:lnSpc>
              <a:spcBef>
                <a:spcPts val="0"/>
              </a:spcBef>
              <a:spcAft>
                <a:spcPts val="0"/>
              </a:spcAft>
              <a:tabLst>
                <a:tab pos="344488" algn="l"/>
              </a:tabLst>
            </a:pPr>
            <a:r>
              <a:rPr lang="en-GB" sz="2300" dirty="0"/>
              <a:t>Recycling Infrastructure (excl. collection)</a:t>
            </a:r>
          </a:p>
          <a:p>
            <a:pPr marL="342900" indent="-342900">
              <a:lnSpc>
                <a:spcPct val="120000"/>
              </a:lnSpc>
              <a:spcBef>
                <a:spcPts val="0"/>
              </a:spcBef>
              <a:spcAft>
                <a:spcPts val="0"/>
              </a:spcAft>
              <a:buFont typeface="Arial" charset="0"/>
              <a:buChar char="•"/>
            </a:pPr>
            <a:r>
              <a:rPr lang="en-GB" sz="2300" dirty="0"/>
              <a:t>Fair means:</a:t>
            </a:r>
          </a:p>
          <a:p>
            <a:pPr marL="702900" lvl="1" indent="-342900">
              <a:lnSpc>
                <a:spcPct val="120000"/>
              </a:lnSpc>
              <a:spcBef>
                <a:spcPts val="0"/>
              </a:spcBef>
              <a:spcAft>
                <a:spcPts val="0"/>
              </a:spcAft>
              <a:buFont typeface="Arial" charset="0"/>
              <a:buChar char="•"/>
            </a:pPr>
            <a:r>
              <a:rPr lang="en-GB" sz="2300" dirty="0"/>
              <a:t>One/few e-waste recyclers available, decent operations (mainly manual disassembly) with no “red flags”</a:t>
            </a:r>
          </a:p>
          <a:p>
            <a:pPr marL="685415" lvl="1" indent="-342900">
              <a:lnSpc>
                <a:spcPct val="120000"/>
              </a:lnSpc>
              <a:spcBef>
                <a:spcPts val="0"/>
              </a:spcBef>
              <a:spcAft>
                <a:spcPts val="0"/>
              </a:spcAft>
              <a:buFont typeface="Arial" charset="0"/>
              <a:buChar char="•"/>
            </a:pPr>
            <a:r>
              <a:rPr lang="en-GB" sz="2300" dirty="0"/>
              <a:t>Handling of lead-acid batteries fraction still a challenge in majority of  countries</a:t>
            </a:r>
          </a:p>
          <a:p>
            <a:pPr marL="342900" indent="-342900">
              <a:lnSpc>
                <a:spcPct val="120000"/>
              </a:lnSpc>
              <a:spcBef>
                <a:spcPts val="0"/>
              </a:spcBef>
              <a:spcAft>
                <a:spcPts val="0"/>
              </a:spcAft>
              <a:buFont typeface="Arial" charset="0"/>
              <a:buChar char="•"/>
            </a:pPr>
            <a:r>
              <a:rPr lang="en-GB" sz="2300" dirty="0"/>
              <a:t>Good means:</a:t>
            </a:r>
          </a:p>
          <a:p>
            <a:pPr marL="685415" lvl="1" indent="-342900">
              <a:lnSpc>
                <a:spcPct val="120000"/>
              </a:lnSpc>
              <a:spcBef>
                <a:spcPts val="0"/>
              </a:spcBef>
              <a:spcAft>
                <a:spcPts val="0"/>
              </a:spcAft>
              <a:buFont typeface="Arial" charset="0"/>
              <a:buChar char="•"/>
            </a:pPr>
            <a:r>
              <a:rPr lang="en-GB" sz="2300" dirty="0"/>
              <a:t>Some dedicated technologies for de-pollution or treatment available (CRT cutter, Degassing for CFC, cable strippers,</a:t>
            </a:r>
            <a:r>
              <a:rPr lang="mr-IN" sz="2300" dirty="0"/>
              <a:t>…</a:t>
            </a:r>
            <a:r>
              <a:rPr lang="it-IT" sz="2300" dirty="0"/>
              <a:t>)</a:t>
            </a:r>
            <a:endParaRPr lang="en-GB" sz="2300" dirty="0"/>
          </a:p>
          <a:p>
            <a:endParaRPr lang="en-GB" dirty="0"/>
          </a:p>
        </p:txBody>
      </p:sp>
      <p:graphicFrame>
        <p:nvGraphicFramePr>
          <p:cNvPr id="6" name="Content Placeholder 3">
            <a:extLst>
              <a:ext uri="{FF2B5EF4-FFF2-40B4-BE49-F238E27FC236}">
                <a16:creationId xmlns:a16="http://schemas.microsoft.com/office/drawing/2014/main" xmlns="" id="{49E7C7F9-836B-FA4B-8F21-9C652C12899B}"/>
              </a:ext>
            </a:extLst>
          </p:cNvPr>
          <p:cNvGraphicFramePr>
            <a:graphicFrameLocks/>
          </p:cNvGraphicFramePr>
          <p:nvPr>
            <p:extLst>
              <p:ext uri="{D42A27DB-BD31-4B8C-83A1-F6EECF244321}">
                <p14:modId xmlns:p14="http://schemas.microsoft.com/office/powerpoint/2010/main" val="3458893138"/>
              </p:ext>
            </p:extLst>
          </p:nvPr>
        </p:nvGraphicFramePr>
        <p:xfrm>
          <a:off x="360025" y="1737831"/>
          <a:ext cx="8099976" cy="1815621"/>
        </p:xfrm>
        <a:graphic>
          <a:graphicData uri="http://schemas.openxmlformats.org/drawingml/2006/table">
            <a:tbl>
              <a:tblPr firstRow="1" bandRow="1">
                <a:tableStyleId>{5C22544A-7EE6-4342-B048-85BDC9FD1C3A}</a:tableStyleId>
              </a:tblPr>
              <a:tblGrid>
                <a:gridCol w="1555272">
                  <a:extLst>
                    <a:ext uri="{9D8B030D-6E8A-4147-A177-3AD203B41FA5}">
                      <a16:colId xmlns:a16="http://schemas.microsoft.com/office/drawing/2014/main" xmlns="" val="20000"/>
                    </a:ext>
                  </a:extLst>
                </a:gridCol>
                <a:gridCol w="3272352">
                  <a:extLst>
                    <a:ext uri="{9D8B030D-6E8A-4147-A177-3AD203B41FA5}">
                      <a16:colId xmlns:a16="http://schemas.microsoft.com/office/drawing/2014/main" xmlns="" val="20001"/>
                    </a:ext>
                  </a:extLst>
                </a:gridCol>
                <a:gridCol w="3272352">
                  <a:extLst>
                    <a:ext uri="{9D8B030D-6E8A-4147-A177-3AD203B41FA5}">
                      <a16:colId xmlns:a16="http://schemas.microsoft.com/office/drawing/2014/main" xmlns="" val="20002"/>
                    </a:ext>
                  </a:extLst>
                </a:gridCol>
              </a:tblGrid>
              <a:tr h="370806">
                <a:tc>
                  <a:txBody>
                    <a:bodyPr/>
                    <a:lstStyle/>
                    <a:p>
                      <a:pPr algn="ctr"/>
                      <a:r>
                        <a:rPr lang="en-US" sz="1400" dirty="0"/>
                        <a:t>Country</a:t>
                      </a:r>
                      <a:endParaRPr lang="en-US" sz="1400" dirty="0">
                        <a:latin typeface="Helvetica"/>
                        <a:cs typeface="Helvetica"/>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a:t>E-waste legislation</a:t>
                      </a: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a:t>Availability</a:t>
                      </a:r>
                      <a:r>
                        <a:rPr lang="en-US" sz="1400" baseline="0" dirty="0"/>
                        <a:t> recycling infrastructure</a:t>
                      </a:r>
                      <a:endParaRPr lang="en-US" sz="1400" dirty="0"/>
                    </a:p>
                  </a:txBody>
                  <a:tcPr anchor="ctr"/>
                </a:tc>
                <a:extLst>
                  <a:ext uri="{0D108BD9-81ED-4DB2-BD59-A6C34878D82A}">
                    <a16:rowId xmlns:a16="http://schemas.microsoft.com/office/drawing/2014/main" xmlns="" val="10000"/>
                  </a:ext>
                </a:extLst>
              </a:tr>
              <a:tr h="288963">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t>BUR</a:t>
                      </a:r>
                      <a:endParaRPr lang="en-US" sz="1200" b="1" dirty="0">
                        <a:solidFill>
                          <a:schemeClr val="tx1"/>
                        </a:solidFill>
                      </a:endParaRPr>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First Draft</a:t>
                      </a:r>
                      <a:endParaRPr lang="en-US" sz="1200"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t>Fair / to be improved (?)</a:t>
                      </a:r>
                      <a:endParaRPr lang="en-US" sz="1200" b="1" dirty="0"/>
                    </a:p>
                  </a:txBody>
                  <a:tcPr anchor="ctr"/>
                </a:tc>
                <a:extLst>
                  <a:ext uri="{0D108BD9-81ED-4DB2-BD59-A6C34878D82A}">
                    <a16:rowId xmlns:a16="http://schemas.microsoft.com/office/drawing/2014/main" xmlns="" val="10001"/>
                  </a:ext>
                </a:extLst>
              </a:tr>
              <a:tr h="288963">
                <a:tc>
                  <a:txBody>
                    <a:bodyPr/>
                    <a:lstStyle/>
                    <a:p>
                      <a:pPr algn="ctr"/>
                      <a:r>
                        <a:rPr lang="en-US" sz="1200" dirty="0"/>
                        <a:t>KEN</a:t>
                      </a:r>
                      <a:endParaRPr lang="en-US" sz="1200" b="1"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Draft, pending</a:t>
                      </a:r>
                      <a:r>
                        <a:rPr lang="en-US" sz="1200" baseline="0" dirty="0"/>
                        <a:t> final approval</a:t>
                      </a:r>
                      <a:endParaRPr lang="en-US" sz="1200"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t>Fair / Good (?)</a:t>
                      </a:r>
                      <a:endParaRPr lang="en-US" sz="1200" b="1" dirty="0"/>
                    </a:p>
                  </a:txBody>
                  <a:tcPr anchor="ctr"/>
                </a:tc>
                <a:extLst>
                  <a:ext uri="{0D108BD9-81ED-4DB2-BD59-A6C34878D82A}">
                    <a16:rowId xmlns:a16="http://schemas.microsoft.com/office/drawing/2014/main" xmlns="" val="10002"/>
                  </a:ext>
                </a:extLst>
              </a:tr>
              <a:tr h="288963">
                <a:tc>
                  <a:txBody>
                    <a:bodyPr/>
                    <a:lstStyle/>
                    <a:p>
                      <a:pPr algn="ctr"/>
                      <a:r>
                        <a:rPr lang="en-US" sz="1200" dirty="0"/>
                        <a:t>TAN</a:t>
                      </a:r>
                      <a:endParaRPr lang="en-US" sz="1200" b="1" dirty="0"/>
                    </a:p>
                  </a:txBody>
                  <a:tcPr anchor="ctr"/>
                </a:tc>
                <a:tc>
                  <a:txBody>
                    <a:bodyPr/>
                    <a:lstStyle/>
                    <a:p>
                      <a:r>
                        <a:rPr lang="en-US" sz="1200" dirty="0"/>
                        <a:t>No Draft</a:t>
                      </a:r>
                      <a:endParaRPr lang="en-US" sz="1200"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dirty="0"/>
                        <a:t>Fair / to be improved (?)</a:t>
                      </a:r>
                      <a:endParaRPr lang="en-US" sz="1200" b="1" dirty="0"/>
                    </a:p>
                  </a:txBody>
                  <a:tcPr anchor="ctr"/>
                </a:tc>
                <a:extLst>
                  <a:ext uri="{0D108BD9-81ED-4DB2-BD59-A6C34878D82A}">
                    <a16:rowId xmlns:a16="http://schemas.microsoft.com/office/drawing/2014/main" xmlns="" val="10003"/>
                  </a:ext>
                </a:extLst>
              </a:tr>
              <a:tr h="288963">
                <a:tc>
                  <a:txBody>
                    <a:bodyPr/>
                    <a:lstStyle/>
                    <a:p>
                      <a:pPr algn="ctr"/>
                      <a:r>
                        <a:rPr lang="en-US" sz="1200" dirty="0"/>
                        <a:t>RWA</a:t>
                      </a:r>
                      <a:endParaRPr lang="en-US" sz="1200" b="1"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Published framework legislation</a:t>
                      </a:r>
                      <a:endParaRPr lang="en-US" sz="1200" b="1" dirty="0">
                        <a:solidFill>
                          <a:schemeClr val="tx1"/>
                        </a:solidFill>
                      </a:endParaRPr>
                    </a:p>
                  </a:txBody>
                  <a:tcPr anchor="ctr"/>
                </a:tc>
                <a:tc>
                  <a:txBody>
                    <a:bodyPr/>
                    <a:lstStyle/>
                    <a:p>
                      <a:pPr algn="ctr"/>
                      <a:r>
                        <a:rPr lang="en-US" sz="1200" dirty="0"/>
                        <a:t>Fair / Good (?)</a:t>
                      </a:r>
                      <a:endParaRPr lang="en-US" sz="1200" b="1" dirty="0"/>
                    </a:p>
                  </a:txBody>
                  <a:tcPr anchor="ctr"/>
                </a:tc>
                <a:extLst>
                  <a:ext uri="{0D108BD9-81ED-4DB2-BD59-A6C34878D82A}">
                    <a16:rowId xmlns:a16="http://schemas.microsoft.com/office/drawing/2014/main" xmlns="" val="10004"/>
                  </a:ext>
                </a:extLst>
              </a:tr>
              <a:tr h="288963">
                <a:tc>
                  <a:txBody>
                    <a:bodyPr/>
                    <a:lstStyle/>
                    <a:p>
                      <a:pPr algn="ctr"/>
                      <a:r>
                        <a:rPr lang="en-US" sz="1200" dirty="0"/>
                        <a:t>UGA</a:t>
                      </a:r>
                      <a:endParaRPr lang="en-US" sz="1200" b="1" dirty="0"/>
                    </a:p>
                  </a:txBody>
                  <a:tcPr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No Draft</a:t>
                      </a:r>
                      <a:endParaRPr lang="en-US" sz="1200" b="1" dirty="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dk1"/>
                          </a:solidFill>
                          <a:latin typeface="+mn-lt"/>
                          <a:ea typeface="+mn-ea"/>
                          <a:cs typeface="+mn-cs"/>
                        </a:rPr>
                        <a:t>Fair / to be improved (?)</a:t>
                      </a:r>
                    </a:p>
                  </a:txBody>
                  <a:tcPr anchor="ct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170613792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B87D690F-1A14-A543-8ECE-A6477D9739A6}"/>
              </a:ext>
            </a:extLst>
          </p:cNvPr>
          <p:cNvSpPr>
            <a:spLocks noGrp="1"/>
          </p:cNvSpPr>
          <p:nvPr>
            <p:ph type="title"/>
          </p:nvPr>
        </p:nvSpPr>
        <p:spPr/>
        <p:txBody>
          <a:bodyPr/>
          <a:lstStyle/>
          <a:p>
            <a:r>
              <a:rPr lang="en-GB" dirty="0">
                <a:solidFill>
                  <a:srgbClr val="C80F0F"/>
                </a:solidFill>
              </a:rPr>
              <a:t>Why do WEEE need policy &amp; Infrastructures</a:t>
            </a:r>
          </a:p>
        </p:txBody>
      </p:sp>
      <p:sp>
        <p:nvSpPr>
          <p:cNvPr id="3" name="Segnaposto piè di pagina 2">
            <a:extLst>
              <a:ext uri="{FF2B5EF4-FFF2-40B4-BE49-F238E27FC236}">
                <a16:creationId xmlns:a16="http://schemas.microsoft.com/office/drawing/2014/main" xmlns="" id="{CBB61414-E1BE-C140-9D85-DD3B14567B26}"/>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689B3041-756F-FD43-886E-FDB6EFAABFEA}"/>
              </a:ext>
            </a:extLst>
          </p:cNvPr>
          <p:cNvSpPr>
            <a:spLocks noGrp="1"/>
          </p:cNvSpPr>
          <p:nvPr>
            <p:ph type="dt" sz="half" idx="11"/>
          </p:nvPr>
        </p:nvSpPr>
        <p:spPr/>
        <p:txBody>
          <a:bodyPr/>
          <a:lstStyle/>
          <a:p>
            <a:r>
              <a:rPr lang="it-IT" noProof="0"/>
              <a:t>14 May 2018</a:t>
            </a:r>
            <a:endParaRPr lang="de-DE" noProof="0"/>
          </a:p>
        </p:txBody>
      </p:sp>
      <p:sp>
        <p:nvSpPr>
          <p:cNvPr id="5" name="Segnaposto contenuto 4">
            <a:extLst>
              <a:ext uri="{FF2B5EF4-FFF2-40B4-BE49-F238E27FC236}">
                <a16:creationId xmlns:a16="http://schemas.microsoft.com/office/drawing/2014/main" xmlns="" id="{997CE463-2923-4243-A6B8-7A004274A400}"/>
              </a:ext>
            </a:extLst>
          </p:cNvPr>
          <p:cNvSpPr>
            <a:spLocks noGrp="1"/>
          </p:cNvSpPr>
          <p:nvPr>
            <p:ph idx="1"/>
          </p:nvPr>
        </p:nvSpPr>
        <p:spPr>
          <a:xfrm>
            <a:off x="5078626" y="1806163"/>
            <a:ext cx="3381373" cy="4457837"/>
          </a:xfrm>
        </p:spPr>
        <p:txBody>
          <a:bodyPr>
            <a:normAutofit/>
          </a:bodyPr>
          <a:lstStyle/>
          <a:p>
            <a:pPr marL="285750" indent="-285750" fontAlgn="auto">
              <a:spcAft>
                <a:spcPts val="0"/>
              </a:spcAft>
              <a:buFont typeface="Arial" charset="0"/>
              <a:buChar char="•"/>
            </a:pPr>
            <a:r>
              <a:rPr lang="en-US" sz="1600" dirty="0"/>
              <a:t>For great majority of e-waste products, financial compensation is needed for proper treatment (let alone collection &amp; access to waste)</a:t>
            </a:r>
          </a:p>
          <a:p>
            <a:pPr marL="285750" indent="-285750" fontAlgn="auto">
              <a:spcAft>
                <a:spcPts val="0"/>
              </a:spcAft>
              <a:buFont typeface="Arial" charset="0"/>
              <a:buChar char="•"/>
            </a:pPr>
            <a:r>
              <a:rPr lang="en-US" sz="1600" dirty="0"/>
              <a:t>Market dynamics alone cannot ensure sound-treatment of e-waste </a:t>
            </a:r>
          </a:p>
          <a:p>
            <a:pPr marL="285750" indent="-285750" fontAlgn="auto">
              <a:spcAft>
                <a:spcPts val="0"/>
              </a:spcAft>
              <a:buFont typeface="Arial" charset="0"/>
              <a:buChar char="•"/>
            </a:pPr>
            <a:r>
              <a:rPr lang="en-US" sz="1600" dirty="0"/>
              <a:t>Not all the products are equal in terms of:</a:t>
            </a:r>
          </a:p>
          <a:p>
            <a:pPr marL="628265" lvl="1" indent="-285750" fontAlgn="auto">
              <a:spcAft>
                <a:spcPts val="0"/>
              </a:spcAft>
              <a:buFont typeface="Arial" charset="0"/>
              <a:buChar char="•"/>
            </a:pPr>
            <a:r>
              <a:rPr lang="en-US" sz="1600" dirty="0"/>
              <a:t>Intrinsic economic value </a:t>
            </a:r>
          </a:p>
          <a:p>
            <a:pPr marL="628265" lvl="1" indent="-285750" fontAlgn="auto">
              <a:spcAft>
                <a:spcPts val="0"/>
              </a:spcAft>
              <a:buFont typeface="Arial" charset="0"/>
              <a:buChar char="•"/>
            </a:pPr>
            <a:r>
              <a:rPr lang="en-US" sz="1600" dirty="0"/>
              <a:t>Hazardous content and risks at End-of-Life</a:t>
            </a:r>
          </a:p>
          <a:p>
            <a:pPr marL="285750" indent="-285750" fontAlgn="auto">
              <a:spcAft>
                <a:spcPts val="0"/>
              </a:spcAft>
              <a:buFont typeface="Arial" charset="0"/>
              <a:buChar char="•"/>
            </a:pPr>
            <a:r>
              <a:rPr lang="en-US" sz="1600" dirty="0"/>
              <a:t>Tailored solutions need to be developed (impact on financing) </a:t>
            </a:r>
          </a:p>
        </p:txBody>
      </p:sp>
      <p:pic>
        <p:nvPicPr>
          <p:cNvPr id="6" name="Segnaposto contenuto 7">
            <a:extLst>
              <a:ext uri="{FF2B5EF4-FFF2-40B4-BE49-F238E27FC236}">
                <a16:creationId xmlns:a16="http://schemas.microsoft.com/office/drawing/2014/main" xmlns="" id="{D07D449C-B819-8B4A-8256-0EAC9A97C3B8}"/>
              </a:ext>
            </a:extLst>
          </p:cNvPr>
          <p:cNvPicPr>
            <a:picLocks noChangeAspect="1"/>
          </p:cNvPicPr>
          <p:nvPr/>
        </p:nvPicPr>
        <p:blipFill rotWithShape="1">
          <a:blip r:embed="rId2" cstate="print">
            <a:extLst>
              <a:ext uri="{28A0092B-C50C-407E-A947-70E740481C1C}">
                <a14:useLocalDpi xmlns:a14="http://schemas.microsoft.com/office/drawing/2010/main"/>
              </a:ext>
            </a:extLst>
          </a:blip>
          <a:stretch/>
        </p:blipFill>
        <p:spPr bwMode="auto">
          <a:xfrm>
            <a:off x="938795" y="2140008"/>
            <a:ext cx="3601122" cy="3457576"/>
          </a:xfrm>
          <a:prstGeom prst="rect">
            <a:avLst/>
          </a:prstGeom>
          <a:noFill/>
          <a:ln w="9525">
            <a:noFill/>
            <a:miter lim="800000"/>
            <a:headEnd/>
            <a:tailEnd/>
          </a:ln>
          <a:effectLst/>
        </p:spPr>
      </p:pic>
      <p:sp>
        <p:nvSpPr>
          <p:cNvPr id="7" name="Rettangolo arrotondato 6">
            <a:extLst>
              <a:ext uri="{FF2B5EF4-FFF2-40B4-BE49-F238E27FC236}">
                <a16:creationId xmlns:a16="http://schemas.microsoft.com/office/drawing/2014/main" xmlns="" id="{5EE8743B-E9EE-0A4B-A37D-5055D1509691}"/>
              </a:ext>
            </a:extLst>
          </p:cNvPr>
          <p:cNvSpPr/>
          <p:nvPr/>
        </p:nvSpPr>
        <p:spPr>
          <a:xfrm>
            <a:off x="420701" y="2154320"/>
            <a:ext cx="324036" cy="3078342"/>
          </a:xfrm>
          <a:prstGeom prst="roundRect">
            <a:avLst/>
          </a:prstGeom>
          <a:solidFill>
            <a:srgbClr val="FF0000"/>
          </a:solidFill>
          <a:ln>
            <a:noFill/>
          </a:ln>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en-US" sz="1200" dirty="0"/>
              <a:t>Business Perspective</a:t>
            </a:r>
          </a:p>
        </p:txBody>
      </p:sp>
      <p:sp>
        <p:nvSpPr>
          <p:cNvPr id="8" name="Rettangolo arrotondato 7">
            <a:extLst>
              <a:ext uri="{FF2B5EF4-FFF2-40B4-BE49-F238E27FC236}">
                <a16:creationId xmlns:a16="http://schemas.microsoft.com/office/drawing/2014/main" xmlns="" id="{1049BAF8-E147-A549-8558-215507B68E2C}"/>
              </a:ext>
            </a:extLst>
          </p:cNvPr>
          <p:cNvSpPr/>
          <p:nvPr/>
        </p:nvSpPr>
        <p:spPr>
          <a:xfrm rot="5400000">
            <a:off x="2688953" y="4135202"/>
            <a:ext cx="324036" cy="3132348"/>
          </a:xfrm>
          <a:prstGeom prst="roundRect">
            <a:avLst/>
          </a:prstGeom>
          <a:solidFill>
            <a:srgbClr val="FF0000"/>
          </a:solidFill>
          <a:ln>
            <a:noFill/>
          </a:ln>
        </p:spPr>
        <p:style>
          <a:lnRef idx="2">
            <a:schemeClr val="accent4">
              <a:shade val="50000"/>
            </a:schemeClr>
          </a:lnRef>
          <a:fillRef idx="1">
            <a:schemeClr val="accent4"/>
          </a:fillRef>
          <a:effectRef idx="0">
            <a:schemeClr val="accent4"/>
          </a:effectRef>
          <a:fontRef idx="minor">
            <a:schemeClr val="lt1"/>
          </a:fontRef>
        </p:style>
        <p:txBody>
          <a:bodyPr vert="vert270" rtlCol="0" anchor="ctr"/>
          <a:lstStyle/>
          <a:p>
            <a:pPr algn="ctr"/>
            <a:r>
              <a:rPr lang="en-US" sz="1200" dirty="0"/>
              <a:t>Environmental (societal) Perspective</a:t>
            </a:r>
          </a:p>
        </p:txBody>
      </p:sp>
      <p:grpSp>
        <p:nvGrpSpPr>
          <p:cNvPr id="9" name="Gruppo 8">
            <a:extLst>
              <a:ext uri="{FF2B5EF4-FFF2-40B4-BE49-F238E27FC236}">
                <a16:creationId xmlns:a16="http://schemas.microsoft.com/office/drawing/2014/main" xmlns="" id="{13FA7EE8-6F84-6D4C-90F0-B2544D4BEE1B}"/>
              </a:ext>
            </a:extLst>
          </p:cNvPr>
          <p:cNvGrpSpPr/>
          <p:nvPr/>
        </p:nvGrpSpPr>
        <p:grpSpPr>
          <a:xfrm>
            <a:off x="2506099" y="2577639"/>
            <a:ext cx="1751831" cy="2522118"/>
            <a:chOff x="4037359" y="1984569"/>
            <a:chExt cx="2335774" cy="3362824"/>
          </a:xfrm>
        </p:grpSpPr>
        <p:grpSp>
          <p:nvGrpSpPr>
            <p:cNvPr id="10" name="Gruppo 9">
              <a:extLst>
                <a:ext uri="{FF2B5EF4-FFF2-40B4-BE49-F238E27FC236}">
                  <a16:creationId xmlns:a16="http://schemas.microsoft.com/office/drawing/2014/main" xmlns="" id="{735B35D4-A9A9-0946-AAAD-7FE7FA623702}"/>
                </a:ext>
              </a:extLst>
            </p:cNvPr>
            <p:cNvGrpSpPr/>
            <p:nvPr/>
          </p:nvGrpSpPr>
          <p:grpSpPr>
            <a:xfrm>
              <a:off x="4959012" y="3161398"/>
              <a:ext cx="657924" cy="794992"/>
              <a:chOff x="682437" y="4079502"/>
              <a:chExt cx="1727999" cy="2087999"/>
            </a:xfrm>
          </p:grpSpPr>
          <p:sp>
            <p:nvSpPr>
              <p:cNvPr id="26" name="Rettangolo 25">
                <a:extLst>
                  <a:ext uri="{FF2B5EF4-FFF2-40B4-BE49-F238E27FC236}">
                    <a16:creationId xmlns:a16="http://schemas.microsoft.com/office/drawing/2014/main" xmlns="" id="{0B60C6BF-4CD2-0C4D-BC12-5794882A34BD}"/>
                  </a:ext>
                </a:extLst>
              </p:cNvPr>
              <p:cNvSpPr/>
              <p:nvPr/>
            </p:nvSpPr>
            <p:spPr>
              <a:xfrm>
                <a:off x="682437" y="4079502"/>
                <a:ext cx="1727999" cy="2087999"/>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GB" sz="1800"/>
              </a:p>
            </p:txBody>
          </p:sp>
          <p:pic>
            <p:nvPicPr>
              <p:cNvPr id="27" name="Picture 2" descr="1_WhatIsEWaste.jpg">
                <a:extLst>
                  <a:ext uri="{FF2B5EF4-FFF2-40B4-BE49-F238E27FC236}">
                    <a16:creationId xmlns:a16="http://schemas.microsoft.com/office/drawing/2014/main" xmlns="" id="{74804590-3767-4746-906D-B35488DB946B}"/>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754149" y="4141730"/>
                <a:ext cx="1584575" cy="1963543"/>
              </a:xfrm>
              <a:prstGeom prst="rect">
                <a:avLst/>
              </a:prstGeom>
            </p:spPr>
          </p:pic>
        </p:grpSp>
        <p:grpSp>
          <p:nvGrpSpPr>
            <p:cNvPr id="11" name="Gruppo 10">
              <a:extLst>
                <a:ext uri="{FF2B5EF4-FFF2-40B4-BE49-F238E27FC236}">
                  <a16:creationId xmlns:a16="http://schemas.microsoft.com/office/drawing/2014/main" xmlns="" id="{9281115A-5D53-9F4A-9826-328BD33EF517}"/>
                </a:ext>
              </a:extLst>
            </p:cNvPr>
            <p:cNvGrpSpPr/>
            <p:nvPr/>
          </p:nvGrpSpPr>
          <p:grpSpPr>
            <a:xfrm>
              <a:off x="5715209" y="2913043"/>
              <a:ext cx="657924" cy="794992"/>
              <a:chOff x="425483" y="1740992"/>
              <a:chExt cx="1727999" cy="2087999"/>
            </a:xfrm>
          </p:grpSpPr>
          <p:sp>
            <p:nvSpPr>
              <p:cNvPr id="24" name="Rettangolo 23">
                <a:extLst>
                  <a:ext uri="{FF2B5EF4-FFF2-40B4-BE49-F238E27FC236}">
                    <a16:creationId xmlns:a16="http://schemas.microsoft.com/office/drawing/2014/main" xmlns="" id="{28BDE92F-1EF8-1245-920F-335773E9B37B}"/>
                  </a:ext>
                </a:extLst>
              </p:cNvPr>
              <p:cNvSpPr/>
              <p:nvPr/>
            </p:nvSpPr>
            <p:spPr>
              <a:xfrm>
                <a:off x="425483" y="1740992"/>
                <a:ext cx="1727999" cy="208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a:p>
            </p:txBody>
          </p:sp>
          <p:pic>
            <p:nvPicPr>
              <p:cNvPr id="25" name="Picture 2" descr="1_WhatIsEWaste.jpg">
                <a:extLst>
                  <a:ext uri="{FF2B5EF4-FFF2-40B4-BE49-F238E27FC236}">
                    <a16:creationId xmlns:a16="http://schemas.microsoft.com/office/drawing/2014/main" xmlns="" id="{2E207D19-887E-C445-B2E7-180B2AD1729D}"/>
                  </a:ext>
                </a:extLst>
              </p:cNvPr>
              <p:cNvPicPr>
                <a:picLocks noChangeAspect="1"/>
              </p:cNvPicPr>
              <p:nvPr/>
            </p:nvPicPr>
            <p:blipFill rotWithShape="1">
              <a:blip r:embed="rId4" cstate="print">
                <a:extLst>
                  <a:ext uri="{28A0092B-C50C-407E-A947-70E740481C1C}">
                    <a14:useLocalDpi xmlns:a14="http://schemas.microsoft.com/office/drawing/2010/main"/>
                  </a:ext>
                </a:extLst>
              </a:blip>
              <a:srcRect/>
              <a:stretch/>
            </p:blipFill>
            <p:spPr>
              <a:xfrm>
                <a:off x="508016" y="1803220"/>
                <a:ext cx="1562933" cy="1963543"/>
              </a:xfrm>
              <a:prstGeom prst="rect">
                <a:avLst/>
              </a:prstGeom>
            </p:spPr>
          </p:pic>
        </p:grpSp>
        <p:grpSp>
          <p:nvGrpSpPr>
            <p:cNvPr id="12" name="Gruppo 11">
              <a:extLst>
                <a:ext uri="{FF2B5EF4-FFF2-40B4-BE49-F238E27FC236}">
                  <a16:creationId xmlns:a16="http://schemas.microsoft.com/office/drawing/2014/main" xmlns="" id="{456F22D3-4182-4A4C-88D3-09E84035999E}"/>
                </a:ext>
              </a:extLst>
            </p:cNvPr>
            <p:cNvGrpSpPr/>
            <p:nvPr/>
          </p:nvGrpSpPr>
          <p:grpSpPr>
            <a:xfrm>
              <a:off x="4630050" y="4154905"/>
              <a:ext cx="657924" cy="794992"/>
              <a:chOff x="2655741" y="4080545"/>
              <a:chExt cx="1727999" cy="2087999"/>
            </a:xfrm>
          </p:grpSpPr>
          <p:sp>
            <p:nvSpPr>
              <p:cNvPr id="22" name="Rettangolo 21">
                <a:extLst>
                  <a:ext uri="{FF2B5EF4-FFF2-40B4-BE49-F238E27FC236}">
                    <a16:creationId xmlns:a16="http://schemas.microsoft.com/office/drawing/2014/main" xmlns="" id="{91C77725-EDCF-2547-84A1-01CCC670445C}"/>
                  </a:ext>
                </a:extLst>
              </p:cNvPr>
              <p:cNvSpPr/>
              <p:nvPr/>
            </p:nvSpPr>
            <p:spPr>
              <a:xfrm>
                <a:off x="2655741" y="4080545"/>
                <a:ext cx="1727999" cy="20879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GB" sz="1800"/>
              </a:p>
            </p:txBody>
          </p:sp>
          <p:pic>
            <p:nvPicPr>
              <p:cNvPr id="23" name="Picture 2" descr="1_WhatIsEWaste.jpg">
                <a:extLst>
                  <a:ext uri="{FF2B5EF4-FFF2-40B4-BE49-F238E27FC236}">
                    <a16:creationId xmlns:a16="http://schemas.microsoft.com/office/drawing/2014/main" xmlns="" id="{F2F064F6-057F-1B45-A986-836A67FB01C8}"/>
                  </a:ext>
                </a:extLst>
              </p:cNvPr>
              <p:cNvPicPr>
                <a:picLocks noChangeAspect="1"/>
              </p:cNvPicPr>
              <p:nvPr/>
            </p:nvPicPr>
            <p:blipFill rotWithShape="1">
              <a:blip r:embed="rId5" cstate="print">
                <a:extLst>
                  <a:ext uri="{28A0092B-C50C-407E-A947-70E740481C1C}">
                    <a14:useLocalDpi xmlns:a14="http://schemas.microsoft.com/office/drawing/2010/main"/>
                  </a:ext>
                </a:extLst>
              </a:blip>
              <a:srcRect/>
              <a:stretch/>
            </p:blipFill>
            <p:spPr>
              <a:xfrm>
                <a:off x="2733195" y="4155012"/>
                <a:ext cx="1573091" cy="1939064"/>
              </a:xfrm>
              <a:prstGeom prst="rect">
                <a:avLst/>
              </a:prstGeom>
            </p:spPr>
          </p:pic>
        </p:grpSp>
        <p:grpSp>
          <p:nvGrpSpPr>
            <p:cNvPr id="13" name="Gruppo 12">
              <a:extLst>
                <a:ext uri="{FF2B5EF4-FFF2-40B4-BE49-F238E27FC236}">
                  <a16:creationId xmlns:a16="http://schemas.microsoft.com/office/drawing/2014/main" xmlns="" id="{D44DAD73-D034-2542-8B84-FA96809F0149}"/>
                </a:ext>
              </a:extLst>
            </p:cNvPr>
            <p:cNvGrpSpPr/>
            <p:nvPr/>
          </p:nvGrpSpPr>
          <p:grpSpPr>
            <a:xfrm>
              <a:off x="5513704" y="4552401"/>
              <a:ext cx="657924" cy="794992"/>
              <a:chOff x="4632856" y="3981391"/>
              <a:chExt cx="1727999" cy="2087999"/>
            </a:xfrm>
          </p:grpSpPr>
          <p:sp>
            <p:nvSpPr>
              <p:cNvPr id="20" name="Rettangolo 19">
                <a:extLst>
                  <a:ext uri="{FF2B5EF4-FFF2-40B4-BE49-F238E27FC236}">
                    <a16:creationId xmlns:a16="http://schemas.microsoft.com/office/drawing/2014/main" xmlns="" id="{5A957ECD-5376-4B45-9A7E-1FBC10516CF8}"/>
                  </a:ext>
                </a:extLst>
              </p:cNvPr>
              <p:cNvSpPr/>
              <p:nvPr/>
            </p:nvSpPr>
            <p:spPr>
              <a:xfrm>
                <a:off x="4632856" y="3981391"/>
                <a:ext cx="1727999" cy="208799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GB" sz="1800"/>
              </a:p>
            </p:txBody>
          </p:sp>
          <p:pic>
            <p:nvPicPr>
              <p:cNvPr id="21" name="Picture 2" descr="1_WhatIsEWaste.jpg">
                <a:extLst>
                  <a:ext uri="{FF2B5EF4-FFF2-40B4-BE49-F238E27FC236}">
                    <a16:creationId xmlns:a16="http://schemas.microsoft.com/office/drawing/2014/main" xmlns="" id="{375CF180-7219-9048-A8EF-2E6534D25CDE}"/>
                  </a:ext>
                </a:extLst>
              </p:cNvPr>
              <p:cNvPicPr>
                <a:picLocks noChangeAspect="1"/>
              </p:cNvPicPr>
              <p:nvPr/>
            </p:nvPicPr>
            <p:blipFill rotWithShape="1">
              <a:blip r:embed="rId6" cstate="print">
                <a:extLst>
                  <a:ext uri="{28A0092B-C50C-407E-A947-70E740481C1C}">
                    <a14:useLocalDpi xmlns:a14="http://schemas.microsoft.com/office/drawing/2010/main"/>
                  </a:ext>
                </a:extLst>
              </a:blip>
              <a:srcRect/>
              <a:stretch/>
            </p:blipFill>
            <p:spPr>
              <a:xfrm>
                <a:off x="4723525" y="4066546"/>
                <a:ext cx="1546661" cy="1917688"/>
              </a:xfrm>
              <a:prstGeom prst="rect">
                <a:avLst/>
              </a:prstGeom>
            </p:spPr>
          </p:pic>
        </p:grpSp>
        <p:grpSp>
          <p:nvGrpSpPr>
            <p:cNvPr id="14" name="Gruppo 13">
              <a:extLst>
                <a:ext uri="{FF2B5EF4-FFF2-40B4-BE49-F238E27FC236}">
                  <a16:creationId xmlns:a16="http://schemas.microsoft.com/office/drawing/2014/main" xmlns="" id="{EA5228DD-ADEC-7E41-BA54-30DF35E072DB}"/>
                </a:ext>
              </a:extLst>
            </p:cNvPr>
            <p:cNvGrpSpPr/>
            <p:nvPr/>
          </p:nvGrpSpPr>
          <p:grpSpPr>
            <a:xfrm>
              <a:off x="4037359" y="2913043"/>
              <a:ext cx="657924" cy="794992"/>
              <a:chOff x="7083445" y="1812150"/>
              <a:chExt cx="1727999" cy="2087999"/>
            </a:xfrm>
          </p:grpSpPr>
          <p:sp>
            <p:nvSpPr>
              <p:cNvPr id="18" name="Rettangolo 17">
                <a:extLst>
                  <a:ext uri="{FF2B5EF4-FFF2-40B4-BE49-F238E27FC236}">
                    <a16:creationId xmlns:a16="http://schemas.microsoft.com/office/drawing/2014/main" xmlns="" id="{B2125AA8-5994-9144-922F-14CAA29CB73A}"/>
                  </a:ext>
                </a:extLst>
              </p:cNvPr>
              <p:cNvSpPr/>
              <p:nvPr/>
            </p:nvSpPr>
            <p:spPr>
              <a:xfrm>
                <a:off x="7083445" y="1812150"/>
                <a:ext cx="1727999" cy="2087999"/>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sz="1800"/>
              </a:p>
            </p:txBody>
          </p:sp>
          <p:pic>
            <p:nvPicPr>
              <p:cNvPr id="19" name="Picture 2" descr="1_WhatIsEWaste.jpg">
                <a:extLst>
                  <a:ext uri="{FF2B5EF4-FFF2-40B4-BE49-F238E27FC236}">
                    <a16:creationId xmlns:a16="http://schemas.microsoft.com/office/drawing/2014/main" xmlns="" id="{57B575F9-26DA-004B-8A78-5BDFDED800CB}"/>
                  </a:ext>
                </a:extLst>
              </p:cNvPr>
              <p:cNvPicPr>
                <a:picLocks noChangeAspect="1"/>
              </p:cNvPicPr>
              <p:nvPr/>
            </p:nvPicPr>
            <p:blipFill rotWithShape="1">
              <a:blip r:embed="rId7" cstate="print">
                <a:extLst>
                  <a:ext uri="{28A0092B-C50C-407E-A947-70E740481C1C}">
                    <a14:useLocalDpi xmlns:a14="http://schemas.microsoft.com/office/drawing/2010/main"/>
                  </a:ext>
                </a:extLst>
              </a:blip>
              <a:srcRect/>
              <a:stretch/>
            </p:blipFill>
            <p:spPr>
              <a:xfrm>
                <a:off x="7177322" y="1876106"/>
                <a:ext cx="1540244" cy="1960087"/>
              </a:xfrm>
              <a:prstGeom prst="rect">
                <a:avLst/>
              </a:prstGeom>
            </p:spPr>
          </p:pic>
        </p:grpSp>
        <p:grpSp>
          <p:nvGrpSpPr>
            <p:cNvPr id="15" name="Gruppo 14">
              <a:extLst>
                <a:ext uri="{FF2B5EF4-FFF2-40B4-BE49-F238E27FC236}">
                  <a16:creationId xmlns:a16="http://schemas.microsoft.com/office/drawing/2014/main" xmlns="" id="{2F356FEC-B44A-4049-8B11-7FA7033DA1D0}"/>
                </a:ext>
              </a:extLst>
            </p:cNvPr>
            <p:cNvGrpSpPr/>
            <p:nvPr/>
          </p:nvGrpSpPr>
          <p:grpSpPr>
            <a:xfrm>
              <a:off x="5386247" y="1984569"/>
              <a:ext cx="657924" cy="794992"/>
              <a:chOff x="6629169" y="3981391"/>
              <a:chExt cx="1727999" cy="2087999"/>
            </a:xfrm>
          </p:grpSpPr>
          <p:sp>
            <p:nvSpPr>
              <p:cNvPr id="16" name="Rettangolo 15">
                <a:extLst>
                  <a:ext uri="{FF2B5EF4-FFF2-40B4-BE49-F238E27FC236}">
                    <a16:creationId xmlns:a16="http://schemas.microsoft.com/office/drawing/2014/main" xmlns="" id="{B552FE6A-E1B5-2F4B-8F80-77845A338C4D}"/>
                  </a:ext>
                </a:extLst>
              </p:cNvPr>
              <p:cNvSpPr/>
              <p:nvPr/>
            </p:nvSpPr>
            <p:spPr>
              <a:xfrm>
                <a:off x="6629169" y="3981391"/>
                <a:ext cx="1727999" cy="2087999"/>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en-GB" sz="1800"/>
              </a:p>
            </p:txBody>
          </p:sp>
          <p:pic>
            <p:nvPicPr>
              <p:cNvPr id="17" name="Picture 2" descr="1_WhatIsEWaste.jpg">
                <a:extLst>
                  <a:ext uri="{FF2B5EF4-FFF2-40B4-BE49-F238E27FC236}">
                    <a16:creationId xmlns:a16="http://schemas.microsoft.com/office/drawing/2014/main" xmlns="" id="{481E0ED5-0C36-AF4A-9913-400F87866FC0}"/>
                  </a:ext>
                </a:extLst>
              </p:cNvPr>
              <p:cNvPicPr>
                <a:picLocks noChangeAspect="1"/>
              </p:cNvPicPr>
              <p:nvPr/>
            </p:nvPicPr>
            <p:blipFill rotWithShape="1">
              <a:blip r:embed="rId8" cstate="print">
                <a:extLst>
                  <a:ext uri="{28A0092B-C50C-407E-A947-70E740481C1C}">
                    <a14:useLocalDpi xmlns:a14="http://schemas.microsoft.com/office/drawing/2010/main"/>
                  </a:ext>
                </a:extLst>
              </a:blip>
              <a:srcRect/>
              <a:stretch/>
            </p:blipFill>
            <p:spPr>
              <a:xfrm>
                <a:off x="6717015" y="4043097"/>
                <a:ext cx="1552306" cy="1964586"/>
              </a:xfrm>
              <a:prstGeom prst="rect">
                <a:avLst/>
              </a:prstGeom>
            </p:spPr>
          </p:pic>
        </p:grpSp>
      </p:grpSp>
      <p:sp>
        <p:nvSpPr>
          <p:cNvPr id="28" name="Esplosione 2 27">
            <a:extLst>
              <a:ext uri="{FF2B5EF4-FFF2-40B4-BE49-F238E27FC236}">
                <a16:creationId xmlns:a16="http://schemas.microsoft.com/office/drawing/2014/main" xmlns="" id="{7428E595-68AB-6447-9EFC-8ACCD8D879D2}"/>
              </a:ext>
            </a:extLst>
          </p:cNvPr>
          <p:cNvSpPr/>
          <p:nvPr/>
        </p:nvSpPr>
        <p:spPr>
          <a:xfrm>
            <a:off x="3360114" y="3693544"/>
            <a:ext cx="1216655" cy="823020"/>
          </a:xfrm>
          <a:prstGeom prst="irregularSeal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794" dirty="0">
                <a:solidFill>
                  <a:schemeClr val="tx1"/>
                </a:solidFill>
              </a:rPr>
              <a:t>Off-Grid Solar</a:t>
            </a:r>
          </a:p>
        </p:txBody>
      </p:sp>
      <p:pic>
        <p:nvPicPr>
          <p:cNvPr id="29" name="Immagine 28">
            <a:extLst>
              <a:ext uri="{FF2B5EF4-FFF2-40B4-BE49-F238E27FC236}">
                <a16:creationId xmlns:a16="http://schemas.microsoft.com/office/drawing/2014/main" xmlns="" id="{9C674509-A267-F341-9CCB-BCBEA1A79326}"/>
              </a:ext>
            </a:extLst>
          </p:cNvPr>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111671" y="1947877"/>
            <a:ext cx="642380" cy="898501"/>
          </a:xfrm>
          <a:prstGeom prst="rect">
            <a:avLst/>
          </a:prstGeom>
        </p:spPr>
      </p:pic>
      <p:pic>
        <p:nvPicPr>
          <p:cNvPr id="30" name="Immagine 29">
            <a:extLst>
              <a:ext uri="{FF2B5EF4-FFF2-40B4-BE49-F238E27FC236}">
                <a16:creationId xmlns:a16="http://schemas.microsoft.com/office/drawing/2014/main" xmlns="" id="{44C85FBE-DAC3-7E4C-9519-6B407472FDE9}"/>
              </a:ext>
            </a:extLst>
          </p:cNvPr>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336022" y="4503513"/>
            <a:ext cx="598863" cy="898501"/>
          </a:xfrm>
          <a:prstGeom prst="rect">
            <a:avLst/>
          </a:prstGeom>
        </p:spPr>
      </p:pic>
      <p:pic>
        <p:nvPicPr>
          <p:cNvPr id="31" name="Immagine 30">
            <a:extLst>
              <a:ext uri="{FF2B5EF4-FFF2-40B4-BE49-F238E27FC236}">
                <a16:creationId xmlns:a16="http://schemas.microsoft.com/office/drawing/2014/main" xmlns="" id="{02A47E14-5666-5A4D-B8E6-4E9733952325}"/>
              </a:ext>
            </a:extLst>
          </p:cNvPr>
          <p:cNvPicPr>
            <a:picLocks noChangeAspect="1"/>
          </p:cNvPicPr>
          <p:nvPr/>
        </p:nvPicPr>
        <p:blipFill>
          <a:blip r:embed="rId11"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1473652" y="1952324"/>
            <a:ext cx="598863" cy="898501"/>
          </a:xfrm>
          <a:prstGeom prst="rect">
            <a:avLst/>
          </a:prstGeom>
        </p:spPr>
      </p:pic>
      <p:pic>
        <p:nvPicPr>
          <p:cNvPr id="32" name="Immagine 31">
            <a:extLst>
              <a:ext uri="{FF2B5EF4-FFF2-40B4-BE49-F238E27FC236}">
                <a16:creationId xmlns:a16="http://schemas.microsoft.com/office/drawing/2014/main" xmlns="" id="{AE4612E5-ACB7-624E-8913-132BA8C8D132}"/>
              </a:ext>
            </a:extLst>
          </p:cNvPr>
          <p:cNvPicPr>
            <a:picLocks noChangeAspect="1"/>
          </p:cNvPicPr>
          <p:nvPr/>
        </p:nvPicPr>
        <p:blipFill>
          <a:blip r:embed="rId12" cstate="print">
            <a:clrChange>
              <a:clrFrom>
                <a:srgbClr val="FFFFFF"/>
              </a:clrFrom>
              <a:clrTo>
                <a:srgbClr val="FFFFFF">
                  <a:alpha val="0"/>
                </a:srgbClr>
              </a:clrTo>
            </a:clrChange>
            <a:extLst>
              <a:ext uri="{28A0092B-C50C-407E-A947-70E740481C1C}">
                <a14:useLocalDpi xmlns:a14="http://schemas.microsoft.com/office/drawing/2010/main"/>
              </a:ext>
            </a:extLst>
          </a:blip>
          <a:stretch>
            <a:fillRect/>
          </a:stretch>
        </p:blipFill>
        <p:spPr>
          <a:xfrm>
            <a:off x="4170666" y="4421056"/>
            <a:ext cx="619393" cy="962428"/>
          </a:xfrm>
          <a:prstGeom prst="rect">
            <a:avLst/>
          </a:prstGeom>
        </p:spPr>
      </p:pic>
    </p:spTree>
    <p:extLst>
      <p:ext uri="{BB962C8B-B14F-4D97-AF65-F5344CB8AC3E}">
        <p14:creationId xmlns:p14="http://schemas.microsoft.com/office/powerpoint/2010/main" val="1777630816"/>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xEl>
                                              <p:pRg st="2" end="2"/>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2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86FF0CD8-FDA3-0648-8739-E5ADA7D70307}"/>
              </a:ext>
            </a:extLst>
          </p:cNvPr>
          <p:cNvSpPr>
            <a:spLocks noGrp="1"/>
          </p:cNvSpPr>
          <p:nvPr>
            <p:ph type="title"/>
          </p:nvPr>
        </p:nvSpPr>
        <p:spPr/>
        <p:txBody>
          <a:bodyPr/>
          <a:lstStyle/>
          <a:p>
            <a:r>
              <a:rPr lang="en-GB" dirty="0">
                <a:solidFill>
                  <a:srgbClr val="C80F0F"/>
                </a:solidFill>
              </a:rPr>
              <a:t>Workplan proposed</a:t>
            </a:r>
          </a:p>
        </p:txBody>
      </p:sp>
      <p:sp>
        <p:nvSpPr>
          <p:cNvPr id="3" name="Segnaposto piè di pagina 2">
            <a:extLst>
              <a:ext uri="{FF2B5EF4-FFF2-40B4-BE49-F238E27FC236}">
                <a16:creationId xmlns:a16="http://schemas.microsoft.com/office/drawing/2014/main" xmlns="" id="{BB0B4C20-4802-3445-BE53-9C2DA6B5FFE9}"/>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6E119838-7510-5840-8353-2FC1613AD64D}"/>
              </a:ext>
            </a:extLst>
          </p:cNvPr>
          <p:cNvSpPr>
            <a:spLocks noGrp="1"/>
          </p:cNvSpPr>
          <p:nvPr>
            <p:ph type="dt" sz="half" idx="11"/>
          </p:nvPr>
        </p:nvSpPr>
        <p:spPr/>
        <p:txBody>
          <a:bodyPr/>
          <a:lstStyle/>
          <a:p>
            <a:r>
              <a:rPr lang="it-IT" noProof="0"/>
              <a:t>14 May 2018</a:t>
            </a:r>
            <a:endParaRPr lang="de-DE" noProof="0"/>
          </a:p>
        </p:txBody>
      </p:sp>
      <p:graphicFrame>
        <p:nvGraphicFramePr>
          <p:cNvPr id="6" name="Segnaposto contenuto 5">
            <a:extLst>
              <a:ext uri="{FF2B5EF4-FFF2-40B4-BE49-F238E27FC236}">
                <a16:creationId xmlns:a16="http://schemas.microsoft.com/office/drawing/2014/main" xmlns="" id="{C8EA9A28-17C5-AF40-8F41-786C13F65584}"/>
              </a:ext>
            </a:extLst>
          </p:cNvPr>
          <p:cNvGraphicFramePr>
            <a:graphicFrameLocks noGrp="1"/>
          </p:cNvGraphicFramePr>
          <p:nvPr>
            <p:ph idx="1"/>
            <p:extLst>
              <p:ext uri="{D42A27DB-BD31-4B8C-83A1-F6EECF244321}">
                <p14:modId xmlns:p14="http://schemas.microsoft.com/office/powerpoint/2010/main" val="3517497029"/>
              </p:ext>
            </p:extLst>
          </p:nvPr>
        </p:nvGraphicFramePr>
        <p:xfrm>
          <a:off x="252001" y="1806163"/>
          <a:ext cx="8639999" cy="4679999"/>
        </p:xfrm>
        <a:graphic>
          <a:graphicData uri="http://schemas.openxmlformats.org/drawingml/2006/table">
            <a:tbl>
              <a:tblPr firstRow="1" bandRow="1">
                <a:tableStyleId>{5C22544A-7EE6-4342-B048-85BDC9FD1C3A}</a:tableStyleId>
              </a:tblPr>
              <a:tblGrid>
                <a:gridCol w="1359915">
                  <a:extLst>
                    <a:ext uri="{9D8B030D-6E8A-4147-A177-3AD203B41FA5}">
                      <a16:colId xmlns:a16="http://schemas.microsoft.com/office/drawing/2014/main" xmlns="" val="104330062"/>
                    </a:ext>
                  </a:extLst>
                </a:gridCol>
                <a:gridCol w="1820021">
                  <a:extLst>
                    <a:ext uri="{9D8B030D-6E8A-4147-A177-3AD203B41FA5}">
                      <a16:colId xmlns:a16="http://schemas.microsoft.com/office/drawing/2014/main" xmlns="" val="754103285"/>
                    </a:ext>
                  </a:extLst>
                </a:gridCol>
                <a:gridCol w="1820021">
                  <a:extLst>
                    <a:ext uri="{9D8B030D-6E8A-4147-A177-3AD203B41FA5}">
                      <a16:colId xmlns:a16="http://schemas.microsoft.com/office/drawing/2014/main" xmlns="" val="2707982556"/>
                    </a:ext>
                  </a:extLst>
                </a:gridCol>
                <a:gridCol w="1820021">
                  <a:extLst>
                    <a:ext uri="{9D8B030D-6E8A-4147-A177-3AD203B41FA5}">
                      <a16:colId xmlns:a16="http://schemas.microsoft.com/office/drawing/2014/main" xmlns="" val="377743931"/>
                    </a:ext>
                  </a:extLst>
                </a:gridCol>
                <a:gridCol w="1820021">
                  <a:extLst>
                    <a:ext uri="{9D8B030D-6E8A-4147-A177-3AD203B41FA5}">
                      <a16:colId xmlns:a16="http://schemas.microsoft.com/office/drawing/2014/main" xmlns="" val="648628959"/>
                    </a:ext>
                  </a:extLst>
                </a:gridCol>
              </a:tblGrid>
              <a:tr h="858618">
                <a:tc>
                  <a:txBody>
                    <a:bodyPr/>
                    <a:lstStyle/>
                    <a:p>
                      <a:r>
                        <a:rPr lang="en-GB" sz="1400" dirty="0"/>
                        <a:t>Task</a:t>
                      </a:r>
                    </a:p>
                  </a:txBody>
                  <a:tcPr/>
                </a:tc>
                <a:tc>
                  <a:txBody>
                    <a:bodyPr/>
                    <a:lstStyle/>
                    <a:p>
                      <a:r>
                        <a:rPr lang="en-GB" sz="1200" dirty="0"/>
                        <a:t>1) Review existing policies / guidelines / standards</a:t>
                      </a:r>
                    </a:p>
                  </a:txBody>
                  <a:tcPr/>
                </a:tc>
                <a:tc>
                  <a:txBody>
                    <a:bodyPr/>
                    <a:lstStyle/>
                    <a:p>
                      <a:r>
                        <a:rPr lang="en-GB" sz="1200" dirty="0"/>
                        <a:t>2) Support development of policies / guidelines / standards</a:t>
                      </a:r>
                    </a:p>
                  </a:txBody>
                  <a:tcPr/>
                </a:tc>
                <a:tc>
                  <a:txBody>
                    <a:bodyPr/>
                    <a:lstStyle/>
                    <a:p>
                      <a:r>
                        <a:rPr lang="en-GB" sz="1200" dirty="0"/>
                        <a:t>3) Support national alignment</a:t>
                      </a:r>
                    </a:p>
                  </a:txBody>
                  <a:tcPr/>
                </a:tc>
                <a:tc>
                  <a:txBody>
                    <a:bodyPr/>
                    <a:lstStyle/>
                    <a:p>
                      <a:r>
                        <a:rPr lang="en-GB" sz="1200" dirty="0"/>
                        <a:t>4) Infrastructure mapping</a:t>
                      </a:r>
                    </a:p>
                  </a:txBody>
                  <a:tcPr/>
                </a:tc>
                <a:extLst>
                  <a:ext uri="{0D108BD9-81ED-4DB2-BD59-A6C34878D82A}">
                    <a16:rowId xmlns:a16="http://schemas.microsoft.com/office/drawing/2014/main" xmlns="" val="626272701"/>
                  </a:ext>
                </a:extLst>
              </a:tr>
              <a:tr h="477010">
                <a:tc>
                  <a:txBody>
                    <a:bodyPr/>
                    <a:lstStyle/>
                    <a:p>
                      <a:r>
                        <a:rPr lang="en-GB" sz="1200" dirty="0"/>
                        <a:t>Geographical focus</a:t>
                      </a:r>
                    </a:p>
                  </a:txBody>
                  <a:tcPr/>
                </a:tc>
                <a:tc>
                  <a:txBody>
                    <a:bodyPr/>
                    <a:lstStyle/>
                    <a:p>
                      <a:pPr algn="ctr"/>
                      <a:r>
                        <a:rPr lang="en-GB" sz="1200" dirty="0"/>
                        <a:t>National level</a:t>
                      </a:r>
                    </a:p>
                  </a:txBody>
                  <a:tcPr/>
                </a:tc>
                <a:tc>
                  <a:txBody>
                    <a:bodyPr/>
                    <a:lstStyle/>
                    <a:p>
                      <a:pPr algn="ctr"/>
                      <a:r>
                        <a:rPr lang="en-GB" sz="1200" dirty="0"/>
                        <a:t>EACO level</a:t>
                      </a:r>
                    </a:p>
                  </a:txBody>
                  <a:tcPr/>
                </a:tc>
                <a:tc>
                  <a:txBody>
                    <a:bodyPr/>
                    <a:lstStyle/>
                    <a:p>
                      <a:pPr algn="ctr"/>
                      <a:r>
                        <a:rPr lang="en-GB" sz="1200" dirty="0"/>
                        <a:t>National level</a:t>
                      </a:r>
                    </a:p>
                  </a:txBody>
                  <a:tcPr/>
                </a:tc>
                <a:tc>
                  <a:txBody>
                    <a:bodyPr/>
                    <a:lstStyle/>
                    <a:p>
                      <a:pPr algn="ctr"/>
                      <a:r>
                        <a:rPr lang="en-GB" sz="1200" dirty="0"/>
                        <a:t>National level</a:t>
                      </a:r>
                    </a:p>
                  </a:txBody>
                  <a:tcPr/>
                </a:tc>
                <a:extLst>
                  <a:ext uri="{0D108BD9-81ED-4DB2-BD59-A6C34878D82A}">
                    <a16:rowId xmlns:a16="http://schemas.microsoft.com/office/drawing/2014/main" xmlns="" val="4245929905"/>
                  </a:ext>
                </a:extLst>
              </a:tr>
              <a:tr h="386908">
                <a:tc>
                  <a:txBody>
                    <a:bodyPr/>
                    <a:lstStyle/>
                    <a:p>
                      <a:r>
                        <a:rPr lang="en-GB" sz="1200" dirty="0"/>
                        <a:t>Timing</a:t>
                      </a:r>
                    </a:p>
                  </a:txBody>
                  <a:tcPr/>
                </a:tc>
                <a:tc>
                  <a:txBody>
                    <a:bodyPr/>
                    <a:lstStyle/>
                    <a:p>
                      <a:pPr algn="ctr"/>
                      <a:r>
                        <a:rPr lang="en-GB" sz="1200" dirty="0"/>
                        <a:t>05/18 – 08/18</a:t>
                      </a:r>
                    </a:p>
                  </a:txBody>
                  <a:tcPr/>
                </a:tc>
                <a:tc>
                  <a:txBody>
                    <a:bodyPr/>
                    <a:lstStyle/>
                    <a:p>
                      <a:pPr algn="ctr"/>
                      <a:r>
                        <a:rPr lang="en-GB" sz="1200" dirty="0"/>
                        <a:t>07/18 – 09/18</a:t>
                      </a:r>
                    </a:p>
                  </a:txBody>
                  <a:tcPr/>
                </a:tc>
                <a:tc>
                  <a:txBody>
                    <a:bodyPr/>
                    <a:lstStyle/>
                    <a:p>
                      <a:pPr algn="ctr"/>
                      <a:r>
                        <a:rPr lang="en-GB" sz="1200" dirty="0"/>
                        <a:t>09/18 – 02/19</a:t>
                      </a:r>
                    </a:p>
                  </a:txBody>
                  <a:tcPr/>
                </a:tc>
                <a:tc>
                  <a:txBody>
                    <a:bodyPr/>
                    <a:lstStyle/>
                    <a:p>
                      <a:pPr algn="ctr"/>
                      <a:r>
                        <a:rPr lang="en-GB" sz="1200" dirty="0"/>
                        <a:t>05/18 – 10/18</a:t>
                      </a:r>
                    </a:p>
                  </a:txBody>
                  <a:tcPr/>
                </a:tc>
                <a:extLst>
                  <a:ext uri="{0D108BD9-81ED-4DB2-BD59-A6C34878D82A}">
                    <a16:rowId xmlns:a16="http://schemas.microsoft.com/office/drawing/2014/main" xmlns="" val="3777574289"/>
                  </a:ext>
                </a:extLst>
              </a:tr>
              <a:tr h="1621835">
                <a:tc>
                  <a:txBody>
                    <a:bodyPr/>
                    <a:lstStyle/>
                    <a:p>
                      <a:r>
                        <a:rPr lang="en-GB" sz="1200" dirty="0"/>
                        <a:t>Main activities</a:t>
                      </a:r>
                    </a:p>
                  </a:txBody>
                  <a:tcPr/>
                </a:tc>
                <a:tc>
                  <a:txBody>
                    <a:bodyPr/>
                    <a:lstStyle/>
                    <a:p>
                      <a:pPr marL="171450" indent="-171450">
                        <a:buFont typeface="Arial" panose="020B0604020202020204" pitchFamily="34" charset="0"/>
                        <a:buChar char="•"/>
                      </a:pPr>
                      <a:r>
                        <a:rPr lang="en-GB" sz="1200" dirty="0"/>
                        <a:t>Collect all existing draft/published bills/guidelines/strategic documents</a:t>
                      </a:r>
                    </a:p>
                    <a:p>
                      <a:pPr marL="171450" indent="-171450">
                        <a:buFont typeface="Arial" panose="020B0604020202020204" pitchFamily="34" charset="0"/>
                        <a:buChar char="•"/>
                      </a:pPr>
                      <a:r>
                        <a:rPr lang="en-GB" sz="1200" dirty="0"/>
                        <a:t>Analyse with consistent framework</a:t>
                      </a:r>
                    </a:p>
                    <a:p>
                      <a:pPr marL="171450" indent="-171450">
                        <a:buFont typeface="Arial" panose="020B0604020202020204" pitchFamily="34" charset="0"/>
                        <a:buChar char="•"/>
                      </a:pPr>
                      <a:r>
                        <a:rPr lang="en-GB" sz="1200" dirty="0"/>
                        <a:t>Gap analysis</a:t>
                      </a:r>
                    </a:p>
                  </a:txBody>
                  <a:tcPr/>
                </a:tc>
                <a:tc>
                  <a:txBody>
                    <a:bodyPr/>
                    <a:lstStyle/>
                    <a:p>
                      <a:pPr marL="171450" indent="-171450">
                        <a:buFont typeface="Arial" panose="020B0604020202020204" pitchFamily="34" charset="0"/>
                        <a:buChar char="•"/>
                      </a:pPr>
                      <a:r>
                        <a:rPr lang="en-GB" sz="1200" dirty="0"/>
                        <a:t>Develop roadmap for harmonization of policy requirements</a:t>
                      </a:r>
                    </a:p>
                  </a:txBody>
                  <a:tcPr/>
                </a:tc>
                <a:tc>
                  <a:txBody>
                    <a:bodyPr/>
                    <a:lstStyle/>
                    <a:p>
                      <a:pPr marL="171450" indent="-171450">
                        <a:buFont typeface="Arial" panose="020B0604020202020204" pitchFamily="34" charset="0"/>
                        <a:buChar char="•"/>
                      </a:pPr>
                      <a:r>
                        <a:rPr lang="en-GB" sz="1200" dirty="0"/>
                        <a:t>Support at national level implementation of guidelines/standard/policies</a:t>
                      </a:r>
                    </a:p>
                  </a:txBody>
                  <a:tcPr/>
                </a:tc>
                <a:tc>
                  <a:txBody>
                    <a:bodyPr/>
                    <a:lstStyle/>
                    <a:p>
                      <a:pPr marL="171450" indent="-171450">
                        <a:buFont typeface="Arial" panose="020B0604020202020204" pitchFamily="34" charset="0"/>
                        <a:buChar char="•"/>
                      </a:pPr>
                      <a:r>
                        <a:rPr lang="en-GB" sz="1200" dirty="0"/>
                        <a:t>Develop framework for mapping collection &amp; recycling infrastructures (pre-processing &amp; outlet for main fractions)</a:t>
                      </a:r>
                    </a:p>
                    <a:p>
                      <a:pPr marL="171450" indent="-171450">
                        <a:buFont typeface="Arial" panose="020B0604020202020204" pitchFamily="34" charset="0"/>
                        <a:buChar char="•"/>
                      </a:pPr>
                      <a:r>
                        <a:rPr lang="en-GB" sz="1200" dirty="0"/>
                        <a:t>Mapping at country level</a:t>
                      </a:r>
                    </a:p>
                  </a:txBody>
                  <a:tcPr/>
                </a:tc>
                <a:extLst>
                  <a:ext uri="{0D108BD9-81ED-4DB2-BD59-A6C34878D82A}">
                    <a16:rowId xmlns:a16="http://schemas.microsoft.com/office/drawing/2014/main" xmlns="" val="3167264775"/>
                  </a:ext>
                </a:extLst>
              </a:tr>
              <a:tr h="477010">
                <a:tc>
                  <a:txBody>
                    <a:bodyPr/>
                    <a:lstStyle/>
                    <a:p>
                      <a:r>
                        <a:rPr lang="en-GB" sz="1200" dirty="0"/>
                        <a:t>Roles of stakeholders</a:t>
                      </a:r>
                    </a:p>
                  </a:txBody>
                  <a:tcPr/>
                </a:tc>
                <a:tc>
                  <a:txBody>
                    <a:bodyPr/>
                    <a:lstStyle/>
                    <a:p>
                      <a:pPr marL="171450" indent="-171450">
                        <a:buFont typeface="Arial" panose="020B0604020202020204" pitchFamily="34" charset="0"/>
                        <a:buChar char="•"/>
                      </a:pPr>
                      <a:r>
                        <a:rPr lang="en-GB" sz="1200" dirty="0"/>
                        <a:t>Providing data</a:t>
                      </a:r>
                    </a:p>
                    <a:p>
                      <a:pPr marL="171450" indent="-171450">
                        <a:buFont typeface="Arial" panose="020B0604020202020204" pitchFamily="34" charset="0"/>
                        <a:buChar char="•"/>
                      </a:pPr>
                      <a:r>
                        <a:rPr lang="en-GB" sz="1200" dirty="0"/>
                        <a:t>Reviewing results</a:t>
                      </a:r>
                    </a:p>
                  </a:txBody>
                  <a:tcPr/>
                </a:tc>
                <a:tc>
                  <a:txBody>
                    <a:bodyPr/>
                    <a:lstStyle/>
                    <a:p>
                      <a:pPr marL="171450" indent="-171450">
                        <a:buFont typeface="Arial" panose="020B0604020202020204" pitchFamily="34" charset="0"/>
                        <a:buChar char="•"/>
                      </a:pPr>
                      <a:r>
                        <a:rPr lang="en-GB" sz="1200" dirty="0"/>
                        <a:t>Reviewing results</a:t>
                      </a:r>
                    </a:p>
                  </a:txBody>
                  <a:tcPr/>
                </a:tc>
                <a:tc>
                  <a:txBody>
                    <a:bodyPr/>
                    <a:lstStyle/>
                    <a:p>
                      <a:pPr marL="171450" indent="-171450">
                        <a:buFont typeface="Arial" panose="020B0604020202020204" pitchFamily="34" charset="0"/>
                        <a:buChar char="•"/>
                      </a:pPr>
                      <a:r>
                        <a:rPr lang="en-GB" sz="1200" dirty="0"/>
                        <a:t>Implementation on the ground</a:t>
                      </a:r>
                    </a:p>
                  </a:txBody>
                  <a:tcPr/>
                </a:tc>
                <a:tc>
                  <a:txBody>
                    <a:bodyPr/>
                    <a:lstStyle/>
                    <a:p>
                      <a:pPr marL="171450" indent="-171450">
                        <a:buFont typeface="Arial" panose="020B0604020202020204" pitchFamily="34" charset="0"/>
                        <a:buChar char="•"/>
                      </a:pPr>
                      <a:r>
                        <a:rPr lang="en-GB" sz="1200" dirty="0"/>
                        <a:t>Providing data</a:t>
                      </a:r>
                    </a:p>
                  </a:txBody>
                  <a:tcPr/>
                </a:tc>
                <a:extLst>
                  <a:ext uri="{0D108BD9-81ED-4DB2-BD59-A6C34878D82A}">
                    <a16:rowId xmlns:a16="http://schemas.microsoft.com/office/drawing/2014/main" xmlns="" val="2951533017"/>
                  </a:ext>
                </a:extLst>
              </a:tr>
              <a:tr h="858618">
                <a:tc>
                  <a:txBody>
                    <a:bodyPr/>
                    <a:lstStyle/>
                    <a:p>
                      <a:r>
                        <a:rPr lang="en-GB" sz="1200" dirty="0"/>
                        <a:t>Main players</a:t>
                      </a:r>
                    </a:p>
                  </a:txBody>
                  <a:tcPr/>
                </a:tc>
                <a:tc>
                  <a:txBody>
                    <a:bodyPr/>
                    <a:lstStyle/>
                    <a:p>
                      <a:pPr marL="171450" indent="-171450">
                        <a:buFont typeface="Arial" panose="020B0604020202020204" pitchFamily="34" charset="0"/>
                        <a:buChar char="•"/>
                      </a:pPr>
                      <a:r>
                        <a:rPr lang="en-GB" sz="1200" dirty="0"/>
                        <a:t>National e-waste committee members</a:t>
                      </a:r>
                    </a:p>
                    <a:p>
                      <a:pPr marL="171450" indent="-171450">
                        <a:buFont typeface="Arial" panose="020B0604020202020204" pitchFamily="34" charset="0"/>
                        <a:buChar char="•"/>
                      </a:pPr>
                      <a:r>
                        <a:rPr lang="en-GB" sz="1200" dirty="0"/>
                        <a:t>National governments</a:t>
                      </a:r>
                    </a:p>
                  </a:txBody>
                  <a:tcPr/>
                </a:tc>
                <a:tc>
                  <a:txBody>
                    <a:bodyPr/>
                    <a:lstStyle/>
                    <a:p>
                      <a:pPr marL="171450" indent="-171450">
                        <a:buFont typeface="Arial" panose="020B0604020202020204" pitchFamily="34" charset="0"/>
                        <a:buChar char="•"/>
                      </a:pPr>
                      <a:r>
                        <a:rPr lang="en-GB" sz="1200" dirty="0"/>
                        <a:t>Regional e-waste committee members</a:t>
                      </a:r>
                    </a:p>
                    <a:p>
                      <a:pPr marL="171450" indent="-171450">
                        <a:buFont typeface="Arial" panose="020B0604020202020204" pitchFamily="34" charset="0"/>
                        <a:buChar char="•"/>
                      </a:pPr>
                      <a:r>
                        <a:rPr lang="en-GB" sz="1200" dirty="0"/>
                        <a:t>EACO</a:t>
                      </a:r>
                    </a:p>
                  </a:txBody>
                  <a:tcPr/>
                </a:tc>
                <a:tc>
                  <a:txBody>
                    <a:bodyPr/>
                    <a:lstStyle/>
                    <a:p>
                      <a:pPr marL="171450" indent="-171450">
                        <a:buFont typeface="Arial" panose="020B0604020202020204" pitchFamily="34" charset="0"/>
                        <a:buChar char="•"/>
                      </a:pPr>
                      <a:r>
                        <a:rPr lang="en-GB" sz="1200" dirty="0"/>
                        <a:t>National governments</a:t>
                      </a:r>
                    </a:p>
                  </a:txBody>
                  <a:tcPr/>
                </a:tc>
                <a:tc>
                  <a:txBody>
                    <a:bodyPr/>
                    <a:lstStyle/>
                    <a:p>
                      <a:pPr marL="171450" indent="-171450">
                        <a:buFont typeface="Arial" panose="020B0604020202020204" pitchFamily="34" charset="0"/>
                        <a:buChar char="•"/>
                      </a:pPr>
                      <a:r>
                        <a:rPr lang="en-GB" sz="1200" dirty="0"/>
                        <a:t>National e-waste committee members</a:t>
                      </a:r>
                    </a:p>
                  </a:txBody>
                  <a:tcPr/>
                </a:tc>
                <a:extLst>
                  <a:ext uri="{0D108BD9-81ED-4DB2-BD59-A6C34878D82A}">
                    <a16:rowId xmlns:a16="http://schemas.microsoft.com/office/drawing/2014/main" xmlns="" val="2531219879"/>
                  </a:ext>
                </a:extLst>
              </a:tr>
            </a:tbl>
          </a:graphicData>
        </a:graphic>
      </p:graphicFrame>
    </p:spTree>
    <p:extLst>
      <p:ext uri="{BB962C8B-B14F-4D97-AF65-F5344CB8AC3E}">
        <p14:creationId xmlns:p14="http://schemas.microsoft.com/office/powerpoint/2010/main" val="1187138897"/>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2890D7F1-A15E-DF44-9140-CC5AC69CF02A}"/>
              </a:ext>
            </a:extLst>
          </p:cNvPr>
          <p:cNvSpPr>
            <a:spLocks noGrp="1"/>
          </p:cNvSpPr>
          <p:nvPr>
            <p:ph type="title"/>
          </p:nvPr>
        </p:nvSpPr>
        <p:spPr/>
        <p:txBody>
          <a:bodyPr/>
          <a:lstStyle/>
          <a:p>
            <a:r>
              <a:rPr lang="en-GB" sz="2200" dirty="0">
                <a:solidFill>
                  <a:srgbClr val="C80F0F"/>
                </a:solidFill>
              </a:rPr>
              <a:t>Task 1: </a:t>
            </a:r>
            <a:r>
              <a:rPr lang="en-GB" sz="2200" dirty="0"/>
              <a:t>Review existing policies/guidelines/standards</a:t>
            </a:r>
            <a:endParaRPr lang="en-GB" sz="2200" dirty="0">
              <a:solidFill>
                <a:srgbClr val="C80F0F"/>
              </a:solidFill>
            </a:endParaRPr>
          </a:p>
        </p:txBody>
      </p:sp>
      <p:sp>
        <p:nvSpPr>
          <p:cNvPr id="3" name="Segnaposto piè di pagina 2">
            <a:extLst>
              <a:ext uri="{FF2B5EF4-FFF2-40B4-BE49-F238E27FC236}">
                <a16:creationId xmlns:a16="http://schemas.microsoft.com/office/drawing/2014/main" xmlns="" id="{93E7866C-19E5-DA48-BFF7-C7CCB2A7562A}"/>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DF102B8D-D06C-A640-8C3C-9A5B1B962744}"/>
              </a:ext>
            </a:extLst>
          </p:cNvPr>
          <p:cNvSpPr>
            <a:spLocks noGrp="1"/>
          </p:cNvSpPr>
          <p:nvPr>
            <p:ph type="dt" sz="half" idx="11"/>
          </p:nvPr>
        </p:nvSpPr>
        <p:spPr/>
        <p:txBody>
          <a:bodyPr/>
          <a:lstStyle/>
          <a:p>
            <a:r>
              <a:rPr lang="it-IT" noProof="0"/>
              <a:t>14 May 2018</a:t>
            </a:r>
            <a:endParaRPr lang="de-DE" noProof="0"/>
          </a:p>
        </p:txBody>
      </p:sp>
      <p:graphicFrame>
        <p:nvGraphicFramePr>
          <p:cNvPr id="6" name="Segnaposto contenuto 5">
            <a:extLst>
              <a:ext uri="{FF2B5EF4-FFF2-40B4-BE49-F238E27FC236}">
                <a16:creationId xmlns:a16="http://schemas.microsoft.com/office/drawing/2014/main" xmlns="" id="{CD220AE1-6805-1847-B00E-2B97E709D6A2}"/>
              </a:ext>
            </a:extLst>
          </p:cNvPr>
          <p:cNvGraphicFramePr>
            <a:graphicFrameLocks noGrp="1"/>
          </p:cNvGraphicFramePr>
          <p:nvPr>
            <p:ph idx="1"/>
            <p:extLst>
              <p:ext uri="{D42A27DB-BD31-4B8C-83A1-F6EECF244321}">
                <p14:modId xmlns:p14="http://schemas.microsoft.com/office/powerpoint/2010/main" val="2224372984"/>
              </p:ext>
            </p:extLst>
          </p:nvPr>
        </p:nvGraphicFramePr>
        <p:xfrm>
          <a:off x="252000" y="1717667"/>
          <a:ext cx="8640000" cy="4652955"/>
        </p:xfrm>
        <a:graphic>
          <a:graphicData uri="http://schemas.openxmlformats.org/drawingml/2006/table">
            <a:tbl>
              <a:tblPr firstRow="1" bandRow="1">
                <a:tableStyleId>{5C22544A-7EE6-4342-B048-85BDC9FD1C3A}</a:tableStyleId>
              </a:tblPr>
              <a:tblGrid>
                <a:gridCol w="795535">
                  <a:extLst>
                    <a:ext uri="{9D8B030D-6E8A-4147-A177-3AD203B41FA5}">
                      <a16:colId xmlns:a16="http://schemas.microsoft.com/office/drawing/2014/main" xmlns="" val="2003738395"/>
                    </a:ext>
                  </a:extLst>
                </a:gridCol>
                <a:gridCol w="5921538">
                  <a:extLst>
                    <a:ext uri="{9D8B030D-6E8A-4147-A177-3AD203B41FA5}">
                      <a16:colId xmlns:a16="http://schemas.microsoft.com/office/drawing/2014/main" xmlns="" val="3450566112"/>
                    </a:ext>
                  </a:extLst>
                </a:gridCol>
                <a:gridCol w="1922927">
                  <a:extLst>
                    <a:ext uri="{9D8B030D-6E8A-4147-A177-3AD203B41FA5}">
                      <a16:colId xmlns:a16="http://schemas.microsoft.com/office/drawing/2014/main" xmlns="" val="3120780888"/>
                    </a:ext>
                  </a:extLst>
                </a:gridCol>
              </a:tblGrid>
              <a:tr h="47136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GB" sz="1200" b="1" noProof="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noProof="0"/>
                        <a:t>Examples of Policies/guidelines/Standards applicable/related to EEE/E-waste Management</a:t>
                      </a:r>
                      <a:endParaRPr lang="en-GB" sz="1200" b="1" noProof="0">
                        <a:solidFill>
                          <a:schemeClr val="tx1"/>
                        </a:solidFill>
                      </a:endParaRPr>
                    </a:p>
                  </a:txBody>
                  <a:tcPr anchor="ct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noProof="0"/>
                        <a:t>Key elements to be investigated</a:t>
                      </a:r>
                      <a:endParaRPr lang="en-GB" sz="1200" b="1" noProof="0">
                        <a:solidFill>
                          <a:schemeClr val="tx1"/>
                        </a:solidFill>
                      </a:endParaRPr>
                    </a:p>
                  </a:txBody>
                  <a:tcPr anchor="ctr"/>
                </a:tc>
                <a:extLst>
                  <a:ext uri="{0D108BD9-81ED-4DB2-BD59-A6C34878D82A}">
                    <a16:rowId xmlns:a16="http://schemas.microsoft.com/office/drawing/2014/main" xmlns="" val="3191938483"/>
                  </a:ext>
                </a:extLst>
              </a:tr>
              <a:tr h="754185">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sz="1200" noProof="0"/>
                        <a:t>BUR</a:t>
                      </a:r>
                      <a:endParaRPr lang="en-GB" sz="1200" b="1" noProof="0">
                        <a:solidFill>
                          <a:schemeClr val="tx1"/>
                        </a:solidFill>
                      </a:endParaRPr>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noProof="0">
                          <a:solidFill>
                            <a:schemeClr val="tx1"/>
                          </a:solidFill>
                          <a:latin typeface="+mn-lt"/>
                          <a:ea typeface="Helvetica" charset="0"/>
                          <a:cs typeface="Helvetica" charset="0"/>
                        </a:rPr>
                        <a:t>Environmental Law N° 1/01/010, 2000</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noProof="0">
                          <a:solidFill>
                            <a:schemeClr val="tx1"/>
                          </a:solidFill>
                          <a:latin typeface="+mn-lt"/>
                          <a:ea typeface="Helvetica" charset="0"/>
                          <a:cs typeface="Helvetica" charset="0"/>
                        </a:rPr>
                        <a:t>Law-Decree N° 1/16 on Public Health</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noProof="0">
                          <a:solidFill>
                            <a:schemeClr val="tx1"/>
                          </a:solidFill>
                          <a:latin typeface="+mn-lt"/>
                          <a:ea typeface="Helvetica" charset="0"/>
                          <a:cs typeface="Helvetica" charset="0"/>
                        </a:rPr>
                        <a:t>Law-Decree N° 1/37 on Labour code</a:t>
                      </a:r>
                    </a:p>
                  </a:txBody>
                  <a:tcPr/>
                </a:tc>
                <a:tc rowSpan="5">
                  <a:txBody>
                    <a:bodyPr/>
                    <a:lstStyle/>
                    <a:p>
                      <a:pPr marL="285750" indent="-285750">
                        <a:buFont typeface="Arial" panose="020B0604020202020204" pitchFamily="34" charset="0"/>
                        <a:buChar char="•"/>
                      </a:pPr>
                      <a:r>
                        <a:rPr lang="en-GB" sz="1400" noProof="0">
                          <a:solidFill>
                            <a:srgbClr val="C00000"/>
                          </a:solidFill>
                        </a:rPr>
                        <a:t>Do we have other relevant policies/guidelines/standards?</a:t>
                      </a:r>
                    </a:p>
                    <a:p>
                      <a:pPr marL="285750" indent="-285750">
                        <a:buFont typeface="Arial" panose="020B0604020202020204" pitchFamily="34" charset="0"/>
                        <a:buChar char="•"/>
                      </a:pPr>
                      <a:endParaRPr lang="en-GB" sz="1400" noProof="0">
                        <a:solidFill>
                          <a:srgbClr val="C00000"/>
                        </a:solidFill>
                      </a:endParaRPr>
                    </a:p>
                    <a:p>
                      <a:pPr marL="285750" indent="-285750">
                        <a:buFont typeface="Arial" panose="020B0604020202020204" pitchFamily="34" charset="0"/>
                        <a:buChar char="•"/>
                      </a:pPr>
                      <a:r>
                        <a:rPr lang="en-GB" sz="1400" noProof="0">
                          <a:solidFill>
                            <a:srgbClr val="C00000"/>
                          </a:solidFill>
                        </a:rPr>
                        <a:t>What’s their status?</a:t>
                      </a:r>
                    </a:p>
                    <a:p>
                      <a:pPr marL="285750" indent="-285750">
                        <a:buFont typeface="Arial" panose="020B0604020202020204" pitchFamily="34" charset="0"/>
                        <a:buChar char="•"/>
                      </a:pPr>
                      <a:endParaRPr lang="en-GB" sz="1400" noProof="0">
                        <a:solidFill>
                          <a:srgbClr val="C00000"/>
                        </a:solidFill>
                      </a:endParaRPr>
                    </a:p>
                    <a:p>
                      <a:pPr marL="285750" indent="-285750">
                        <a:buFont typeface="Arial" panose="020B0604020202020204" pitchFamily="34" charset="0"/>
                        <a:buChar char="•"/>
                      </a:pPr>
                      <a:r>
                        <a:rPr lang="en-GB" sz="1400" noProof="0">
                          <a:solidFill>
                            <a:srgbClr val="C00000"/>
                          </a:solidFill>
                        </a:rPr>
                        <a:t>Who is responsible for adoption? Enforcement?</a:t>
                      </a:r>
                    </a:p>
                    <a:p>
                      <a:pPr marL="285750" indent="-285750">
                        <a:buFont typeface="Arial" panose="020B0604020202020204" pitchFamily="34" charset="0"/>
                        <a:buChar char="•"/>
                      </a:pPr>
                      <a:endParaRPr lang="en-GB" sz="1400" noProof="0">
                        <a:solidFill>
                          <a:srgbClr val="C00000"/>
                        </a:solidFill>
                      </a:endParaRPr>
                    </a:p>
                    <a:p>
                      <a:pPr marL="285750" indent="-285750">
                        <a:buFont typeface="Arial" panose="020B0604020202020204" pitchFamily="34" charset="0"/>
                        <a:buChar char="•"/>
                      </a:pPr>
                      <a:r>
                        <a:rPr lang="en-GB" sz="1400" noProof="0">
                          <a:solidFill>
                            <a:srgbClr val="C00000"/>
                          </a:solidFill>
                        </a:rPr>
                        <a:t>Which are the main stakeholders involved?</a:t>
                      </a:r>
                    </a:p>
                  </a:txBody>
                  <a:tcPr/>
                </a:tc>
                <a:extLst>
                  <a:ext uri="{0D108BD9-81ED-4DB2-BD59-A6C34878D82A}">
                    <a16:rowId xmlns:a16="http://schemas.microsoft.com/office/drawing/2014/main" xmlns="" val="3387329320"/>
                  </a:ext>
                </a:extLst>
              </a:tr>
              <a:tr h="754185">
                <a:tc>
                  <a:txBody>
                    <a:bodyPr/>
                    <a:lstStyle/>
                    <a:p>
                      <a:pPr algn="ctr"/>
                      <a:r>
                        <a:rPr lang="en-GB" sz="1200" noProof="0"/>
                        <a:t>KEN</a:t>
                      </a:r>
                      <a:endParaRPr lang="en-GB" sz="1200" b="1" noProof="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a:solidFill>
                            <a:schemeClr val="tx1"/>
                          </a:solidFill>
                          <a:latin typeface="+mn-lt"/>
                        </a:rPr>
                        <a:t>E-waste Management Law (Machakos County only) 2015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a:solidFill>
                            <a:schemeClr val="tx1"/>
                          </a:solidFill>
                          <a:latin typeface="+mn-lt"/>
                        </a:rPr>
                        <a:t>Environmental Management and Co-Ordination (E-Waste Management) Draft Regulations, 2013 </a:t>
                      </a:r>
                    </a:p>
                  </a:txBody>
                  <a:tcPr/>
                </a:tc>
                <a:tc vMerge="1">
                  <a:txBody>
                    <a:bodyPr/>
                    <a:lstStyle/>
                    <a:p>
                      <a:endParaRPr lang="en-GB" sz="1400" dirty="0"/>
                    </a:p>
                  </a:txBody>
                  <a:tcPr/>
                </a:tc>
                <a:extLst>
                  <a:ext uri="{0D108BD9-81ED-4DB2-BD59-A6C34878D82A}">
                    <a16:rowId xmlns:a16="http://schemas.microsoft.com/office/drawing/2014/main" xmlns="" val="1107317055"/>
                  </a:ext>
                </a:extLst>
              </a:tr>
              <a:tr h="974155">
                <a:tc>
                  <a:txBody>
                    <a:bodyPr/>
                    <a:lstStyle/>
                    <a:p>
                      <a:pPr algn="ctr"/>
                      <a:r>
                        <a:rPr lang="en-GB" sz="1200" noProof="0"/>
                        <a:t>TAN</a:t>
                      </a:r>
                      <a:endParaRPr lang="en-GB" sz="1200" b="1" noProof="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dirty="0">
                          <a:solidFill>
                            <a:schemeClr val="tx1"/>
                          </a:solidFill>
                          <a:latin typeface="+mn-lt"/>
                          <a:ea typeface="+mn-ea"/>
                          <a:cs typeface="+mn-cs"/>
                        </a:rPr>
                        <a:t>Environmental management Act  N 20 (2004)</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dirty="0">
                          <a:solidFill>
                            <a:schemeClr val="tx1"/>
                          </a:solidFill>
                          <a:latin typeface="+mn-lt"/>
                          <a:ea typeface="+mn-ea"/>
                          <a:cs typeface="+mn-cs"/>
                        </a:rPr>
                        <a:t>Environmental Management (Hazardous Waste Control) regulations 2009</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dirty="0">
                          <a:solidFill>
                            <a:schemeClr val="tx1"/>
                          </a:solidFill>
                          <a:latin typeface="+mn-lt"/>
                          <a:ea typeface="+mn-ea"/>
                          <a:cs typeface="+mn-cs"/>
                        </a:rPr>
                        <a:t>Guidelines for Management of Hazardous Waste 2013</a:t>
                      </a:r>
                    </a:p>
                  </a:txBody>
                  <a:tcPr/>
                </a:tc>
                <a:tc vMerge="1">
                  <a:txBody>
                    <a:bodyPr/>
                    <a:lstStyle/>
                    <a:p>
                      <a:endParaRPr lang="en-GB" sz="1400" dirty="0"/>
                    </a:p>
                  </a:txBody>
                  <a:tcPr/>
                </a:tc>
                <a:extLst>
                  <a:ext uri="{0D108BD9-81ED-4DB2-BD59-A6C34878D82A}">
                    <a16:rowId xmlns:a16="http://schemas.microsoft.com/office/drawing/2014/main" xmlns="" val="3356785841"/>
                  </a:ext>
                </a:extLst>
              </a:tr>
              <a:tr h="900918">
                <a:tc>
                  <a:txBody>
                    <a:bodyPr/>
                    <a:lstStyle/>
                    <a:p>
                      <a:pPr algn="ctr"/>
                      <a:r>
                        <a:rPr lang="en-GB" sz="1200" noProof="0"/>
                        <a:t>RWA</a:t>
                      </a:r>
                      <a:endParaRPr lang="en-GB" sz="1200" b="1" noProof="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a:solidFill>
                            <a:schemeClr val="tx1"/>
                          </a:solidFill>
                          <a:latin typeface="+mn-lt"/>
                          <a:ea typeface="+mn-ea"/>
                          <a:cs typeface="+mn-cs"/>
                        </a:rPr>
                        <a:t>National sanitation policy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a:solidFill>
                            <a:schemeClr val="tx1"/>
                          </a:solidFill>
                          <a:latin typeface="+mn-lt"/>
                          <a:ea typeface="+mn-ea"/>
                          <a:cs typeface="+mn-cs"/>
                        </a:rPr>
                        <a:t>National E-waste Policy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a:solidFill>
                            <a:schemeClr val="tx1"/>
                          </a:solidFill>
                          <a:latin typeface="+mn-lt"/>
                          <a:ea typeface="+mn-ea"/>
                          <a:cs typeface="+mn-cs"/>
                        </a:rPr>
                        <a:t>Environmental law ( article 16 – E-waste management )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a:solidFill>
                            <a:schemeClr val="tx1"/>
                          </a:solidFill>
                          <a:latin typeface="+mn-lt"/>
                          <a:ea typeface="+mn-ea"/>
                          <a:cs typeface="+mn-cs"/>
                        </a:rPr>
                        <a:t>E-waste Regulations </a:t>
                      </a:r>
                    </a:p>
                  </a:txBody>
                  <a:tcPr/>
                </a:tc>
                <a:tc vMerge="1">
                  <a:txBody>
                    <a:bodyPr/>
                    <a:lstStyle/>
                    <a:p>
                      <a:endParaRPr lang="en-GB" sz="1400" dirty="0"/>
                    </a:p>
                  </a:txBody>
                  <a:tcPr/>
                </a:tc>
                <a:extLst>
                  <a:ext uri="{0D108BD9-81ED-4DB2-BD59-A6C34878D82A}">
                    <a16:rowId xmlns:a16="http://schemas.microsoft.com/office/drawing/2014/main" xmlns="" val="248881749"/>
                  </a:ext>
                </a:extLst>
              </a:tr>
              <a:tr h="754185">
                <a:tc>
                  <a:txBody>
                    <a:bodyPr/>
                    <a:lstStyle/>
                    <a:p>
                      <a:pPr algn="ctr"/>
                      <a:r>
                        <a:rPr lang="en-GB" sz="1200" noProof="0"/>
                        <a:t>UGA</a:t>
                      </a:r>
                      <a:endParaRPr lang="en-GB" sz="1200" b="1" noProof="0"/>
                    </a:p>
                  </a:txBody>
                  <a:tcPr anchor="ct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dirty="0">
                          <a:solidFill>
                            <a:schemeClr val="tx1"/>
                          </a:solidFill>
                          <a:latin typeface="+mn-lt"/>
                          <a:ea typeface="+mn-ea"/>
                          <a:cs typeface="+mn-cs"/>
                        </a:rPr>
                        <a:t>Electronic Waste Management Policy, August 2012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dirty="0">
                          <a:solidFill>
                            <a:schemeClr val="tx1"/>
                          </a:solidFill>
                          <a:latin typeface="+mn-lt"/>
                          <a:ea typeface="+mn-ea"/>
                          <a:cs typeface="+mn-cs"/>
                        </a:rPr>
                        <a:t>National Electronic Waste Management Strategy, December 2013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400" b="0" kern="1200" noProof="0" dirty="0">
                          <a:solidFill>
                            <a:schemeClr val="tx1"/>
                          </a:solidFill>
                          <a:latin typeface="+mn-lt"/>
                          <a:ea typeface="+mn-ea"/>
                          <a:cs typeface="+mn-cs"/>
                        </a:rPr>
                        <a:t>Finance Bill No. 10</a:t>
                      </a:r>
                    </a:p>
                  </a:txBody>
                  <a:tcPr/>
                </a:tc>
                <a:tc vMerge="1">
                  <a:txBody>
                    <a:bodyPr/>
                    <a:lstStyle/>
                    <a:p>
                      <a:endParaRPr lang="en-GB" sz="1400" dirty="0"/>
                    </a:p>
                  </a:txBody>
                  <a:tcPr/>
                </a:tc>
                <a:extLst>
                  <a:ext uri="{0D108BD9-81ED-4DB2-BD59-A6C34878D82A}">
                    <a16:rowId xmlns:a16="http://schemas.microsoft.com/office/drawing/2014/main" xmlns="" val="2136493938"/>
                  </a:ext>
                </a:extLst>
              </a:tr>
            </a:tbl>
          </a:graphicData>
        </a:graphic>
      </p:graphicFrame>
    </p:spTree>
    <p:extLst>
      <p:ext uri="{BB962C8B-B14F-4D97-AF65-F5344CB8AC3E}">
        <p14:creationId xmlns:p14="http://schemas.microsoft.com/office/powerpoint/2010/main" val="316518282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xmlns="" id="{42B91647-7089-0343-9748-0ADCBBD4F0D0}"/>
              </a:ext>
            </a:extLst>
          </p:cNvPr>
          <p:cNvSpPr>
            <a:spLocks noGrp="1"/>
          </p:cNvSpPr>
          <p:nvPr>
            <p:ph type="title"/>
          </p:nvPr>
        </p:nvSpPr>
        <p:spPr/>
        <p:txBody>
          <a:bodyPr>
            <a:normAutofit fontScale="90000"/>
          </a:bodyPr>
          <a:lstStyle/>
          <a:p>
            <a:r>
              <a:rPr lang="en-GB" dirty="0">
                <a:solidFill>
                  <a:srgbClr val="C80F0F"/>
                </a:solidFill>
              </a:rPr>
              <a:t>Task 2: </a:t>
            </a:r>
            <a:r>
              <a:rPr lang="en-GB" dirty="0"/>
              <a:t>Support development policies/guidelines/standards</a:t>
            </a:r>
            <a:endParaRPr lang="en-GB" dirty="0">
              <a:solidFill>
                <a:srgbClr val="C80F0F"/>
              </a:solidFill>
            </a:endParaRPr>
          </a:p>
        </p:txBody>
      </p:sp>
      <p:sp>
        <p:nvSpPr>
          <p:cNvPr id="3" name="Segnaposto piè di pagina 2">
            <a:extLst>
              <a:ext uri="{FF2B5EF4-FFF2-40B4-BE49-F238E27FC236}">
                <a16:creationId xmlns:a16="http://schemas.microsoft.com/office/drawing/2014/main" xmlns="" id="{1C05A2B3-5F4F-5D4D-8890-A1FE5F01E120}"/>
              </a:ext>
            </a:extLst>
          </p:cNvPr>
          <p:cNvSpPr>
            <a:spLocks noGrp="1"/>
          </p:cNvSpPr>
          <p:nvPr>
            <p:ph type="ftr" sz="quarter" idx="10"/>
          </p:nvPr>
        </p:nvSpPr>
        <p:spPr/>
        <p:txBody>
          <a:bodyPr/>
          <a:lstStyle/>
          <a:p>
            <a:r>
              <a:rPr lang="de-DE" noProof="0"/>
              <a:t>EACO E-waste workshop - Kigali 14-16 May 2018</a:t>
            </a:r>
          </a:p>
        </p:txBody>
      </p:sp>
      <p:sp>
        <p:nvSpPr>
          <p:cNvPr id="4" name="Segnaposto data 3">
            <a:extLst>
              <a:ext uri="{FF2B5EF4-FFF2-40B4-BE49-F238E27FC236}">
                <a16:creationId xmlns:a16="http://schemas.microsoft.com/office/drawing/2014/main" xmlns="" id="{8B2A5049-299A-5D4D-BA2B-AFDB3F5EC5AD}"/>
              </a:ext>
            </a:extLst>
          </p:cNvPr>
          <p:cNvSpPr>
            <a:spLocks noGrp="1"/>
          </p:cNvSpPr>
          <p:nvPr>
            <p:ph type="dt" sz="half" idx="11"/>
          </p:nvPr>
        </p:nvSpPr>
        <p:spPr/>
        <p:txBody>
          <a:bodyPr/>
          <a:lstStyle/>
          <a:p>
            <a:r>
              <a:rPr lang="it-IT" noProof="0"/>
              <a:t>14 May 2018</a:t>
            </a:r>
            <a:endParaRPr lang="de-DE" noProof="0"/>
          </a:p>
        </p:txBody>
      </p:sp>
      <p:sp>
        <p:nvSpPr>
          <p:cNvPr id="5" name="Segnaposto contenuto 4">
            <a:extLst>
              <a:ext uri="{FF2B5EF4-FFF2-40B4-BE49-F238E27FC236}">
                <a16:creationId xmlns:a16="http://schemas.microsoft.com/office/drawing/2014/main" xmlns="" id="{DD5EAF61-107F-424D-9122-7E715DE757EB}"/>
              </a:ext>
            </a:extLst>
          </p:cNvPr>
          <p:cNvSpPr>
            <a:spLocks noGrp="1"/>
          </p:cNvSpPr>
          <p:nvPr>
            <p:ph idx="1"/>
          </p:nvPr>
        </p:nvSpPr>
        <p:spPr/>
        <p:txBody>
          <a:bodyPr/>
          <a:lstStyle/>
          <a:p>
            <a:r>
              <a:rPr lang="en-GB" dirty="0"/>
              <a:t>What is needed to have EACO adopting a common/consistent framework?</a:t>
            </a:r>
          </a:p>
          <a:p>
            <a:pPr marL="285750" indent="-285750">
              <a:buFont typeface="Arial" panose="020B0604020202020204" pitchFamily="34" charset="0"/>
              <a:buChar char="•"/>
            </a:pPr>
            <a:r>
              <a:rPr lang="en-GB" dirty="0"/>
              <a:t>Role of individual governments vs central role (e.g. EU Directive vs 27 National transpositions)</a:t>
            </a:r>
          </a:p>
          <a:p>
            <a:endParaRPr lang="en-GB" dirty="0"/>
          </a:p>
          <a:p>
            <a:r>
              <a:rPr lang="en-GB" dirty="0"/>
              <a:t>Currently different countries have different “models” in the legislation proposed (e.g. financing mechanism), even if based on EPR (except Tanzania)</a:t>
            </a:r>
          </a:p>
          <a:p>
            <a:pPr marL="285750" indent="-285750">
              <a:buFont typeface="Arial" panose="020B0604020202020204" pitchFamily="34" charset="0"/>
              <a:buChar char="•"/>
            </a:pPr>
            <a:r>
              <a:rPr lang="en-GB" dirty="0"/>
              <a:t>How can we envisage the adoption of a consistent framework to ensure “common market” without distortion?</a:t>
            </a:r>
          </a:p>
          <a:p>
            <a:pPr marL="285750" indent="-285750">
              <a:buFont typeface="Arial" panose="020B0604020202020204" pitchFamily="34" charset="0"/>
              <a:buChar char="•"/>
            </a:pPr>
            <a:r>
              <a:rPr lang="en-GB" dirty="0"/>
              <a:t>What do we need to achieve EACO strategic goals on policy? </a:t>
            </a:r>
          </a:p>
        </p:txBody>
      </p:sp>
    </p:spTree>
    <p:extLst>
      <p:ext uri="{BB962C8B-B14F-4D97-AF65-F5344CB8AC3E}">
        <p14:creationId xmlns:p14="http://schemas.microsoft.com/office/powerpoint/2010/main" val="4074322916"/>
      </p:ext>
    </p:extLst>
  </p:cSld>
  <p:clrMapOvr>
    <a:masterClrMapping/>
  </p:clrMapOvr>
  <p:transition/>
</p:sld>
</file>

<file path=ppt/theme/theme1.xml><?xml version="1.0" encoding="utf-8"?>
<a:theme xmlns:a="http://schemas.openxmlformats.org/drawingml/2006/main" name="giz-powerpoint-leerfolie-de">
  <a:themeElements>
    <a:clrScheme name="GIZ">
      <a:dk1>
        <a:srgbClr val="000000"/>
      </a:dk1>
      <a:lt1>
        <a:srgbClr val="FFFFFF"/>
      </a:lt1>
      <a:dk2>
        <a:srgbClr val="6E6452"/>
      </a:dk2>
      <a:lt2>
        <a:srgbClr val="D2CDC8"/>
      </a:lt2>
      <a:accent1>
        <a:srgbClr val="C80F0F"/>
      </a:accent1>
      <a:accent2>
        <a:srgbClr val="4B859F"/>
      </a:accent2>
      <a:accent3>
        <a:srgbClr val="B498BA"/>
      </a:accent3>
      <a:accent4>
        <a:srgbClr val="F3BF49"/>
      </a:accent4>
      <a:accent5>
        <a:srgbClr val="94B322"/>
      </a:accent5>
      <a:accent6>
        <a:srgbClr val="B4E3ED"/>
      </a:accent6>
      <a:hlink>
        <a:srgbClr val="0000FF"/>
      </a:hlink>
      <a:folHlink>
        <a:srgbClr val="800080"/>
      </a:folHlink>
    </a:clrScheme>
    <a:fontScheme name="GIZ Schrift">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2.xml><?xml version="1.0" encoding="utf-8"?>
<a:theme xmlns:a="http://schemas.openxmlformats.org/drawingml/2006/main" name="Cover">
  <a:themeElements>
    <a:clrScheme name="GTZ-DE">
      <a:dk1>
        <a:srgbClr val="000000"/>
      </a:dk1>
      <a:lt1>
        <a:srgbClr val="FFFFFF"/>
      </a:lt1>
      <a:dk2>
        <a:srgbClr val="727272"/>
      </a:dk2>
      <a:lt2>
        <a:srgbClr val="D9D9D9"/>
      </a:lt2>
      <a:accent1>
        <a:srgbClr val="4B859F"/>
      </a:accent1>
      <a:accent2>
        <a:srgbClr val="C80F0E"/>
      </a:accent2>
      <a:accent3>
        <a:srgbClr val="DEDEAF"/>
      </a:accent3>
      <a:accent4>
        <a:srgbClr val="939393"/>
      </a:accent4>
      <a:accent5>
        <a:srgbClr val="9AB0BA"/>
      </a:accent5>
      <a:accent6>
        <a:srgbClr val="BABA93"/>
      </a:accent6>
      <a:hlink>
        <a:srgbClr val="0000FF"/>
      </a:hlink>
      <a:folHlink>
        <a:srgbClr val="800080"/>
      </a:folHlink>
    </a:clrScheme>
    <a:fontScheme name="GTZ">
      <a:majorFont>
        <a:latin typeface="Arial"/>
        <a:ea typeface=""/>
        <a:cs typeface=""/>
      </a:majorFont>
      <a:minorFont>
        <a:latin typeface="Arial"/>
        <a:ea typeface=""/>
        <a:cs typeface=""/>
      </a:minorFont>
    </a:fontScheme>
    <a:fmtScheme name="GTZ">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sz="2200" b="1" i="0" u="none" strike="noStrike" cap="none" normalizeH="0" baseline="0" smtClean="0">
            <a:ln>
              <a:noFill/>
            </a:ln>
            <a:solidFill>
              <a:srgbClr val="999999"/>
            </a:solidFill>
            <a:effectLst/>
            <a:latin typeface="Arial" charset="0"/>
          </a:defRPr>
        </a:defPPr>
      </a:lstStyle>
    </a:lnDef>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TotalTime>
  <Words>1254</Words>
  <Application>Microsoft Office PowerPoint</Application>
  <PresentationFormat>On-screen Show (4:3)</PresentationFormat>
  <Paragraphs>197</Paragraphs>
  <Slides>13</Slides>
  <Notes>3</Notes>
  <HiddenSlides>0</HiddenSlides>
  <MMClips>0</MMClips>
  <ScaleCrop>false</ScaleCrop>
  <HeadingPairs>
    <vt:vector size="4" baseType="variant">
      <vt:variant>
        <vt:lpstr>Theme</vt:lpstr>
      </vt:variant>
      <vt:variant>
        <vt:i4>2</vt:i4>
      </vt:variant>
      <vt:variant>
        <vt:lpstr>Slide Titles</vt:lpstr>
      </vt:variant>
      <vt:variant>
        <vt:i4>13</vt:i4>
      </vt:variant>
    </vt:vector>
  </HeadingPairs>
  <TitlesOfParts>
    <vt:vector size="15" baseType="lpstr">
      <vt:lpstr>giz-powerpoint-leerfolie-de</vt:lpstr>
      <vt:lpstr>Cover</vt:lpstr>
      <vt:lpstr> </vt:lpstr>
      <vt:lpstr> </vt:lpstr>
      <vt:lpstr>Background of GIZ Expert pool project </vt:lpstr>
      <vt:lpstr>EACO e-waste strategy &amp; GIZ Expert Pool support</vt:lpstr>
      <vt:lpstr>Background policy &amp; infrastructure</vt:lpstr>
      <vt:lpstr>Why do WEEE need policy &amp; Infrastructures</vt:lpstr>
      <vt:lpstr>Workplan proposed</vt:lpstr>
      <vt:lpstr>Task 1: Review existing policies/guidelines/standards</vt:lpstr>
      <vt:lpstr>Task 2: Support development policies/guidelines/standards</vt:lpstr>
      <vt:lpstr>Task 3: Support national alignment</vt:lpstr>
      <vt:lpstr>Task 4: Infrastructure mapping</vt:lpstr>
      <vt:lpstr>How to engage the project team</vt:lpstr>
      <vt:lpstr>Thank you for your attention!</vt:lpstr>
    </vt:vector>
  </TitlesOfParts>
  <Company>Crossmedia Beratung und Design</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Ira Olaleye</dc:creator>
  <cp:keywords>GIZ-Leerfolie</cp:keywords>
  <cp:lastModifiedBy>USEER</cp:lastModifiedBy>
  <cp:revision>64</cp:revision>
  <cp:lastPrinted>2013-03-27T08:51:17Z</cp:lastPrinted>
  <dcterms:created xsi:type="dcterms:W3CDTF">2012-09-26T20:57:55Z</dcterms:created>
  <dcterms:modified xsi:type="dcterms:W3CDTF">2018-05-14T11:04:23Z</dcterms:modified>
</cp:coreProperties>
</file>