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4" r:id="rId5"/>
    <p:sldId id="260" r:id="rId6"/>
    <p:sldId id="261" r:id="rId7"/>
    <p:sldId id="263" r:id="rId8"/>
    <p:sldId id="264" r:id="rId9"/>
    <p:sldId id="265" r:id="rId10"/>
    <p:sldId id="275" r:id="rId11"/>
    <p:sldId id="266" r:id="rId12"/>
    <p:sldId id="267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Sheet1!$C$4</c:f>
              <c:strCache>
                <c:ptCount val="1"/>
                <c:pt idx="0">
                  <c:v>World Total (Mt)</c:v>
                </c:pt>
              </c:strCache>
            </c:strRef>
          </c:tx>
          <c:dLbls>
            <c:dLbl>
              <c:idx val="3"/>
              <c:layout/>
              <c:spPr>
                <a:blipFill>
                  <a:blip xmlns:r="http://schemas.openxmlformats.org/officeDocument/2006/relationships" r:embed="rId1"/>
                  <a:tile tx="0" ty="0" sx="100000" sy="100000" flip="none" algn="tl"/>
                </a:blipFill>
              </c:spPr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dLblPos val="ctr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Val val="1"/>
          </c:dLbls>
          <c:cat>
            <c:numRef>
              <c:f>Sheet1!$B$5:$B$12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Sheet1!$C$5:$C$12</c:f>
              <c:numCache>
                <c:formatCode>General</c:formatCode>
                <c:ptCount val="8"/>
                <c:pt idx="0">
                  <c:v>41</c:v>
                </c:pt>
                <c:pt idx="1">
                  <c:v>42.3</c:v>
                </c:pt>
                <c:pt idx="2">
                  <c:v>44.7</c:v>
                </c:pt>
                <c:pt idx="3">
                  <c:v>46</c:v>
                </c:pt>
                <c:pt idx="4">
                  <c:v>47.6</c:v>
                </c:pt>
                <c:pt idx="5">
                  <c:v>49</c:v>
                </c:pt>
                <c:pt idx="6">
                  <c:v>50.9</c:v>
                </c:pt>
                <c:pt idx="7">
                  <c:v>52.2</c:v>
                </c:pt>
              </c:numCache>
            </c:numRef>
          </c:val>
        </c:ser>
        <c:axId val="111990272"/>
        <c:axId val="112019712"/>
      </c:barChart>
      <c:catAx>
        <c:axId val="111990272"/>
        <c:scaling>
          <c:orientation val="minMax"/>
        </c:scaling>
        <c:axPos val="b"/>
        <c:numFmt formatCode="General" sourceLinked="1"/>
        <c:tickLblPos val="nextTo"/>
        <c:crossAx val="112019712"/>
        <c:crosses val="autoZero"/>
        <c:auto val="1"/>
        <c:lblAlgn val="ctr"/>
        <c:lblOffset val="100"/>
      </c:catAx>
      <c:valAx>
        <c:axId val="1120197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World Total (Mt)</a:t>
                </a:r>
              </a:p>
            </c:rich>
          </c:tx>
          <c:layout/>
        </c:title>
        <c:numFmt formatCode="General" sourceLinked="1"/>
        <c:tickLblPos val="nextTo"/>
        <c:crossAx val="111990272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24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3D89E3A9-7B09-4B70-B8CB-9E2D7B4ED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8C077-981B-4210-9BF8-D5BF318B1D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89F14-B5A7-4A78-990D-791D44470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89F14-B5A7-4A78-990D-791D44470F2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224D43F-FCC4-4A41-9A2E-9183B81A7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5775" y="-457200"/>
            <a:ext cx="1947863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-457200"/>
            <a:ext cx="5692775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457200"/>
            <a:ext cx="7793038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381000" y="68580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381000" y="1143000"/>
            <a:ext cx="42386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762000" y="762000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304800" y="990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457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57200" y="1219200"/>
            <a:ext cx="8228013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-457200"/>
            <a:ext cx="7793038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990600"/>
            <a:ext cx="7772400" cy="1981200"/>
          </a:xfrm>
        </p:spPr>
        <p:txBody>
          <a:bodyPr/>
          <a:lstStyle/>
          <a:p>
            <a:pPr algn="ctr" eaLnBrk="1" hangingPunct="1"/>
            <a:r>
              <a:rPr lang="en-GB" b="1" dirty="0" smtClean="0"/>
              <a:t>E-waste Statistics: Regional and Global Perspectives 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391400" cy="1752600"/>
          </a:xfrm>
        </p:spPr>
        <p:txBody>
          <a:bodyPr/>
          <a:lstStyle/>
          <a:p>
            <a:pPr algn="r" eaLnBrk="1" hangingPunct="1"/>
            <a:endParaRPr lang="en-US" dirty="0" smtClean="0"/>
          </a:p>
          <a:p>
            <a:pPr algn="r" eaLnBrk="1" hangingPunct="1"/>
            <a:r>
              <a:rPr lang="en-US" dirty="0" smtClean="0"/>
              <a:t>Dr John WASSWA</a:t>
            </a:r>
            <a:endParaRPr lang="en-US" dirty="0" smtClean="0"/>
          </a:p>
          <a:p>
            <a:pPr algn="r" eaLnBrk="1" hangingPunct="1"/>
            <a:r>
              <a:rPr lang="en-US" dirty="0" smtClean="0"/>
              <a:t>Makerere University</a:t>
            </a:r>
            <a:endParaRPr lang="en-US" dirty="0" smtClean="0"/>
          </a:p>
          <a:p>
            <a:pPr algn="r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5" name="Picture 1" descr="C:\Users\John WASSWA\Pictures\Academic\Picture 4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343400"/>
            <a:ext cx="160236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Standards and Methodologies to Measure E-waste</a:t>
            </a:r>
            <a:endParaRPr lang="en-US" sz="2800" dirty="0"/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43000"/>
            <a:ext cx="914399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019800" cy="100488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I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ndicators</a:t>
            </a:r>
            <a:endParaRPr lang="en-US" sz="36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6962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 1: Total EEE Put on 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 2: Total E-waste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Generated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 3: E-waste Officially Collected 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Recycled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 4: E-waste Collection Rate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700088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Classifications for E-waste</a:t>
            </a:r>
            <a:endParaRPr lang="en-US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153400" cy="4572000"/>
          </a:xfrm>
        </p:spPr>
        <p:txBody>
          <a:bodyPr/>
          <a:lstStyle/>
          <a:p>
            <a:pPr marL="609600" indent="-609600" eaLnBrk="1" hangingPunct="1">
              <a:lnSpc>
                <a:spcPct val="115000"/>
              </a:lnSpc>
            </a:pPr>
            <a:endParaRPr lang="en-US" sz="2000" dirty="0" smtClean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Temperature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exchange equipment.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Screens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monitors.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Lamps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Large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equipment.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Small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equipment.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Small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and telecommunication equipment.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Measuring Framework of E-waste Statistics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 1: Market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come from statistics on sales from a national e-waste registry for compliance with the Extended Producer Responsibility, or if not available, it can be measured with the ‘apparent consumption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640638" cy="1004888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Phase 2: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stock of EEE can be determined using household or business surveys on a national level.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data is not available, it can be calculated using the sales information and the time the equipment spends in the stock phase, called the “product’s residence time”.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64438" cy="1004888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Phase 3: E-waste Generated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product becomes obsolete to its final owner, is disposed of, and turns to waste, referred to as “e-waste generated”.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annual supply of domestically generated e-waste prior to collection, without imports of externally generated EEE waste.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outcomes of e-waste generated are an important indicator for e-waste statistics.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Phase 4: E-waste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E-waste Collection Scenario 1: The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Official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Take-Back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</a:p>
          <a:p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/>
              <a:t>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nder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requirement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e-waste legislation, e-waste is collected by designated organizations, producers, and/or the government.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93038" cy="1004888"/>
          </a:xfrm>
        </p:spPr>
        <p:txBody>
          <a:bodyPr/>
          <a:lstStyle/>
          <a:p>
            <a:r>
              <a:rPr lang="en-US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E-waste Collection Scenario 2: Mixed Residual Waste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scenario, consumers directly dispose of e-waste through normal dustbins with other types of household waste.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consequence, the disposed of e-waste is then treated with the regular mixed-waste from households.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Scenarios 3+4: The Collection Outside the Official Take-Back System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with Developed Waste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Possible destinations for e-waste in this scenario include metal recycling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plastic recycling, specialized e-waste recycling, and also exportation.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With No Developed Waste Management Infrastructure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4343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Countries With No Developed Waste Management Infrastructure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most developing countries, there is an enormous number of self-employed people who are engaged in the collection and recycling of e-waste.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usually work door-to-door to buy e-waste from consumers at home, and then sell it to be refurbished and recycled.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6705600" cy="92868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 </a:t>
            </a:r>
            <a:r>
              <a:rPr lang="en-US" dirty="0" smtClean="0"/>
              <a:t>Scope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772400" cy="5334000"/>
          </a:xfrm>
        </p:spPr>
        <p:txBody>
          <a:bodyPr/>
          <a:lstStyle/>
          <a:p>
            <a:r>
              <a:rPr lang="en-US" sz="2800" dirty="0" smtClean="0"/>
              <a:t>Stool pigeon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Global E-waste Monitor 2017 </a:t>
            </a:r>
            <a:endParaRPr lang="en-US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endParaRPr lang="en-US" sz="2800" b="1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r>
              <a:rPr lang="en-US" sz="2400" dirty="0" smtClean="0"/>
              <a:t>Country 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E-waste 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Status and Trends 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 (Obsolete)</a:t>
            </a:r>
          </a:p>
          <a:p>
            <a:endParaRPr lang="en-US" sz="2800" dirty="0" smtClean="0"/>
          </a:p>
          <a:p>
            <a:pPr lvl="1"/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Research Publications</a:t>
            </a: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Standards and Methodologies to Measure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E-waste</a:t>
            </a:r>
          </a:p>
          <a:p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chemeClr val="tx1"/>
                </a:solidFill>
                <a:ea typeface="+mn-ea"/>
                <a:cs typeface="+mn-cs"/>
              </a:rPr>
              <a:t>Challenges</a:t>
            </a:r>
            <a:endParaRPr lang="en-US" sz="28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/>
            <a:r>
              <a:rPr lang="en-US" dirty="0" smtClean="0"/>
              <a:t>The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data especially from customs and distributors</a:t>
            </a:r>
          </a:p>
          <a:p>
            <a:endParaRPr lang="en-US" dirty="0" smtClean="0"/>
          </a:p>
          <a:p>
            <a:r>
              <a:rPr lang="en-US" dirty="0" smtClean="0"/>
              <a:t>The informal sector</a:t>
            </a:r>
          </a:p>
          <a:p>
            <a:endParaRPr lang="en-US" dirty="0" smtClean="0"/>
          </a:p>
          <a:p>
            <a:r>
              <a:rPr lang="en-US" dirty="0" smtClean="0"/>
              <a:t>Branded Vs counterfeit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533400" y="3048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 very much for your kind attention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239000" cy="9144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Global e-waste generated</a:t>
            </a:r>
            <a:endParaRPr lang="en-US" sz="3600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533400" y="1524000"/>
          <a:ext cx="8077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6172200"/>
            <a:ext cx="4534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Annual </a:t>
            </a:r>
            <a:r>
              <a:rPr lang="en-US" sz="2400" dirty="0">
                <a:solidFill>
                  <a:srgbClr val="FF0000"/>
                </a:solidFill>
              </a:rPr>
              <a:t>growth rate of 3 to 4%.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14400" y="304800"/>
            <a:ext cx="8229600" cy="2209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January 2017,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4.8 billion people were covered by national legislation, which is 66%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world population.</a:t>
            </a:r>
            <a:endParaRPr lang="en-US" sz="2800" dirty="0"/>
          </a:p>
        </p:txBody>
      </p:sp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981200"/>
            <a:ext cx="8382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Collection methods of e-waste in 2016</a:t>
            </a:r>
            <a:endParaRPr lang="en-US" sz="3200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93038" cy="1004888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E-waste generation and collection per continent</a:t>
            </a:r>
            <a:endParaRPr lang="en-US" sz="3200" dirty="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41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869238" cy="100488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E-waste in 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Africa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" y="4648200"/>
            <a:ext cx="8458200" cy="1981200"/>
          </a:xfrm>
        </p:spPr>
        <p:txBody>
          <a:bodyPr/>
          <a:lstStyle/>
          <a:p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Domestic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e-waste generation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was approx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2.2 Mt, with contributions from Egypt (0.5 Mt), South Africa and Algeria (each 0.3 Mt) ranking highest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2800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219200"/>
            <a:ext cx="91440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2286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Little </a:t>
            </a:r>
            <a:r>
              <a:rPr lang="en-US" sz="2800" dirty="0"/>
              <a:t>information is available on the amount of e-waste documented that is collected and recycled by the formal sector in Africa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6200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E-Waste  in E- African Region</a:t>
            </a:r>
            <a:endParaRPr lang="en-US" sz="36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7391400" cy="4114800"/>
          </a:xfrm>
        </p:spPr>
        <p:txBody>
          <a:bodyPr/>
          <a:lstStyle/>
          <a:p>
            <a:r>
              <a:rPr lang="en-US" dirty="0" smtClean="0"/>
              <a:t>Need on update of statistics</a:t>
            </a:r>
          </a:p>
          <a:p>
            <a:pPr lvl="1"/>
            <a:r>
              <a:rPr lang="en-US" dirty="0" smtClean="0"/>
              <a:t>Kenya – </a:t>
            </a:r>
          </a:p>
          <a:p>
            <a:pPr lvl="1"/>
            <a:r>
              <a:rPr lang="en-US" dirty="0" smtClean="0"/>
              <a:t>Uganda</a:t>
            </a:r>
          </a:p>
          <a:p>
            <a:pPr lvl="1"/>
            <a:r>
              <a:rPr lang="en-US" dirty="0" smtClean="0"/>
              <a:t>Tanzania</a:t>
            </a:r>
          </a:p>
          <a:p>
            <a:pPr lvl="1"/>
            <a:r>
              <a:rPr lang="en-US" dirty="0" smtClean="0"/>
              <a:t>Rwanda</a:t>
            </a:r>
          </a:p>
          <a:p>
            <a:pPr lvl="1"/>
            <a:r>
              <a:rPr lang="en-US" dirty="0" smtClean="0"/>
              <a:t>Burundi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South Sudan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977</TotalTime>
  <Words>580</Words>
  <Application>Microsoft Office PowerPoint</Application>
  <PresentationFormat>On-screen Show (4:3)</PresentationFormat>
  <Paragraphs>89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Tahoma</vt:lpstr>
      <vt:lpstr>Arial</vt:lpstr>
      <vt:lpstr>Wingdings</vt:lpstr>
      <vt:lpstr>Calibri</vt:lpstr>
      <vt:lpstr>Blends</vt:lpstr>
      <vt:lpstr>E-waste Statistics: Regional and Global Perspectives </vt:lpstr>
      <vt:lpstr> Scope</vt:lpstr>
      <vt:lpstr>Global e-waste generated</vt:lpstr>
      <vt:lpstr>Slide 4</vt:lpstr>
      <vt:lpstr>Collection methods of e-waste in 2016</vt:lpstr>
      <vt:lpstr>E-waste generation and collection per continent</vt:lpstr>
      <vt:lpstr>E-waste in Africa</vt:lpstr>
      <vt:lpstr>Slide 8</vt:lpstr>
      <vt:lpstr>E-Waste  in E- African Region</vt:lpstr>
      <vt:lpstr> Standards and Methodologies to Measure E-waste</vt:lpstr>
      <vt:lpstr>Indicators</vt:lpstr>
      <vt:lpstr>Classifications for E-waste</vt:lpstr>
      <vt:lpstr>Measuring Framework of E-waste Statistics</vt:lpstr>
      <vt:lpstr>Phase 2: Stock</vt:lpstr>
      <vt:lpstr>Phase 3: E-waste Generated</vt:lpstr>
      <vt:lpstr>Phase 4: E-waste Management</vt:lpstr>
      <vt:lpstr>E-waste Collection Scenario 2: Mixed Residual Waste</vt:lpstr>
      <vt:lpstr>Scenarios 3+4: The Collection Outside the Official Take-Back System</vt:lpstr>
      <vt:lpstr>Slide 19</vt:lpstr>
      <vt:lpstr>The Challenges</vt:lpstr>
      <vt:lpstr>Thank you very much for your kind attention</vt:lpstr>
    </vt:vector>
  </TitlesOfParts>
  <Company>The University of Toledo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Engineering College Computing</dc:creator>
  <cp:lastModifiedBy>WASSWA JOHN</cp:lastModifiedBy>
  <cp:revision>32</cp:revision>
  <cp:lastPrinted>1601-01-01T00:00:00Z</cp:lastPrinted>
  <dcterms:created xsi:type="dcterms:W3CDTF">2004-03-15T23:58:57Z</dcterms:created>
  <dcterms:modified xsi:type="dcterms:W3CDTF">2018-05-16T07:24:21Z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