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8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9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1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11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800" r:id="rId2"/>
    <p:sldMasterId id="2147483804" r:id="rId3"/>
    <p:sldMasterId id="2147483813" r:id="rId4"/>
    <p:sldMasterId id="2147483817" r:id="rId5"/>
    <p:sldMasterId id="2147483821" r:id="rId6"/>
    <p:sldMasterId id="2147483831" r:id="rId7"/>
    <p:sldMasterId id="2147483835" r:id="rId8"/>
    <p:sldMasterId id="2147483842" r:id="rId9"/>
    <p:sldMasterId id="2147483861" r:id="rId10"/>
    <p:sldMasterId id="2147483865" r:id="rId11"/>
    <p:sldMasterId id="2147483869" r:id="rId12"/>
  </p:sldMasterIdLst>
  <p:notesMasterIdLst>
    <p:notesMasterId r:id="rId35"/>
  </p:notesMasterIdLst>
  <p:handoutMasterIdLst>
    <p:handoutMasterId r:id="rId36"/>
  </p:handoutMasterIdLst>
  <p:sldIdLst>
    <p:sldId id="420" r:id="rId13"/>
    <p:sldId id="478" r:id="rId14"/>
    <p:sldId id="456" r:id="rId15"/>
    <p:sldId id="416" r:id="rId16"/>
    <p:sldId id="522" r:id="rId17"/>
    <p:sldId id="527" r:id="rId18"/>
    <p:sldId id="528" r:id="rId19"/>
    <p:sldId id="474" r:id="rId20"/>
    <p:sldId id="520" r:id="rId21"/>
    <p:sldId id="519" r:id="rId22"/>
    <p:sldId id="458" r:id="rId23"/>
    <p:sldId id="523" r:id="rId24"/>
    <p:sldId id="524" r:id="rId25"/>
    <p:sldId id="525" r:id="rId26"/>
    <p:sldId id="529" r:id="rId27"/>
    <p:sldId id="531" r:id="rId28"/>
    <p:sldId id="530" r:id="rId29"/>
    <p:sldId id="532" r:id="rId30"/>
    <p:sldId id="497" r:id="rId31"/>
    <p:sldId id="514" r:id="rId32"/>
    <p:sldId id="517" r:id="rId33"/>
    <p:sldId id="37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henning58" initials="REH" lastIdx="37" clrIdx="0"/>
  <p:cmAuthor id="1" name="JHKAHN" initials="JHK" lastIdx="1" clrIdx="1"/>
  <p:cmAuthor id="2" name="Rob Henning" initials="RH" lastIdx="1" clrIdx="2"/>
  <p:cmAuthor id="3" name="Taylor Sekhon" initials="" lastIdx="1" clrIdx="3"/>
  <p:cmAuthor id="4" name="Violette Uwamutara" initials="" lastIdx="81" clrIdx="4"/>
  <p:cmAuthor id="5" name="Zeph" initials="Z" lastIdx="5" clrIdx="5"/>
  <p:cmAuthor id="6" name="Charity Kabango" initials="" lastIdx="3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008"/>
    <a:srgbClr val="B6F0AC"/>
    <a:srgbClr val="BCC5C9"/>
    <a:srgbClr val="2B8787"/>
    <a:srgbClr val="FFFFCC"/>
    <a:srgbClr val="A0F8A2"/>
    <a:srgbClr val="148E9E"/>
    <a:srgbClr val="337D7F"/>
    <a:srgbClr val="011109"/>
    <a:srgbClr val="021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470" autoAdjust="0"/>
  </p:normalViewPr>
  <p:slideViewPr>
    <p:cSldViewPr>
      <p:cViewPr>
        <p:scale>
          <a:sx n="61" d="100"/>
          <a:sy n="61" d="100"/>
        </p:scale>
        <p:origin x="-103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444C9-94F1-43FB-85EF-E8967083C6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AED5D9-10FE-414C-8C76-39CD37A295FF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b="1" dirty="0" smtClean="0"/>
            <a:t>1. Regional Strategy  Development Steps </a:t>
          </a:r>
          <a:endParaRPr lang="en-US" dirty="0"/>
        </a:p>
      </dgm:t>
    </dgm:pt>
    <dgm:pt modelId="{9B766626-A512-4DFD-BCC1-6F182D085917}" type="parTrans" cxnId="{B43038E3-64E2-4972-8709-214CF4FBDE0A}">
      <dgm:prSet/>
      <dgm:spPr/>
      <dgm:t>
        <a:bodyPr/>
        <a:lstStyle/>
        <a:p>
          <a:endParaRPr lang="en-US"/>
        </a:p>
      </dgm:t>
    </dgm:pt>
    <dgm:pt modelId="{DB548D89-87CC-4527-80E1-B8F252E9621A}" type="sibTrans" cxnId="{B43038E3-64E2-4972-8709-214CF4FBDE0A}">
      <dgm:prSet/>
      <dgm:spPr/>
      <dgm:t>
        <a:bodyPr/>
        <a:lstStyle/>
        <a:p>
          <a:endParaRPr lang="en-US"/>
        </a:p>
      </dgm:t>
    </dgm:pt>
    <dgm:pt modelId="{913BC50C-136E-4AE2-8725-10A5043220C0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b="1" dirty="0" smtClean="0"/>
            <a:t>2. Understand the Challenge</a:t>
          </a:r>
          <a:endParaRPr lang="en-US" dirty="0"/>
        </a:p>
      </dgm:t>
    </dgm:pt>
    <dgm:pt modelId="{7073EF09-2EC9-4D7F-9757-CB243E03A2D8}" type="parTrans" cxnId="{06702652-B77A-455D-95BB-77F51DACB440}">
      <dgm:prSet/>
      <dgm:spPr/>
      <dgm:t>
        <a:bodyPr/>
        <a:lstStyle/>
        <a:p>
          <a:endParaRPr lang="en-US"/>
        </a:p>
      </dgm:t>
    </dgm:pt>
    <dgm:pt modelId="{AEA8CD1C-22AE-4765-99A0-826D943D7B3B}" type="sibTrans" cxnId="{06702652-B77A-455D-95BB-77F51DACB440}">
      <dgm:prSet/>
      <dgm:spPr/>
      <dgm:t>
        <a:bodyPr/>
        <a:lstStyle/>
        <a:p>
          <a:endParaRPr lang="en-US"/>
        </a:p>
      </dgm:t>
    </dgm:pt>
    <dgm:pt modelId="{79FAD8C5-1A5E-49C6-87E4-2D32BC7B9017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b="1" dirty="0" smtClean="0"/>
            <a:t>3. Review  Regional  and Global Best Practices</a:t>
          </a:r>
          <a:endParaRPr lang="en-US" dirty="0"/>
        </a:p>
      </dgm:t>
    </dgm:pt>
    <dgm:pt modelId="{44EEA747-9851-4C53-BD98-344E2ED72281}" type="parTrans" cxnId="{9C689C86-3CA9-41D4-B3D8-885AA2C23F19}">
      <dgm:prSet/>
      <dgm:spPr/>
      <dgm:t>
        <a:bodyPr/>
        <a:lstStyle/>
        <a:p>
          <a:endParaRPr lang="en-US"/>
        </a:p>
      </dgm:t>
    </dgm:pt>
    <dgm:pt modelId="{E3D6D61E-6BB5-417D-99A6-387023283166}" type="sibTrans" cxnId="{9C689C86-3CA9-41D4-B3D8-885AA2C23F19}">
      <dgm:prSet/>
      <dgm:spPr/>
      <dgm:t>
        <a:bodyPr/>
        <a:lstStyle/>
        <a:p>
          <a:endParaRPr lang="en-US"/>
        </a:p>
      </dgm:t>
    </dgm:pt>
    <dgm:pt modelId="{D8481F38-07B0-47DF-A832-F352480CB469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b="1" smtClean="0"/>
            <a:t>4. Outline Solutions</a:t>
          </a:r>
          <a:endParaRPr lang="en-US"/>
        </a:p>
      </dgm:t>
    </dgm:pt>
    <dgm:pt modelId="{EE5D6941-E621-44C3-A925-AC45911F7FE2}" type="parTrans" cxnId="{58A1FC66-4134-4CD8-A37F-FA795C3823DA}">
      <dgm:prSet/>
      <dgm:spPr/>
      <dgm:t>
        <a:bodyPr/>
        <a:lstStyle/>
        <a:p>
          <a:endParaRPr lang="en-US"/>
        </a:p>
      </dgm:t>
    </dgm:pt>
    <dgm:pt modelId="{9D9B005B-B63E-420D-9E5C-205A2A27A792}" type="sibTrans" cxnId="{58A1FC66-4134-4CD8-A37F-FA795C3823DA}">
      <dgm:prSet/>
      <dgm:spPr/>
      <dgm:t>
        <a:bodyPr/>
        <a:lstStyle/>
        <a:p>
          <a:endParaRPr lang="en-US"/>
        </a:p>
      </dgm:t>
    </dgm:pt>
    <dgm:pt modelId="{182DECD8-7FD7-4C66-B2F1-0691B8AD9324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b="1" dirty="0" smtClean="0"/>
            <a:t>5. Articulate Implementation Framework</a:t>
          </a:r>
          <a:endParaRPr lang="en-US" dirty="0"/>
        </a:p>
      </dgm:t>
    </dgm:pt>
    <dgm:pt modelId="{EB612C28-ECEC-4FB9-9A99-281CF71E0543}" type="parTrans" cxnId="{F5AE0B77-8C64-42D9-B5CD-BFDA44815CCF}">
      <dgm:prSet/>
      <dgm:spPr/>
      <dgm:t>
        <a:bodyPr/>
        <a:lstStyle/>
        <a:p>
          <a:endParaRPr lang="en-US"/>
        </a:p>
      </dgm:t>
    </dgm:pt>
    <dgm:pt modelId="{C51298F8-1306-42E1-8F3B-C544A6C49C76}" type="sibTrans" cxnId="{F5AE0B77-8C64-42D9-B5CD-BFDA44815CCF}">
      <dgm:prSet/>
      <dgm:spPr/>
      <dgm:t>
        <a:bodyPr/>
        <a:lstStyle/>
        <a:p>
          <a:endParaRPr lang="en-US"/>
        </a:p>
      </dgm:t>
    </dgm:pt>
    <dgm:pt modelId="{9EACF296-C0FF-459C-8AF6-0C88DC5E22AC}" type="pres">
      <dgm:prSet presAssocID="{A6F444C9-94F1-43FB-85EF-E8967083C6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8C415D-B655-44EB-80E7-C1A543FA0C6B}" type="pres">
      <dgm:prSet presAssocID="{42AED5D9-10FE-414C-8C76-39CD37A295F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1B7B0-7173-42EF-95B5-FE9568CB2E88}" type="pres">
      <dgm:prSet presAssocID="{DB548D89-87CC-4527-80E1-B8F252E9621A}" presName="spacer" presStyleCnt="0"/>
      <dgm:spPr/>
    </dgm:pt>
    <dgm:pt modelId="{2F8981E4-C4D8-47C9-A112-269F028987BF}" type="pres">
      <dgm:prSet presAssocID="{913BC50C-136E-4AE2-8725-10A5043220C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C3914C-A60F-4C3C-B4DB-B2492DBDF440}" type="pres">
      <dgm:prSet presAssocID="{AEA8CD1C-22AE-4765-99A0-826D943D7B3B}" presName="spacer" presStyleCnt="0"/>
      <dgm:spPr/>
    </dgm:pt>
    <dgm:pt modelId="{616CE9F7-6734-4D5E-8C43-06B2C88764E0}" type="pres">
      <dgm:prSet presAssocID="{79FAD8C5-1A5E-49C6-87E4-2D32BC7B90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32C8C-F740-4A73-908B-833EBA7BDA11}" type="pres">
      <dgm:prSet presAssocID="{E3D6D61E-6BB5-417D-99A6-387023283166}" presName="spacer" presStyleCnt="0"/>
      <dgm:spPr/>
    </dgm:pt>
    <dgm:pt modelId="{92730DCC-9461-4ADC-9D23-D4867E40B8B2}" type="pres">
      <dgm:prSet presAssocID="{D8481F38-07B0-47DF-A832-F352480CB46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70A3B-CD2E-43EC-8BD7-924AF221AACE}" type="pres">
      <dgm:prSet presAssocID="{9D9B005B-B63E-420D-9E5C-205A2A27A792}" presName="spacer" presStyleCnt="0"/>
      <dgm:spPr/>
    </dgm:pt>
    <dgm:pt modelId="{DD5DDCC1-6BE9-4978-9A5A-F1EFADDF75A4}" type="pres">
      <dgm:prSet presAssocID="{182DECD8-7FD7-4C66-B2F1-0691B8AD932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C83A7C-A7A3-4BF8-A6B3-E6AAD9C0DD53}" type="presOf" srcId="{D8481F38-07B0-47DF-A832-F352480CB469}" destId="{92730DCC-9461-4ADC-9D23-D4867E40B8B2}" srcOrd="0" destOrd="0" presId="urn:microsoft.com/office/officeart/2005/8/layout/vList2"/>
    <dgm:cxn modelId="{E2CC237E-4EA9-46BA-9E2C-C3E85EF976F6}" type="presOf" srcId="{913BC50C-136E-4AE2-8725-10A5043220C0}" destId="{2F8981E4-C4D8-47C9-A112-269F028987BF}" srcOrd="0" destOrd="0" presId="urn:microsoft.com/office/officeart/2005/8/layout/vList2"/>
    <dgm:cxn modelId="{58A1FC66-4134-4CD8-A37F-FA795C3823DA}" srcId="{A6F444C9-94F1-43FB-85EF-E8967083C6DD}" destId="{D8481F38-07B0-47DF-A832-F352480CB469}" srcOrd="3" destOrd="0" parTransId="{EE5D6941-E621-44C3-A925-AC45911F7FE2}" sibTransId="{9D9B005B-B63E-420D-9E5C-205A2A27A792}"/>
    <dgm:cxn modelId="{06702652-B77A-455D-95BB-77F51DACB440}" srcId="{A6F444C9-94F1-43FB-85EF-E8967083C6DD}" destId="{913BC50C-136E-4AE2-8725-10A5043220C0}" srcOrd="1" destOrd="0" parTransId="{7073EF09-2EC9-4D7F-9757-CB243E03A2D8}" sibTransId="{AEA8CD1C-22AE-4765-99A0-826D943D7B3B}"/>
    <dgm:cxn modelId="{49FA2BF9-934D-4247-BA9B-9B79871EB806}" type="presOf" srcId="{79FAD8C5-1A5E-49C6-87E4-2D32BC7B9017}" destId="{616CE9F7-6734-4D5E-8C43-06B2C88764E0}" srcOrd="0" destOrd="0" presId="urn:microsoft.com/office/officeart/2005/8/layout/vList2"/>
    <dgm:cxn modelId="{9C689C86-3CA9-41D4-B3D8-885AA2C23F19}" srcId="{A6F444C9-94F1-43FB-85EF-E8967083C6DD}" destId="{79FAD8C5-1A5E-49C6-87E4-2D32BC7B9017}" srcOrd="2" destOrd="0" parTransId="{44EEA747-9851-4C53-BD98-344E2ED72281}" sibTransId="{E3D6D61E-6BB5-417D-99A6-387023283166}"/>
    <dgm:cxn modelId="{7D7443B4-CE0D-4B7F-AD1F-1DBB89909EDF}" type="presOf" srcId="{42AED5D9-10FE-414C-8C76-39CD37A295FF}" destId="{DC8C415D-B655-44EB-80E7-C1A543FA0C6B}" srcOrd="0" destOrd="0" presId="urn:microsoft.com/office/officeart/2005/8/layout/vList2"/>
    <dgm:cxn modelId="{B43038E3-64E2-4972-8709-214CF4FBDE0A}" srcId="{A6F444C9-94F1-43FB-85EF-E8967083C6DD}" destId="{42AED5D9-10FE-414C-8C76-39CD37A295FF}" srcOrd="0" destOrd="0" parTransId="{9B766626-A512-4DFD-BCC1-6F182D085917}" sibTransId="{DB548D89-87CC-4527-80E1-B8F252E9621A}"/>
    <dgm:cxn modelId="{BB0F04B7-D11B-45E8-96A3-13D41520A4AF}" type="presOf" srcId="{182DECD8-7FD7-4C66-B2F1-0691B8AD9324}" destId="{DD5DDCC1-6BE9-4978-9A5A-F1EFADDF75A4}" srcOrd="0" destOrd="0" presId="urn:microsoft.com/office/officeart/2005/8/layout/vList2"/>
    <dgm:cxn modelId="{344E7EAE-30A8-4BB4-86CE-63105C6F5E2D}" type="presOf" srcId="{A6F444C9-94F1-43FB-85EF-E8967083C6DD}" destId="{9EACF296-C0FF-459C-8AF6-0C88DC5E22AC}" srcOrd="0" destOrd="0" presId="urn:microsoft.com/office/officeart/2005/8/layout/vList2"/>
    <dgm:cxn modelId="{F5AE0B77-8C64-42D9-B5CD-BFDA44815CCF}" srcId="{A6F444C9-94F1-43FB-85EF-E8967083C6DD}" destId="{182DECD8-7FD7-4C66-B2F1-0691B8AD9324}" srcOrd="4" destOrd="0" parTransId="{EB612C28-ECEC-4FB9-9A99-281CF71E0543}" sibTransId="{C51298F8-1306-42E1-8F3B-C544A6C49C76}"/>
    <dgm:cxn modelId="{76B8B133-F283-4D82-A615-464C3D0541E7}" type="presParOf" srcId="{9EACF296-C0FF-459C-8AF6-0C88DC5E22AC}" destId="{DC8C415D-B655-44EB-80E7-C1A543FA0C6B}" srcOrd="0" destOrd="0" presId="urn:microsoft.com/office/officeart/2005/8/layout/vList2"/>
    <dgm:cxn modelId="{55E7B2D3-77B1-4926-A7F7-F61AAA585ECD}" type="presParOf" srcId="{9EACF296-C0FF-459C-8AF6-0C88DC5E22AC}" destId="{EAB1B7B0-7173-42EF-95B5-FE9568CB2E88}" srcOrd="1" destOrd="0" presId="urn:microsoft.com/office/officeart/2005/8/layout/vList2"/>
    <dgm:cxn modelId="{4F5B1090-BB5E-46FE-8969-F0ACE86A819F}" type="presParOf" srcId="{9EACF296-C0FF-459C-8AF6-0C88DC5E22AC}" destId="{2F8981E4-C4D8-47C9-A112-269F028987BF}" srcOrd="2" destOrd="0" presId="urn:microsoft.com/office/officeart/2005/8/layout/vList2"/>
    <dgm:cxn modelId="{80DCDDF8-B019-428B-978B-81F4A9B6E1B7}" type="presParOf" srcId="{9EACF296-C0FF-459C-8AF6-0C88DC5E22AC}" destId="{72C3914C-A60F-4C3C-B4DB-B2492DBDF440}" srcOrd="3" destOrd="0" presId="urn:microsoft.com/office/officeart/2005/8/layout/vList2"/>
    <dgm:cxn modelId="{CAAA0154-8141-4643-A04A-137C75A536B5}" type="presParOf" srcId="{9EACF296-C0FF-459C-8AF6-0C88DC5E22AC}" destId="{616CE9F7-6734-4D5E-8C43-06B2C88764E0}" srcOrd="4" destOrd="0" presId="urn:microsoft.com/office/officeart/2005/8/layout/vList2"/>
    <dgm:cxn modelId="{7A7F7499-68FE-4FAF-9A95-803D4E5E21C6}" type="presParOf" srcId="{9EACF296-C0FF-459C-8AF6-0C88DC5E22AC}" destId="{65F32C8C-F740-4A73-908B-833EBA7BDA11}" srcOrd="5" destOrd="0" presId="urn:microsoft.com/office/officeart/2005/8/layout/vList2"/>
    <dgm:cxn modelId="{E8146A3A-4E41-427B-ABFA-B36275F525D6}" type="presParOf" srcId="{9EACF296-C0FF-459C-8AF6-0C88DC5E22AC}" destId="{92730DCC-9461-4ADC-9D23-D4867E40B8B2}" srcOrd="6" destOrd="0" presId="urn:microsoft.com/office/officeart/2005/8/layout/vList2"/>
    <dgm:cxn modelId="{5D07F786-DEBA-46D8-B27A-8C126C35F344}" type="presParOf" srcId="{9EACF296-C0FF-459C-8AF6-0C88DC5E22AC}" destId="{C0F70A3B-CD2E-43EC-8BD7-924AF221AACE}" srcOrd="7" destOrd="0" presId="urn:microsoft.com/office/officeart/2005/8/layout/vList2"/>
    <dgm:cxn modelId="{7280AAF9-62E5-48D4-90F3-54521616EED4}" type="presParOf" srcId="{9EACF296-C0FF-459C-8AF6-0C88DC5E22AC}" destId="{DD5DDCC1-6BE9-4978-9A5A-F1EFADDF75A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C415D-B655-44EB-80E7-C1A543FA0C6B}">
      <dsp:nvSpPr>
        <dsp:cNvPr id="0" name=""/>
        <dsp:cNvSpPr/>
      </dsp:nvSpPr>
      <dsp:spPr>
        <a:xfrm>
          <a:off x="0" y="52595"/>
          <a:ext cx="8536214" cy="6715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1. Regional Strategy  Development Steps </a:t>
          </a:r>
          <a:endParaRPr lang="en-US" sz="2800" kern="1200" dirty="0"/>
        </a:p>
      </dsp:txBody>
      <dsp:txXfrm>
        <a:off x="32784" y="85379"/>
        <a:ext cx="8470646" cy="606012"/>
      </dsp:txXfrm>
    </dsp:sp>
    <dsp:sp modelId="{2F8981E4-C4D8-47C9-A112-269F028987BF}">
      <dsp:nvSpPr>
        <dsp:cNvPr id="0" name=""/>
        <dsp:cNvSpPr/>
      </dsp:nvSpPr>
      <dsp:spPr>
        <a:xfrm>
          <a:off x="0" y="804816"/>
          <a:ext cx="8536214" cy="6715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2. Understand the Challenge</a:t>
          </a:r>
          <a:endParaRPr lang="en-US" sz="2800" kern="1200" dirty="0"/>
        </a:p>
      </dsp:txBody>
      <dsp:txXfrm>
        <a:off x="32784" y="837600"/>
        <a:ext cx="8470646" cy="606012"/>
      </dsp:txXfrm>
    </dsp:sp>
    <dsp:sp modelId="{616CE9F7-6734-4D5E-8C43-06B2C88764E0}">
      <dsp:nvSpPr>
        <dsp:cNvPr id="0" name=""/>
        <dsp:cNvSpPr/>
      </dsp:nvSpPr>
      <dsp:spPr>
        <a:xfrm>
          <a:off x="0" y="1557036"/>
          <a:ext cx="8536214" cy="6715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3. Review  Regional  and Global Best Practices</a:t>
          </a:r>
          <a:endParaRPr lang="en-US" sz="2800" kern="1200" dirty="0"/>
        </a:p>
      </dsp:txBody>
      <dsp:txXfrm>
        <a:off x="32784" y="1589820"/>
        <a:ext cx="8470646" cy="606012"/>
      </dsp:txXfrm>
    </dsp:sp>
    <dsp:sp modelId="{92730DCC-9461-4ADC-9D23-D4867E40B8B2}">
      <dsp:nvSpPr>
        <dsp:cNvPr id="0" name=""/>
        <dsp:cNvSpPr/>
      </dsp:nvSpPr>
      <dsp:spPr>
        <a:xfrm>
          <a:off x="0" y="2309256"/>
          <a:ext cx="8536214" cy="6715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/>
            <a:t>4. Outline Solutions</a:t>
          </a:r>
          <a:endParaRPr lang="en-US" sz="2800" kern="1200"/>
        </a:p>
      </dsp:txBody>
      <dsp:txXfrm>
        <a:off x="32784" y="2342040"/>
        <a:ext cx="8470646" cy="606012"/>
      </dsp:txXfrm>
    </dsp:sp>
    <dsp:sp modelId="{DD5DDCC1-6BE9-4978-9A5A-F1EFADDF75A4}">
      <dsp:nvSpPr>
        <dsp:cNvPr id="0" name=""/>
        <dsp:cNvSpPr/>
      </dsp:nvSpPr>
      <dsp:spPr>
        <a:xfrm>
          <a:off x="0" y="3061476"/>
          <a:ext cx="8536214" cy="6715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5. Articulate Implementation Framework</a:t>
          </a:r>
          <a:endParaRPr lang="en-US" sz="2800" kern="1200" dirty="0"/>
        </a:p>
      </dsp:txBody>
      <dsp:txXfrm>
        <a:off x="32784" y="3094260"/>
        <a:ext cx="8470646" cy="60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1B06F-F811-4DDF-ACC1-FBC0F45B6E59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1CF5E-A6F0-40F0-9638-4F08C70C5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95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3B0C7-9582-47F5-BAF8-1E0F554A384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C4DCA-7EE7-4E32-8C66-39450B1E9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34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8D1E3-BAAF-6E45-92B9-1C486A111275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21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522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15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83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71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77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71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71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950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554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996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pic>
        <p:nvPicPr>
          <p:cNvPr id="6" name="Picture 1" descr="armoiri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 flipV="1">
            <a:off x="151603" y="118855"/>
            <a:ext cx="868597" cy="93610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1085131" y="1053723"/>
            <a:ext cx="788436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576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93416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1660229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pic>
        <p:nvPicPr>
          <p:cNvPr id="7" name="Picture 6" descr="armoirie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762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254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2095477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3449442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pic>
        <p:nvPicPr>
          <p:cNvPr id="6" name="Picture 1" descr="armoiri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 flipV="1">
            <a:off x="151603" y="118855"/>
            <a:ext cx="868597" cy="93610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1085131" y="1053723"/>
            <a:ext cx="788436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56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928573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230623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pic>
        <p:nvPicPr>
          <p:cNvPr id="6" name="Picture 1" descr="armoiri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 flipV="1">
            <a:off x="151603" y="118855"/>
            <a:ext cx="868597" cy="93610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1085131" y="1053723"/>
            <a:ext cx="788436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442264"/>
            <a:ext cx="9144000" cy="415736"/>
          </a:xfrm>
          <a:prstGeom prst="rect">
            <a:avLst/>
          </a:prstGeom>
          <a:gradFill flip="none" rotWithShape="1">
            <a:gsLst>
              <a:gs pos="0">
                <a:srgbClr val="1E9500"/>
              </a:gs>
              <a:gs pos="78000">
                <a:srgbClr val="29C000"/>
              </a:gs>
            </a:gsLst>
            <a:lin ang="0" scaled="1"/>
            <a:tileRect/>
          </a:gradFill>
          <a:ln w="6350" cap="rnd" cmpd="sng" algn="ctr">
            <a:noFill/>
            <a:prstDash val="solid"/>
          </a:ln>
          <a:effectLst/>
        </p:spPr>
        <p:txBody>
          <a:bodyPr lIns="252000" anchor="ctr"/>
          <a:lstStyle/>
          <a:p>
            <a:pPr>
              <a:defRPr/>
            </a:pPr>
            <a:r>
              <a:rPr lang="en-GB" sz="1200" kern="0" dirty="0" smtClean="0">
                <a:solidFill>
                  <a:srgbClr val="FFFFFF"/>
                </a:solidFill>
                <a:latin typeface="Trebuchet MS"/>
                <a:cs typeface="Trebuchet MS"/>
              </a:rPr>
              <a:t>Ministry of Trade and Industry, 2014</a:t>
            </a:r>
            <a:endParaRPr lang="en-GB" sz="1200" kern="0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  <p:sp>
        <p:nvSpPr>
          <p:cNvPr id="12" name="Slide Number Placeholder 20"/>
          <p:cNvSpPr>
            <a:spLocks noGrp="1"/>
          </p:cNvSpPr>
          <p:nvPr>
            <p:ph type="sldNum" sz="quarter" idx="11"/>
          </p:nvPr>
        </p:nvSpPr>
        <p:spPr>
          <a:xfrm>
            <a:off x="8316417" y="6442264"/>
            <a:ext cx="827584" cy="415738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33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169105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734594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1430701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>
          <a:xfrm>
            <a:off x="3124200" y="655954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>
          <a:xfrm>
            <a:off x="3505200" y="6559546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73FBE3B-7E10-4E0E-8EC7-06E1450A2B6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83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3124200" y="6559546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505200" y="6559546"/>
            <a:ext cx="2133600" cy="365125"/>
          </a:xfrm>
          <a:prstGeom prst="rect">
            <a:avLst/>
          </a:prstGeom>
        </p:spPr>
        <p:txBody>
          <a:bodyPr/>
          <a:lstStyle/>
          <a:p>
            <a:fld id="{163CFE15-A820-4005-8175-77F891F78AB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" name="Picture 1" descr="armoiri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 flipV="1">
            <a:off x="151603" y="118855"/>
            <a:ext cx="868597" cy="93610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1085131" y="1053723"/>
            <a:ext cx="788436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465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8"/>
          </p:nvPr>
        </p:nvSpPr>
        <p:spPr>
          <a:xfrm>
            <a:off x="3124200" y="655954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9"/>
          </p:nvPr>
        </p:nvSpPr>
        <p:spPr>
          <a:xfrm>
            <a:off x="3505200" y="6559546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63CFE15-A820-4005-8175-77F891F78AB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04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913" y="0"/>
            <a:ext cx="1382232" cy="9144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466725" y="1002923"/>
            <a:ext cx="8363669" cy="377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080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661400" y="6705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6725" y="1002923"/>
            <a:ext cx="8363669" cy="377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913" y="0"/>
            <a:ext cx="138223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361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6725" y="1002923"/>
            <a:ext cx="8363669" cy="377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913" y="0"/>
            <a:ext cx="138223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4926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24988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EFE30D-5639-4296-BDBB-41B69947A6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6725" y="1002923"/>
            <a:ext cx="8363669" cy="377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913" y="0"/>
            <a:ext cx="138223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01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38" y="0"/>
            <a:ext cx="8382000" cy="7762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8"/>
            <a:ext cx="8382000" cy="49831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9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7155021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1391982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3024777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36326605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254DFE7-C941-455D-9E9E-4AD8EE3FA1F3}" type="datetimeFigureOut">
              <a:rPr lang="en-US" altLang="en-US">
                <a:solidFill>
                  <a:prstClr val="black"/>
                </a:solidFill>
              </a:rPr>
              <a:pPr/>
              <a:t>5/12/2018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7F8B3F1-7BD5-495C-95D1-BBF622EC146B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673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529E937-99DF-4EBE-BFF6-0B652B256FB6}" type="datetimeFigureOut">
              <a:rPr lang="en-US" altLang="en-US">
                <a:solidFill>
                  <a:prstClr val="black"/>
                </a:solidFill>
              </a:rPr>
              <a:pPr/>
              <a:t>5/12/2018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9352C7-5325-4134-9C00-A0853FE53F9D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653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511840-1B11-4829-BCC9-659F17F85759}" type="datetimeFigureOut">
              <a:rPr lang="en-US" altLang="en-US">
                <a:solidFill>
                  <a:prstClr val="black"/>
                </a:solidFill>
              </a:rPr>
              <a:pPr/>
              <a:t>5/12/2018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B3063B1-F6F2-43C1-A6B6-154590AA2B35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7204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3069348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1871851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11828991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360017694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2" y="188640"/>
            <a:ext cx="7493138" cy="810368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53142" y="1150622"/>
            <a:ext cx="8571639" cy="4975542"/>
          </a:xfrm>
          <a:prstGeom prst="rect">
            <a:avLst/>
          </a:prstGeom>
        </p:spPr>
        <p:txBody>
          <a:bodyPr lIns="64291" tIns="32146" rIns="64291" bIns="32146"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2"/>
            <a:r>
              <a:rPr lang="fr-FR" dirty="0" smtClean="0"/>
              <a:t>Deuxième niveau</a:t>
            </a:r>
          </a:p>
          <a:p>
            <a:pPr lvl="3"/>
            <a:r>
              <a:rPr lang="fr-FR" dirty="0" smtClean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1" y="6356372"/>
            <a:ext cx="1431377" cy="365125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it-IT" smtClean="0"/>
              <a:t>31st May 2017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040469" y="6356372"/>
            <a:ext cx="5974413" cy="365125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fr-CH" smtClean="0"/>
              <a:t>Workshop Nairobi - DFID Project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16144" y="6356372"/>
            <a:ext cx="570657" cy="365125"/>
          </a:xfrm>
          <a:prstGeom prst="rect">
            <a:avLst/>
          </a:prstGeom>
        </p:spPr>
        <p:txBody>
          <a:bodyPr lIns="64291" tIns="32146" rIns="64291" bIns="32146"/>
          <a:lstStyle/>
          <a:p>
            <a:fld id="{E2EB8E52-72F6-46DC-B11F-988C7A05229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636676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1609037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2719683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pic>
        <p:nvPicPr>
          <p:cNvPr id="6" name="Picture 1" descr="armoiri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 flipV="1">
            <a:off x="151603" y="118855"/>
            <a:ext cx="868597" cy="93610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1085131" y="1053723"/>
            <a:ext cx="788436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434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2424416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</p:spTree>
    <p:extLst>
      <p:ext uri="{BB962C8B-B14F-4D97-AF65-F5344CB8AC3E}">
        <p14:creationId xmlns:p14="http://schemas.microsoft.com/office/powerpoint/2010/main" val="305396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3534" y="137733"/>
            <a:ext cx="7341247" cy="810368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1" y="6356372"/>
            <a:ext cx="1431377" cy="365125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it-IT" smtClean="0"/>
              <a:t>31st May 2017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040469" y="6356372"/>
            <a:ext cx="5974413" cy="365125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fr-CH" smtClean="0"/>
              <a:t>Workshop Nairobi - DFID Project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16144" y="6356372"/>
            <a:ext cx="570657" cy="365125"/>
          </a:xfrm>
          <a:prstGeom prst="rect">
            <a:avLst/>
          </a:prstGeom>
        </p:spPr>
        <p:txBody>
          <a:bodyPr lIns="64291" tIns="32146" rIns="64291" bIns="32146"/>
          <a:lstStyle/>
          <a:p>
            <a:fld id="{E2EB8E52-72F6-46DC-B11F-988C7A05229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5283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>
          <a:xfrm>
            <a:off x="3124200" y="655954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>
          <a:xfrm>
            <a:off x="3505200" y="6559546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73FBE3B-7E10-4E0E-8EC7-06E1450A2B6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43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3124200" y="6559546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505200" y="6559546"/>
            <a:ext cx="2133600" cy="365125"/>
          </a:xfrm>
          <a:prstGeom prst="rect">
            <a:avLst/>
          </a:prstGeom>
        </p:spPr>
        <p:txBody>
          <a:bodyPr/>
          <a:lstStyle/>
          <a:p>
            <a:fld id="{163CFE15-A820-4005-8175-77F891F78AB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" name="Picture 1" descr="armoiri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 flipV="1">
            <a:off x="151603" y="118855"/>
            <a:ext cx="868597" cy="93610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1085131" y="1053723"/>
            <a:ext cx="788436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442264"/>
            <a:ext cx="9144000" cy="415736"/>
          </a:xfrm>
          <a:prstGeom prst="rect">
            <a:avLst/>
          </a:prstGeom>
          <a:gradFill flip="none" rotWithShape="1">
            <a:gsLst>
              <a:gs pos="0">
                <a:srgbClr val="1E9500"/>
              </a:gs>
              <a:gs pos="78000">
                <a:srgbClr val="29C000"/>
              </a:gs>
            </a:gsLst>
            <a:lin ang="0" scaled="1"/>
            <a:tileRect/>
          </a:gradFill>
          <a:ln w="6350" cap="rnd" cmpd="sng" algn="ctr">
            <a:noFill/>
            <a:prstDash val="solid"/>
          </a:ln>
          <a:effectLst/>
        </p:spPr>
        <p:txBody>
          <a:bodyPr lIns="25200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Ministry of Trade and Industry, 2015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864539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i="1" baseline="0"/>
            </a:lvl1pPr>
          </a:lstStyle>
          <a:p>
            <a:pPr lvl="0"/>
            <a:r>
              <a:rPr lang="en-US" dirty="0" smtClean="0"/>
              <a:t>Standard a-point for tagline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6324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 baseline="0"/>
            </a:lvl1pPr>
          </a:lstStyle>
          <a:p>
            <a:pPr lvl="0"/>
            <a:r>
              <a:rPr lang="en-US" dirty="0" smtClean="0"/>
              <a:t>Textbox for conclusion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6644640"/>
            <a:ext cx="8077200" cy="2057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00" b="0" i="0" baseline="0"/>
            </a:lvl1pPr>
          </a:lstStyle>
          <a:p>
            <a:pPr lvl="0"/>
            <a:r>
              <a:rPr lang="en-US" dirty="0" smtClean="0"/>
              <a:t>Source: Textbox for source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8"/>
          </p:nvPr>
        </p:nvSpPr>
        <p:spPr>
          <a:xfrm>
            <a:off x="3124200" y="655954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9"/>
          </p:nvPr>
        </p:nvSpPr>
        <p:spPr>
          <a:xfrm>
            <a:off x="3505200" y="6559546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63CFE15-A820-4005-8175-77F891F78AB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054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1907095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4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3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8" r:id="rId2"/>
    <p:sldLayoutId id="2147483799" r:id="rId3"/>
    <p:sldLayoutId id="2147483873" r:id="rId4"/>
    <p:sldLayoutId id="214748387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120931" y="6648684"/>
            <a:ext cx="1056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2014 -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6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20931" y="6648684"/>
            <a:ext cx="1056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2014 -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6629400"/>
            <a:ext cx="3064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88500CF-D277-4D6A-ABAB-44325B99BC81}" type="slidenum">
              <a:rPr lang="en-US" sz="800" smtClean="0">
                <a:solidFill>
                  <a:prstClr val="black"/>
                </a:solidFill>
              </a:rPr>
              <a:pPr/>
              <a:t>‹#›</a:t>
            </a:fld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78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120931" y="6648684"/>
            <a:ext cx="1056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2014 -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5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20931" y="6648684"/>
            <a:ext cx="1056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white"/>
                </a:solidFill>
              </a:rPr>
              <a:t>© 2014 - ESPartners </a:t>
            </a:r>
            <a:endParaRPr lang="en-US" sz="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4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20931" y="6648684"/>
            <a:ext cx="1056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2014 -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0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20931" y="6648684"/>
            <a:ext cx="10454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2015 -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74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20931" y="6648684"/>
            <a:ext cx="10454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2015 -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8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120931" y="6648684"/>
            <a:ext cx="1056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2014 -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13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20931" y="6648684"/>
            <a:ext cx="1056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white"/>
                </a:solidFill>
              </a:rPr>
              <a:t>© 2014 - ESPartners </a:t>
            </a:r>
            <a:endParaRPr lang="en-US" sz="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8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120931" y="6648684"/>
            <a:ext cx="1031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2015 -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5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120931" y="6648684"/>
            <a:ext cx="1056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© 2014 - ESPartners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1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EACO REGIONAL E-WASTE MANAGEMENT STRATEGY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228600" y="3352800"/>
            <a:ext cx="9372600" cy="17526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  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Presented by: Olivier  MBERA </a:t>
            </a:r>
          </a:p>
          <a:p>
            <a:pPr marL="0" indent="0">
              <a:buNone/>
            </a:pP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Chairperson RSC/ CGM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Enviroserve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Rwanda </a:t>
            </a:r>
            <a:endParaRPr lang="en-US" alt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altLang="en-US" dirty="0"/>
          </a:p>
        </p:txBody>
      </p:sp>
      <p:pic>
        <p:nvPicPr>
          <p:cNvPr id="5" name="Picture 4" descr="C:\Users\User.U-PC\Desktop\Eac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599" y="1447799"/>
            <a:ext cx="3749040" cy="14630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124200" y="5562600"/>
            <a:ext cx="5714999" cy="1143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EACO Regional Awareness Workshop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Kigali , Rwanda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002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9"/>
          <p:cNvSpPr>
            <a:spLocks noChangeArrowheads="1"/>
          </p:cNvSpPr>
          <p:nvPr/>
        </p:nvSpPr>
        <p:spPr bwMode="auto">
          <a:xfrm>
            <a:off x="1066799" y="0"/>
            <a:ext cx="8077201" cy="907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/>
              </a:rPr>
              <a:t>Outline Solutions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chemeClr val="bg1"/>
                </a:solidFill>
                <a:latin typeface="+mj-lt"/>
                <a:cs typeface="Arial"/>
              </a:rPr>
              <a:t>Five Strategic Pillars </a:t>
            </a:r>
            <a:endParaRPr lang="en-US" sz="28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4385" y="1702981"/>
            <a:ext cx="769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240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/>
              <a:t>Policy, Legal and regulatory frameworks</a:t>
            </a:r>
            <a:endParaRPr lang="en-US" sz="2000" b="1" dirty="0" smtClean="0">
              <a:solidFill>
                <a:prstClr val="black"/>
              </a:solidFill>
            </a:endParaRPr>
          </a:p>
          <a:p>
            <a:pPr marL="457200" lvl="0" indent="-457200" algn="just">
              <a:spcBef>
                <a:spcPts val="240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/>
              <a:t>Requisite Infrastructure for E-waste Management</a:t>
            </a:r>
          </a:p>
          <a:p>
            <a:pPr marL="457200" indent="-457200" algn="just">
              <a:spcBef>
                <a:spcPts val="240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/>
              <a:t>Resource mobilization</a:t>
            </a:r>
            <a:endParaRPr lang="en-US" sz="2000" b="1" dirty="0" smtClean="0">
              <a:solidFill>
                <a:prstClr val="black"/>
              </a:solidFill>
            </a:endParaRPr>
          </a:p>
          <a:p>
            <a:pPr marL="457200" lvl="0" indent="-457200" algn="just">
              <a:spcBef>
                <a:spcPts val="240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/>
              <a:t>Institutional coordination and alignment</a:t>
            </a:r>
            <a:endParaRPr lang="en-US" sz="2000" dirty="0"/>
          </a:p>
          <a:p>
            <a:pPr marL="457200" indent="-457200" algn="just">
              <a:spcBef>
                <a:spcPts val="240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/>
              <a:t>Research, Monitoring and Evaluation and Capacity building </a:t>
            </a: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381000" y="6177416"/>
            <a:ext cx="8382000" cy="609355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prstClr val="black"/>
                </a:solidFill>
              </a:rPr>
              <a:t>EACO Regional Strategy has identified specific Interventions  to address five  strategic pillars </a:t>
            </a: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>
            <a:off x="4351191" y="5791200"/>
            <a:ext cx="436563" cy="357187"/>
          </a:xfrm>
          <a:prstGeom prst="downArrow">
            <a:avLst>
              <a:gd name="adj1" fmla="val 49815"/>
              <a:gd name="adj2" fmla="val 54667"/>
            </a:avLst>
          </a:prstGeom>
          <a:solidFill>
            <a:schemeClr val="tx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59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057399" y="1240976"/>
            <a:ext cx="6798807" cy="9690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274320" lvl="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 smtClean="0"/>
              <a:t>Harmonized /Aligned  </a:t>
            </a:r>
            <a:r>
              <a:rPr lang="en-US" sz="1400" dirty="0"/>
              <a:t>legal, policy and regulatory framework for e-waste in EACO member states</a:t>
            </a:r>
          </a:p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endParaRPr lang="en-US" sz="1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5498557" y="2410628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064055" y="2609173"/>
            <a:ext cx="1432780" cy="25548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400" dirty="0"/>
              <a:t>Review existing Policy, laws, standards and guidelines for e-waste management in EACO member states to identify gaps </a:t>
            </a:r>
            <a:endParaRPr lang="en-US" sz="1300" dirty="0" smtClean="0"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118792" y="2754129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200" dirty="0"/>
              <a:t>Facilitate the adoption and entrenchment of regional e-waste policy, guidelines and standards.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2543907" y="2313287"/>
            <a:ext cx="473075" cy="16352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304800" y="1219201"/>
            <a:ext cx="1639765" cy="969048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 smtClean="0">
                <a:solidFill>
                  <a:prstClr val="black"/>
                </a:solidFill>
                <a:cs typeface="Calibri"/>
              </a:rPr>
              <a:t>Outcome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799" y="2597450"/>
            <a:ext cx="1639765" cy="258415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200" b="1" dirty="0">
                <a:solidFill>
                  <a:prstClr val="black"/>
                </a:solidFill>
                <a:cs typeface="Calibri"/>
              </a:rPr>
              <a:t>Transformative </a:t>
            </a:r>
            <a:r>
              <a:rPr lang="en-US" sz="1200" b="1" dirty="0" smtClean="0">
                <a:solidFill>
                  <a:prstClr val="black"/>
                </a:solidFill>
                <a:cs typeface="Calibri"/>
              </a:rPr>
              <a:t>Intervention          (</a:t>
            </a:r>
            <a:r>
              <a:rPr lang="en-US" sz="1200" b="1" dirty="0"/>
              <a:t>To </a:t>
            </a:r>
            <a:r>
              <a:rPr lang="en-US" sz="1200" b="1" dirty="0" smtClean="0"/>
              <a:t>harmonize/ Align </a:t>
            </a:r>
            <a:r>
              <a:rPr lang="en-US" sz="1200" b="1" dirty="0"/>
              <a:t>policy  legal  and regulatory framework   for e-waste management in the EACO member states 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pPr algn="ctr" eaLnBrk="0" hangingPunct="0">
              <a:spcBef>
                <a:spcPct val="50000"/>
              </a:spcBef>
              <a:buSzPct val="25000"/>
            </a:pP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57400" y="5486400"/>
            <a:ext cx="1439435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solidFill>
                <a:srgbClr val="FF0000"/>
              </a:solidFill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</a:t>
            </a:r>
            <a:r>
              <a:rPr lang="en-US" sz="1400" dirty="0"/>
              <a:t>100,000</a:t>
            </a:r>
            <a:endParaRPr lang="en-US" sz="1300" dirty="0"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537859" y="5486400"/>
            <a:ext cx="1415141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/>
              <a:t>50,000 </a:t>
            </a:r>
            <a:endParaRPr lang="en-US" sz="1300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120859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 </a:t>
            </a: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$ 100,000</a:t>
            </a:r>
            <a:endParaRPr lang="en-US" sz="1300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4800" y="5486400"/>
            <a:ext cx="1639764" cy="609600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>
                <a:solidFill>
                  <a:prstClr val="black"/>
                </a:solidFill>
                <a:cs typeface="Calibri"/>
              </a:rPr>
              <a:t>Estimated Budget</a:t>
            </a:r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18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76200" y="304800"/>
            <a:ext cx="8142518" cy="59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endParaRPr lang="en-US" sz="1600" b="1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cs typeface="Arial"/>
              </a:rPr>
              <a:t>Proposed Interventions</a:t>
            </a:r>
          </a:p>
          <a:p>
            <a:pPr>
              <a:lnSpc>
                <a:spcPct val="130000"/>
              </a:lnSpc>
            </a:pPr>
            <a:r>
              <a:rPr lang="en-US" sz="2400" u="sng" dirty="0" smtClean="0">
                <a:solidFill>
                  <a:schemeClr val="bg1"/>
                </a:solidFill>
                <a:latin typeface="+mj-lt"/>
                <a:cs typeface="Arial"/>
              </a:rPr>
              <a:t>Strategic Pillar 1</a:t>
            </a:r>
            <a:r>
              <a:rPr lang="en-US" sz="2400" dirty="0" smtClean="0">
                <a:solidFill>
                  <a:schemeClr val="bg1"/>
                </a:solidFill>
                <a:latin typeface="+mj-lt"/>
                <a:cs typeface="Arial"/>
              </a:rPr>
              <a:t> :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Policy, Legal and regulatory frameworks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4106862" y="2387493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607261" y="2683791"/>
            <a:ext cx="1534311" cy="24216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91440" lvl="1" eaLnBrk="0" hangingPunct="0">
              <a:spcBef>
                <a:spcPts val="20"/>
              </a:spcBef>
              <a:buSzPct val="100000"/>
            </a:pPr>
            <a:r>
              <a:rPr lang="en-US" sz="1400" dirty="0"/>
              <a:t>Develop Regional e-waste policy, guidelines, laws, regulations and standards to act as model guiding national strategies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26" name="Down Arrow 25"/>
          <p:cNvSpPr/>
          <p:nvPr/>
        </p:nvSpPr>
        <p:spPr bwMode="auto">
          <a:xfrm>
            <a:off x="6866126" y="2321307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6620742" y="2759991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200" dirty="0"/>
              <a:t>Disseminate regional e-waste management  policy, guidelines and standards to cater for the uniqueness of e-waste in EACO member states 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8109299" y="2683791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200" dirty="0"/>
              <a:t>Advocate for alignments  of national policies, guidelines and standards to developed regional    policies, standards and guidelines 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40" name="Down Arrow 39"/>
          <p:cNvSpPr/>
          <p:nvPr/>
        </p:nvSpPr>
        <p:spPr bwMode="auto">
          <a:xfrm>
            <a:off x="8218718" y="2324240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6679910" y="5474678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/>
              <a:t>60,000</a:t>
            </a:r>
            <a:endParaRPr lang="en-US" sz="1300" dirty="0">
              <a:cs typeface="Calibri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8109299" y="5427785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400" dirty="0"/>
              <a:t>40,000</a:t>
            </a:r>
            <a:endParaRPr lang="en-US" sz="13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205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8" grpId="0" animBg="1"/>
      <p:bldP spid="30" grpId="0" animBg="1"/>
      <p:bldP spid="31" grpId="0" animBg="1"/>
      <p:bldP spid="33" grpId="0" animBg="1"/>
      <p:bldP spid="17" grpId="0" animBg="1"/>
      <p:bldP spid="18" grpId="0" animBg="1"/>
      <p:bldP spid="20" grpId="0" animBg="1"/>
      <p:bldP spid="21" grpId="0" animBg="1"/>
      <p:bldP spid="29" grpId="0" animBg="1"/>
      <p:bldP spid="37" grpId="0" animBg="1"/>
      <p:bldP spid="26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057399" y="1240976"/>
            <a:ext cx="6798807" cy="9690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/>
              <a:t>A rationalized ,</a:t>
            </a:r>
            <a:r>
              <a:rPr lang="en-US" sz="1400" dirty="0" smtClean="0"/>
              <a:t> </a:t>
            </a:r>
            <a:r>
              <a:rPr lang="en-US" sz="1400" dirty="0"/>
              <a:t>well distributed and developed e-waste management infrastructure </a:t>
            </a:r>
            <a:endParaRPr lang="en-US" sz="1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5498557" y="2410628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064055" y="2609173"/>
            <a:ext cx="1432780" cy="25548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200" dirty="0"/>
              <a:t>Conduct baseline survey on E-waste generation and volumes and develop an updated  inventory to inform priority e-waste management infrastructure in the EACO member states </a:t>
            </a:r>
            <a:endParaRPr lang="en-US" sz="1200" dirty="0" smtClean="0"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118792" y="2754129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D</a:t>
            </a:r>
            <a:r>
              <a:rPr lang="en-US" sz="1400" dirty="0" smtClean="0"/>
              <a:t>evelop </a:t>
            </a:r>
            <a:r>
              <a:rPr lang="en-US" sz="1400" dirty="0"/>
              <a:t>an e-waste management infrastructure roll out plan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2543907" y="2313287"/>
            <a:ext cx="473075" cy="16352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304800" y="1219201"/>
            <a:ext cx="1639765" cy="969048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 smtClean="0">
                <a:solidFill>
                  <a:prstClr val="black"/>
                </a:solidFill>
                <a:cs typeface="Calibri"/>
              </a:rPr>
              <a:t>Outcome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799" y="2597450"/>
            <a:ext cx="1639765" cy="258415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200" b="1" dirty="0">
                <a:solidFill>
                  <a:prstClr val="black"/>
                </a:solidFill>
                <a:cs typeface="Calibri"/>
              </a:rPr>
              <a:t>Transformative </a:t>
            </a:r>
            <a:r>
              <a:rPr lang="en-US" sz="1200" b="1" dirty="0" smtClean="0">
                <a:solidFill>
                  <a:prstClr val="black"/>
                </a:solidFill>
                <a:cs typeface="Calibri"/>
              </a:rPr>
              <a:t>Intervention          (</a:t>
            </a:r>
            <a:r>
              <a:rPr lang="en-US" sz="1400" dirty="0"/>
              <a:t>To ensure rationalization of e-waste management infrastructure in the EACO member </a:t>
            </a:r>
            <a:r>
              <a:rPr lang="en-US" sz="1400" dirty="0" smtClean="0"/>
              <a:t>states)</a:t>
            </a:r>
            <a:endParaRPr lang="en-US" sz="1400" dirty="0"/>
          </a:p>
          <a:p>
            <a:pPr marL="0" lvl="1" algn="ctr" eaLnBrk="0" hangingPunct="0">
              <a:spcBef>
                <a:spcPct val="50000"/>
              </a:spcBef>
              <a:buSzPct val="25000"/>
            </a:pP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57400" y="5486400"/>
            <a:ext cx="1439435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solidFill>
                <a:srgbClr val="FF0000"/>
              </a:solidFill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</a:t>
            </a:r>
            <a:r>
              <a:rPr lang="en-US" sz="1400" dirty="0" smtClean="0"/>
              <a:t>50,000</a:t>
            </a:r>
            <a:endParaRPr lang="en-US" sz="1300" dirty="0"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537859" y="5486400"/>
            <a:ext cx="1415141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/>
              <a:t>50,000 </a:t>
            </a:r>
            <a:endParaRPr lang="en-US" sz="1300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120859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400" dirty="0" smtClean="0"/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$ 50,000</a:t>
            </a:r>
            <a:endParaRPr lang="en-US" sz="1300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4800" y="5486400"/>
            <a:ext cx="1639764" cy="609600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>
                <a:solidFill>
                  <a:prstClr val="black"/>
                </a:solidFill>
                <a:cs typeface="Calibri"/>
              </a:rPr>
              <a:t>Estimated Budget</a:t>
            </a:r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18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76200" y="533400"/>
            <a:ext cx="8142518" cy="373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Proposed Interventions</a:t>
            </a:r>
          </a:p>
          <a:p>
            <a:pPr>
              <a:lnSpc>
                <a:spcPct val="130000"/>
              </a:lnSpc>
            </a:pPr>
            <a:r>
              <a:rPr lang="en-US" sz="2400" u="sng" dirty="0">
                <a:solidFill>
                  <a:schemeClr val="bg1"/>
                </a:solidFill>
                <a:latin typeface="+mj-lt"/>
                <a:cs typeface="Arial"/>
              </a:rPr>
              <a:t>Strategic Pillar 2</a:t>
            </a:r>
            <a:r>
              <a:rPr lang="en-US" sz="2400" dirty="0">
                <a:solidFill>
                  <a:schemeClr val="bg1"/>
                </a:solidFill>
                <a:latin typeface="+mj-lt"/>
                <a:cs typeface="Arial"/>
              </a:rPr>
              <a:t> :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Infrastructure for E-waste Management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4106862" y="2387493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607261" y="2683791"/>
            <a:ext cx="1534311" cy="24216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91440" lvl="1" eaLnBrk="0" hangingPunct="0">
              <a:spcBef>
                <a:spcPts val="20"/>
              </a:spcBef>
              <a:buSzPct val="100000"/>
            </a:pPr>
            <a:r>
              <a:rPr lang="en-US" sz="1400" dirty="0"/>
              <a:t>Conduct an E-waste management  infrastructure requirements analysis for the EACO member states 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26" name="Down Arrow 25"/>
          <p:cNvSpPr/>
          <p:nvPr/>
        </p:nvSpPr>
        <p:spPr bwMode="auto">
          <a:xfrm>
            <a:off x="6866126" y="2321307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6620742" y="2759991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200" dirty="0" smtClean="0"/>
              <a:t>Put in place appropriate mechanisms for collection, transportation and disposal of e-waste such as the take-back systems with incentives for consumers, door-to-door collection </a:t>
            </a:r>
            <a:r>
              <a:rPr lang="en-US" sz="1200" dirty="0" err="1" smtClean="0"/>
              <a:t>etc</a:t>
            </a:r>
            <a:endParaRPr lang="en-US" sz="1200" dirty="0"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8109299" y="2683791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Facilitate the development of  a  regional modern dismantling and recovery facility within the EACO member states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40" name="Down Arrow 39"/>
          <p:cNvSpPr/>
          <p:nvPr/>
        </p:nvSpPr>
        <p:spPr bwMode="auto">
          <a:xfrm>
            <a:off x="8218718" y="2324240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6679910" y="5474678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 smtClean="0"/>
              <a:t>100,000</a:t>
            </a:r>
            <a:endParaRPr lang="en-US" sz="1300" dirty="0">
              <a:cs typeface="Calibri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8109299" y="5427785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400" dirty="0" smtClean="0"/>
              <a:t>100,000</a:t>
            </a:r>
            <a:endParaRPr lang="en-US" sz="13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062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8" grpId="0" animBg="1"/>
      <p:bldP spid="30" grpId="0" animBg="1"/>
      <p:bldP spid="31" grpId="0" animBg="1"/>
      <p:bldP spid="33" grpId="0" animBg="1"/>
      <p:bldP spid="17" grpId="0" animBg="1"/>
      <p:bldP spid="18" grpId="0" animBg="1"/>
      <p:bldP spid="20" grpId="0" animBg="1"/>
      <p:bldP spid="21" grpId="0" animBg="1"/>
      <p:bldP spid="29" grpId="0" animBg="1"/>
      <p:bldP spid="37" grpId="0" animBg="1"/>
      <p:bldP spid="26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969783" y="1219201"/>
            <a:ext cx="6798807" cy="9690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274320" lvl="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400" dirty="0" smtClean="0"/>
              <a:t>A comprehensive </a:t>
            </a:r>
            <a:r>
              <a:rPr lang="en-US" sz="1400" dirty="0"/>
              <a:t>resource mobilization </a:t>
            </a:r>
            <a:r>
              <a:rPr lang="en-US" sz="1400" dirty="0" smtClean="0"/>
              <a:t>mechanism implemented </a:t>
            </a:r>
            <a:endParaRPr lang="en-US" sz="1400" dirty="0"/>
          </a:p>
          <a:p>
            <a:pPr marL="102870" eaLnBrk="0" fontAlgn="base" hangingPunct="0">
              <a:spcBef>
                <a:spcPts val="300"/>
              </a:spcBef>
              <a:spcAft>
                <a:spcPct val="0"/>
              </a:spcAft>
              <a:buSzPct val="150000"/>
            </a:pPr>
            <a:endParaRPr lang="en-US" sz="1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5498557" y="2410628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064055" y="2609173"/>
            <a:ext cx="1432780" cy="25548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400" dirty="0"/>
              <a:t>Develop a Resource Mobilization Strategy for effective implementation of EACO e-Waste Management Strategic Plan</a:t>
            </a:r>
            <a:endParaRPr lang="en-US" sz="1300" dirty="0" smtClean="0"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118792" y="2683791"/>
            <a:ext cx="1436918" cy="248022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200" dirty="0"/>
              <a:t>Engage EEE producers/retailers in strategic partnerships including financing the e-waste collection, transportation and treatment through the extended producer responsibility and advanced recycling fee</a:t>
            </a:r>
            <a:r>
              <a:rPr lang="en-US" sz="1200" dirty="0" smtClean="0"/>
              <a:t>.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2543907" y="2313287"/>
            <a:ext cx="473075" cy="16352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304800" y="1219201"/>
            <a:ext cx="1639765" cy="969048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 smtClean="0">
                <a:solidFill>
                  <a:prstClr val="black"/>
                </a:solidFill>
                <a:cs typeface="Calibri"/>
              </a:rPr>
              <a:t>Outcome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799" y="2597450"/>
            <a:ext cx="1639765" cy="258415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200" b="1" dirty="0" smtClean="0">
                <a:solidFill>
                  <a:prstClr val="black"/>
                </a:solidFill>
                <a:cs typeface="Calibri"/>
              </a:rPr>
              <a:t>Transformative Intervention      ( </a:t>
            </a:r>
            <a:r>
              <a:rPr lang="en-US" sz="1200" dirty="0"/>
              <a:t>Put in place a comprehensive Resource Mobilization mechanism  for e-waste </a:t>
            </a:r>
            <a:r>
              <a:rPr lang="en-US" sz="1200" dirty="0" smtClean="0"/>
              <a:t>management)</a:t>
            </a:r>
            <a:endParaRPr lang="en-US" sz="1200" dirty="0"/>
          </a:p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200" b="1" dirty="0" smtClean="0">
                <a:solidFill>
                  <a:prstClr val="black"/>
                </a:solidFill>
                <a:cs typeface="Calibri"/>
              </a:rPr>
              <a:t>  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57400" y="5486400"/>
            <a:ext cx="1439435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solidFill>
                <a:srgbClr val="FF0000"/>
              </a:solidFill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$ 20,000</a:t>
            </a:r>
            <a:endParaRPr lang="en-US" sz="1300" dirty="0"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537859" y="5486400"/>
            <a:ext cx="1415141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 smtClean="0"/>
              <a:t>20,000 </a:t>
            </a:r>
            <a:endParaRPr lang="en-US" sz="1300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120859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400" dirty="0" smtClean="0"/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$ 25,000</a:t>
            </a:r>
            <a:endParaRPr lang="en-US" sz="1300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4800" y="5486400"/>
            <a:ext cx="1639764" cy="609600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>
                <a:solidFill>
                  <a:prstClr val="black"/>
                </a:solidFill>
                <a:cs typeface="Calibri"/>
              </a:rPr>
              <a:t>Estimated Budget</a:t>
            </a:r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18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1066800" y="605972"/>
            <a:ext cx="7151918" cy="30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Proposed Interventions</a:t>
            </a:r>
          </a:p>
          <a:p>
            <a:pPr>
              <a:lnSpc>
                <a:spcPct val="130000"/>
              </a:lnSpc>
            </a:pPr>
            <a:r>
              <a:rPr lang="en-US" sz="2400" b="1" u="sng" dirty="0">
                <a:solidFill>
                  <a:schemeClr val="bg1"/>
                </a:solidFill>
                <a:latin typeface="+mj-lt"/>
                <a:cs typeface="Arial"/>
              </a:rPr>
              <a:t>Strategic Pillar 3</a:t>
            </a: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 :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Resource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mobilization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4106862" y="2387493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607261" y="2683791"/>
            <a:ext cx="1534311" cy="24216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91440" lvl="1" eaLnBrk="0" hangingPunct="0">
              <a:spcBef>
                <a:spcPts val="20"/>
              </a:spcBef>
              <a:buSzPct val="100000"/>
            </a:pPr>
            <a:r>
              <a:rPr lang="en-US" sz="1400" dirty="0"/>
              <a:t>Streamline funding mechanisms for e-waste management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26" name="Down Arrow 25"/>
          <p:cNvSpPr/>
          <p:nvPr/>
        </p:nvSpPr>
        <p:spPr bwMode="auto">
          <a:xfrm>
            <a:off x="6866126" y="2321307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6620742" y="2759991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Conduct a feasibility study for the establishment of EACO e-waste fund.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8109299" y="2683791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Set up an EACO e-waste fund  which will collect EPR fees, ARF  individual and corporate contributions </a:t>
            </a:r>
            <a:r>
              <a:rPr lang="en-US" sz="1400" dirty="0" err="1"/>
              <a:t>etc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40" name="Down Arrow 39"/>
          <p:cNvSpPr/>
          <p:nvPr/>
        </p:nvSpPr>
        <p:spPr bwMode="auto">
          <a:xfrm>
            <a:off x="8218718" y="2324240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6679910" y="5474678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$ 40,000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8109299" y="5427785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400" dirty="0"/>
              <a:t> </a:t>
            </a:r>
            <a:r>
              <a:rPr lang="en-US" sz="1400" dirty="0" smtClean="0"/>
              <a:t>50,000</a:t>
            </a:r>
            <a:endParaRPr lang="en-US" sz="13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062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8" grpId="0" animBg="1"/>
      <p:bldP spid="30" grpId="0" animBg="1"/>
      <p:bldP spid="31" grpId="0" animBg="1"/>
      <p:bldP spid="33" grpId="0" animBg="1"/>
      <p:bldP spid="17" grpId="0" animBg="1"/>
      <p:bldP spid="18" grpId="0" animBg="1"/>
      <p:bldP spid="20" grpId="0" animBg="1"/>
      <p:bldP spid="21" grpId="0" animBg="1"/>
      <p:bldP spid="29" grpId="0" animBg="1"/>
      <p:bldP spid="37" grpId="0" animBg="1"/>
      <p:bldP spid="26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057399" y="1240976"/>
            <a:ext cx="6798807" cy="9690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/>
              <a:t>Strengthened  capacity for coordination of </a:t>
            </a:r>
            <a:r>
              <a:rPr lang="en-US" sz="1400" dirty="0" smtClean="0"/>
              <a:t>e-waste management </a:t>
            </a:r>
            <a:r>
              <a:rPr lang="en-US" sz="1400" dirty="0"/>
              <a:t>at EACO</a:t>
            </a:r>
            <a:endParaRPr lang="en-US" sz="1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5457475" y="2296777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064055" y="2609173"/>
            <a:ext cx="1432780" cy="25548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300" dirty="0" smtClean="0">
                <a:cs typeface="Arial" pitchFamily="34" charset="0"/>
              </a:rPr>
              <a:t> </a:t>
            </a:r>
            <a:r>
              <a:rPr lang="en-US" sz="1200" dirty="0"/>
              <a:t>Support the operations and functions of the  Regional Steering Committee  for effective coordination of the implementation of Regional e-Waste  Strategic plan </a:t>
            </a:r>
            <a:endParaRPr lang="en-US" sz="1200" dirty="0" smtClean="0"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118792" y="2754129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000" dirty="0"/>
              <a:t>Support the establishment of a Regional Producer Association as a mechanism for the implementation of EPR (Extended Producer responsibility), ARF (Advanced recycling fee), to enhance producer </a:t>
            </a:r>
            <a:r>
              <a:rPr lang="en-US" sz="1100" dirty="0"/>
              <a:t>participation in e-waste management 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2543907" y="2313287"/>
            <a:ext cx="473075" cy="16352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304800" y="1219201"/>
            <a:ext cx="1639765" cy="969048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 smtClean="0">
                <a:solidFill>
                  <a:prstClr val="black"/>
                </a:solidFill>
                <a:cs typeface="Calibri"/>
              </a:rPr>
              <a:t>Outcome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799" y="2597450"/>
            <a:ext cx="1639765" cy="258415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200" b="1" dirty="0">
                <a:solidFill>
                  <a:prstClr val="black"/>
                </a:solidFill>
                <a:cs typeface="Calibri"/>
              </a:rPr>
              <a:t>Transformative </a:t>
            </a:r>
            <a:r>
              <a:rPr lang="en-US" sz="1200" b="1" dirty="0" smtClean="0">
                <a:solidFill>
                  <a:prstClr val="black"/>
                </a:solidFill>
                <a:cs typeface="Calibri"/>
              </a:rPr>
              <a:t>Intervention          (</a:t>
            </a:r>
            <a:r>
              <a:rPr lang="en-US" sz="1200" b="1" dirty="0"/>
              <a:t>Strengthen   EACO e-waste coordination structures  at regional and national levels </a:t>
            </a:r>
            <a:r>
              <a:rPr lang="en-US" sz="1200" b="1" dirty="0" smtClean="0"/>
              <a:t>)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57400" y="5486400"/>
            <a:ext cx="1439435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solidFill>
                <a:srgbClr val="FF0000"/>
              </a:solidFill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</a:t>
            </a:r>
            <a:r>
              <a:rPr lang="en-US" sz="1400" dirty="0"/>
              <a:t>100,000</a:t>
            </a:r>
            <a:endParaRPr lang="en-US" sz="1300" dirty="0"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537859" y="5486400"/>
            <a:ext cx="1415141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 smtClean="0"/>
              <a:t>25,000 </a:t>
            </a:r>
            <a:endParaRPr lang="en-US" sz="1300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120859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400" dirty="0" smtClean="0"/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$ 50,000</a:t>
            </a:r>
            <a:endParaRPr lang="en-US" sz="1300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4800" y="5486400"/>
            <a:ext cx="1639764" cy="609600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>
                <a:solidFill>
                  <a:prstClr val="black"/>
                </a:solidFill>
                <a:cs typeface="Calibri"/>
              </a:rPr>
              <a:t>Estimated Budget</a:t>
            </a:r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18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0" y="457200"/>
            <a:ext cx="8218718" cy="44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Proposed Interventions</a:t>
            </a:r>
          </a:p>
          <a:p>
            <a:pPr lvl="0">
              <a:lnSpc>
                <a:spcPct val="130000"/>
              </a:lnSpc>
            </a:pPr>
            <a:r>
              <a:rPr lang="en-US" sz="2400" u="sng" dirty="0">
                <a:solidFill>
                  <a:schemeClr val="bg1"/>
                </a:solidFill>
                <a:latin typeface="+mj-lt"/>
                <a:cs typeface="Arial"/>
              </a:rPr>
              <a:t>Strategic Pillar 4</a:t>
            </a:r>
            <a:r>
              <a:rPr lang="en-US" sz="2400" dirty="0">
                <a:solidFill>
                  <a:schemeClr val="bg1"/>
                </a:solidFill>
                <a:latin typeface="+mj-lt"/>
                <a:cs typeface="Arial"/>
              </a:rPr>
              <a:t> :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Institutional coordination and alignment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4073401" y="2296778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607261" y="2683791"/>
            <a:ext cx="1534311" cy="24216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91440" lvl="1" eaLnBrk="0" hangingPunct="0">
              <a:spcBef>
                <a:spcPts val="20"/>
              </a:spcBef>
              <a:buSzPct val="100000"/>
            </a:pPr>
            <a:r>
              <a:rPr lang="en-US" sz="1200" dirty="0"/>
              <a:t>Establish collaborative frameworks with key regulatory bodies and other relevant stakeholders for the proper management of e-waste in EACO member states</a:t>
            </a:r>
            <a:r>
              <a:rPr lang="en-US" sz="1400" dirty="0"/>
              <a:t>.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26" name="Down Arrow 25"/>
          <p:cNvSpPr/>
          <p:nvPr/>
        </p:nvSpPr>
        <p:spPr bwMode="auto">
          <a:xfrm>
            <a:off x="6866126" y="2321307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6620742" y="2759991"/>
            <a:ext cx="122785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Establish proper mechanisms   for sharing experience and knowledge on </a:t>
            </a:r>
            <a:r>
              <a:rPr lang="en-US" sz="1400" dirty="0" smtClean="0"/>
              <a:t>E-waste management 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7871775" y="2818606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Develop a communication and stakeholder engagement strategy on e-waste management 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40" name="Down Arrow 39"/>
          <p:cNvSpPr/>
          <p:nvPr/>
        </p:nvSpPr>
        <p:spPr bwMode="auto">
          <a:xfrm>
            <a:off x="8218718" y="2324240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6679910" y="5474678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$ 20,000</a:t>
            </a:r>
            <a:endParaRPr lang="en-US" sz="1300" dirty="0">
              <a:cs typeface="Calibri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8109299" y="5427785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400" dirty="0" smtClean="0"/>
              <a:t>10,000</a:t>
            </a:r>
            <a:endParaRPr lang="en-US" sz="13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062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8" grpId="0" animBg="1"/>
      <p:bldP spid="30" grpId="0" animBg="1"/>
      <p:bldP spid="31" grpId="0" animBg="1"/>
      <p:bldP spid="33" grpId="0" animBg="1"/>
      <p:bldP spid="17" grpId="0" animBg="1"/>
      <p:bldP spid="18" grpId="0" animBg="1"/>
      <p:bldP spid="20" grpId="0" animBg="1"/>
      <p:bldP spid="21" grpId="0" animBg="1"/>
      <p:bldP spid="29" grpId="0" animBg="1"/>
      <p:bldP spid="37" grpId="0" animBg="1"/>
      <p:bldP spid="26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057399" y="1240976"/>
            <a:ext cx="6798807" cy="9690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600" dirty="0"/>
              <a:t>An established  research, M&amp;E system, innovation as well as developed capacity  </a:t>
            </a:r>
            <a:r>
              <a:rPr lang="en-US" sz="1600" dirty="0" smtClean="0"/>
              <a:t>for </a:t>
            </a:r>
            <a:r>
              <a:rPr lang="en-US" sz="1600" dirty="0"/>
              <a:t>e-waste management </a:t>
            </a:r>
            <a:r>
              <a:rPr lang="en-US" sz="1600" dirty="0" smtClean="0"/>
              <a:t> in EACO member states </a:t>
            </a:r>
            <a:endParaRPr lang="en-US" sz="16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5966366" y="2305729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074985" y="2626758"/>
            <a:ext cx="1432780" cy="25548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400" dirty="0"/>
              <a:t>Conduct studies and baseline surveys on E-waste</a:t>
            </a:r>
            <a:endParaRPr lang="en-US" sz="1200" dirty="0" smtClean="0"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665745" y="2742406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Collaborate with research institution to promote research and innovation on e-waste management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2543907" y="2313287"/>
            <a:ext cx="473075" cy="16352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304800" y="1219201"/>
            <a:ext cx="1639765" cy="969048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 smtClean="0">
                <a:solidFill>
                  <a:prstClr val="black"/>
                </a:solidFill>
                <a:cs typeface="Calibri"/>
              </a:rPr>
              <a:t>Outcome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799" y="2597450"/>
            <a:ext cx="1639765" cy="258415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400" b="1" dirty="0">
                <a:solidFill>
                  <a:prstClr val="black"/>
                </a:solidFill>
                <a:cs typeface="Calibri"/>
              </a:rPr>
              <a:t>Transformative </a:t>
            </a:r>
            <a:r>
              <a:rPr lang="en-US" sz="1400" b="1" dirty="0" smtClean="0">
                <a:solidFill>
                  <a:prstClr val="black"/>
                </a:solidFill>
                <a:cs typeface="Calibri"/>
              </a:rPr>
              <a:t>Intervention          (</a:t>
            </a:r>
            <a:r>
              <a:rPr lang="en-US" sz="1400" dirty="0"/>
              <a:t>Promote research and innovation in e-waste </a:t>
            </a:r>
            <a:r>
              <a:rPr lang="en-US" sz="1400" dirty="0" smtClean="0"/>
              <a:t>management</a:t>
            </a:r>
            <a:r>
              <a:rPr lang="en-US" sz="1600" dirty="0" smtClean="0"/>
              <a:t>) </a:t>
            </a:r>
            <a:endParaRPr lang="en-US" sz="1600" dirty="0"/>
          </a:p>
          <a:p>
            <a:pPr marL="0" lvl="1" algn="ctr" eaLnBrk="0" hangingPunct="0">
              <a:spcBef>
                <a:spcPct val="50000"/>
              </a:spcBef>
              <a:buSzPct val="25000"/>
            </a:pP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57400" y="5486400"/>
            <a:ext cx="1439435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solidFill>
                <a:srgbClr val="FF0000"/>
              </a:solidFill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</a:t>
            </a:r>
            <a:r>
              <a:rPr lang="en-US" sz="1400" dirty="0" smtClean="0"/>
              <a:t>20,000</a:t>
            </a:r>
            <a:endParaRPr lang="en-US" sz="1300" dirty="0"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838904" y="5486400"/>
            <a:ext cx="1415141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 smtClean="0"/>
              <a:t>50,000 </a:t>
            </a:r>
            <a:endParaRPr lang="en-US" sz="1300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724913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400" dirty="0" smtClean="0"/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$ </a:t>
            </a:r>
            <a:r>
              <a:rPr lang="en-US" sz="1400" dirty="0"/>
              <a:t>3</a:t>
            </a:r>
            <a:r>
              <a:rPr lang="en-US" sz="1400" dirty="0" smtClean="0"/>
              <a:t>0,000</a:t>
            </a:r>
            <a:endParaRPr lang="en-US" sz="1300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4800" y="5486400"/>
            <a:ext cx="1639764" cy="609600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>
                <a:solidFill>
                  <a:prstClr val="black"/>
                </a:solidFill>
                <a:cs typeface="Calibri"/>
              </a:rPr>
              <a:t>Estimated Budget</a:t>
            </a:r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18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0" y="457200"/>
            <a:ext cx="9144000" cy="44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Proposed Interventions</a:t>
            </a:r>
          </a:p>
          <a:p>
            <a:pPr lvl="0">
              <a:lnSpc>
                <a:spcPct val="130000"/>
              </a:lnSpc>
            </a:pPr>
            <a:r>
              <a:rPr lang="en-US" sz="2400" u="sng" dirty="0">
                <a:solidFill>
                  <a:schemeClr val="bg1"/>
                </a:solidFill>
                <a:latin typeface="+mj-lt"/>
                <a:cs typeface="Arial"/>
              </a:rPr>
              <a:t>Strategic Pillar </a:t>
            </a:r>
            <a:r>
              <a:rPr lang="en-US" sz="2400" u="sng" dirty="0" smtClean="0">
                <a:solidFill>
                  <a:schemeClr val="bg1"/>
                </a:solidFill>
                <a:latin typeface="+mj-lt"/>
                <a:cs typeface="Arial"/>
              </a:rPr>
              <a:t>5</a:t>
            </a:r>
            <a:r>
              <a:rPr lang="en-US" sz="2400" dirty="0" smtClean="0">
                <a:solidFill>
                  <a:schemeClr val="bg1"/>
                </a:solidFill>
                <a:latin typeface="+mj-lt"/>
                <a:cs typeface="Arial"/>
              </a:rPr>
              <a:t> : 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Research, Monitoring and Evaluation and Capacity building 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Cont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…..)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4073401" y="2296778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779320" y="2683791"/>
            <a:ext cx="1534311" cy="24216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91440" lvl="1" eaLnBrk="0" hangingPunct="0">
              <a:spcBef>
                <a:spcPts val="20"/>
              </a:spcBef>
              <a:buSzPct val="100000"/>
            </a:pPr>
            <a:r>
              <a:rPr lang="en-US" sz="1400" dirty="0"/>
              <a:t>Organize  annual e-waste management innovation contests/ awards 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7558564" y="2721890"/>
            <a:ext cx="122785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Mainstream e-waste issues in educational curriculum at various levels especially in  technical school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40" name="Down Arrow 39"/>
          <p:cNvSpPr/>
          <p:nvPr/>
        </p:nvSpPr>
        <p:spPr bwMode="auto">
          <a:xfrm>
            <a:off x="7872761" y="2324240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7537624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$ 15,000</a:t>
            </a:r>
            <a:endParaRPr lang="en-US" sz="13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161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8" grpId="0" animBg="1"/>
      <p:bldP spid="30" grpId="0" animBg="1"/>
      <p:bldP spid="31" grpId="0" animBg="1"/>
      <p:bldP spid="33" grpId="0" animBg="1"/>
      <p:bldP spid="17" grpId="0" animBg="1"/>
      <p:bldP spid="18" grpId="0" animBg="1"/>
      <p:bldP spid="20" grpId="0" animBg="1"/>
      <p:bldP spid="21" grpId="0" animBg="1"/>
      <p:bldP spid="29" grpId="0" animBg="1"/>
      <p:bldP spid="37" grpId="0" animBg="1"/>
      <p:bldP spid="38" grpId="0" animBg="1"/>
      <p:bldP spid="40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057399" y="1240976"/>
            <a:ext cx="6798807" cy="9690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600" dirty="0"/>
              <a:t>An established  research, M&amp;E system, innovation as well as developed capacity  </a:t>
            </a:r>
            <a:r>
              <a:rPr lang="en-US" sz="1600" dirty="0" smtClean="0"/>
              <a:t>for </a:t>
            </a:r>
            <a:r>
              <a:rPr lang="en-US" sz="1600" dirty="0"/>
              <a:t>e-waste management </a:t>
            </a:r>
            <a:r>
              <a:rPr lang="en-US" sz="1600" dirty="0" smtClean="0"/>
              <a:t> in EACO member states </a:t>
            </a:r>
            <a:endParaRPr lang="en-US" sz="16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5966366" y="2305729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074985" y="2626758"/>
            <a:ext cx="1432780" cy="25548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400" dirty="0"/>
              <a:t>Collaborate with stakeholders to establish and maintain a data base for e-waste generations/ volumes</a:t>
            </a:r>
            <a:endParaRPr lang="en-US" sz="1400" dirty="0" smtClean="0"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665745" y="2742406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Conduct midterm review and final evaluation of the regional e-waste management  strategy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2543907" y="2313287"/>
            <a:ext cx="473075" cy="16352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304800" y="1219201"/>
            <a:ext cx="1639765" cy="969048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 smtClean="0">
                <a:solidFill>
                  <a:prstClr val="black"/>
                </a:solidFill>
                <a:cs typeface="Calibri"/>
              </a:rPr>
              <a:t>Outcome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799" y="2597450"/>
            <a:ext cx="1639765" cy="258415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400" b="1" dirty="0">
                <a:solidFill>
                  <a:prstClr val="black"/>
                </a:solidFill>
                <a:cs typeface="Calibri"/>
              </a:rPr>
              <a:t>Transformative </a:t>
            </a:r>
            <a:r>
              <a:rPr lang="en-US" sz="1400" b="1" dirty="0" smtClean="0">
                <a:solidFill>
                  <a:prstClr val="black"/>
                </a:solidFill>
                <a:cs typeface="Calibri"/>
              </a:rPr>
              <a:t>Intervention          (</a:t>
            </a:r>
            <a:r>
              <a:rPr lang="en-US" sz="1600" dirty="0"/>
              <a:t>Put in place a monitoring and evaluation mechanism for e-waste management</a:t>
            </a:r>
            <a:r>
              <a:rPr lang="en-US" sz="1600" dirty="0" smtClean="0"/>
              <a:t>) </a:t>
            </a:r>
            <a:endParaRPr lang="en-US" sz="1600" dirty="0"/>
          </a:p>
          <a:p>
            <a:pPr marL="0" lvl="1" algn="ctr" eaLnBrk="0" hangingPunct="0">
              <a:spcBef>
                <a:spcPct val="50000"/>
              </a:spcBef>
              <a:buSzPct val="25000"/>
            </a:pP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57400" y="5486400"/>
            <a:ext cx="1439435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solidFill>
                <a:srgbClr val="FF0000"/>
              </a:solidFill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</a:t>
            </a:r>
            <a:r>
              <a:rPr lang="en-US" sz="1400" dirty="0" smtClean="0"/>
              <a:t>20,000</a:t>
            </a:r>
            <a:endParaRPr lang="en-US" sz="1300" dirty="0"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838904" y="5486400"/>
            <a:ext cx="1415141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 smtClean="0"/>
              <a:t>50,000 </a:t>
            </a:r>
            <a:endParaRPr lang="en-US" sz="1300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724913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400" dirty="0" smtClean="0"/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$ </a:t>
            </a:r>
            <a:r>
              <a:rPr lang="en-US" sz="1400" dirty="0"/>
              <a:t>4</a:t>
            </a:r>
            <a:r>
              <a:rPr lang="en-US" sz="1400" dirty="0" smtClean="0"/>
              <a:t>0,000</a:t>
            </a:r>
            <a:endParaRPr lang="en-US" sz="1300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4800" y="5486400"/>
            <a:ext cx="1639764" cy="609600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>
                <a:solidFill>
                  <a:prstClr val="black"/>
                </a:solidFill>
                <a:cs typeface="Calibri"/>
              </a:rPr>
              <a:t>Estimated Budget</a:t>
            </a:r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18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0" y="457200"/>
            <a:ext cx="9144000" cy="44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Proposed Interventions</a:t>
            </a:r>
          </a:p>
          <a:p>
            <a:pPr lvl="0">
              <a:lnSpc>
                <a:spcPct val="130000"/>
              </a:lnSpc>
            </a:pPr>
            <a:r>
              <a:rPr lang="en-US" sz="2400" u="sng" dirty="0">
                <a:solidFill>
                  <a:schemeClr val="bg1"/>
                </a:solidFill>
                <a:latin typeface="+mj-lt"/>
                <a:cs typeface="Arial"/>
              </a:rPr>
              <a:t>Strategic Pillar </a:t>
            </a:r>
            <a:r>
              <a:rPr lang="en-US" sz="2400" u="sng" dirty="0" smtClean="0">
                <a:solidFill>
                  <a:schemeClr val="bg1"/>
                </a:solidFill>
                <a:latin typeface="+mj-lt"/>
                <a:cs typeface="Arial"/>
              </a:rPr>
              <a:t>5</a:t>
            </a:r>
            <a:r>
              <a:rPr lang="en-US" sz="2400" dirty="0" smtClean="0">
                <a:solidFill>
                  <a:schemeClr val="bg1"/>
                </a:solidFill>
                <a:latin typeface="+mj-lt"/>
                <a:cs typeface="Arial"/>
              </a:rPr>
              <a:t> : 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Research, Monitoring and Evaluation and Capacity building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4073401" y="2296778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779320" y="2683791"/>
            <a:ext cx="1534311" cy="24216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Develop and implement  a participatory monitoring and evaluation framework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7558564" y="2721890"/>
            <a:ext cx="122785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Support monitoring and evaluation for national e-waste management initiatives in member states 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40" name="Down Arrow 39"/>
          <p:cNvSpPr/>
          <p:nvPr/>
        </p:nvSpPr>
        <p:spPr bwMode="auto">
          <a:xfrm>
            <a:off x="7872761" y="2324240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7537624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$ 50,000</a:t>
            </a:r>
            <a:endParaRPr lang="en-US" sz="13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54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8" grpId="0" animBg="1"/>
      <p:bldP spid="30" grpId="0" animBg="1"/>
      <p:bldP spid="31" grpId="0" animBg="1"/>
      <p:bldP spid="33" grpId="0" animBg="1"/>
      <p:bldP spid="17" grpId="0" animBg="1"/>
      <p:bldP spid="18" grpId="0" animBg="1"/>
      <p:bldP spid="20" grpId="0" animBg="1"/>
      <p:bldP spid="21" grpId="0" animBg="1"/>
      <p:bldP spid="29" grpId="0" animBg="1"/>
      <p:bldP spid="37" grpId="0" animBg="1"/>
      <p:bldP spid="38" grpId="0" animBg="1"/>
      <p:bldP spid="40" grpId="0" animBg="1"/>
      <p:bldP spid="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057399" y="1240976"/>
            <a:ext cx="6798807" cy="9690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600" dirty="0"/>
              <a:t>An established  research, M&amp;E system, innovation as well as developed capacity  </a:t>
            </a:r>
            <a:r>
              <a:rPr lang="en-US" sz="1600" dirty="0" smtClean="0"/>
              <a:t>for </a:t>
            </a:r>
            <a:r>
              <a:rPr lang="en-US" sz="1600" dirty="0"/>
              <a:t>e-waste management </a:t>
            </a:r>
            <a:r>
              <a:rPr lang="en-US" sz="1600" dirty="0" smtClean="0"/>
              <a:t> in EACO member states </a:t>
            </a:r>
            <a:endParaRPr lang="en-US" sz="16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5966366" y="2305729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074985" y="2626758"/>
            <a:ext cx="1432780" cy="25548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400" dirty="0"/>
              <a:t>Raise comprehensive awareness about e-waste and its management</a:t>
            </a:r>
            <a:endParaRPr lang="en-US" sz="1400" dirty="0" smtClean="0"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665745" y="2742406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Undertake e-waste awareness campaigns in all member states   targeting the general public, technical staff and local leaders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2543907" y="2313287"/>
            <a:ext cx="473075" cy="16352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304800" y="1219201"/>
            <a:ext cx="1639765" cy="969048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 smtClean="0">
                <a:solidFill>
                  <a:prstClr val="black"/>
                </a:solidFill>
                <a:cs typeface="Calibri"/>
              </a:rPr>
              <a:t>Outcome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799" y="2597450"/>
            <a:ext cx="1639765" cy="258415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400" b="1" dirty="0">
                <a:solidFill>
                  <a:prstClr val="black"/>
                </a:solidFill>
                <a:cs typeface="Calibri"/>
              </a:rPr>
              <a:t>Transformative </a:t>
            </a:r>
            <a:r>
              <a:rPr lang="en-US" sz="1400" b="1" dirty="0" smtClean="0">
                <a:solidFill>
                  <a:prstClr val="black"/>
                </a:solidFill>
                <a:cs typeface="Calibri"/>
              </a:rPr>
              <a:t>Intervention          (</a:t>
            </a:r>
            <a:r>
              <a:rPr lang="en-US" sz="1400" dirty="0"/>
              <a:t>Capacity Building and Awareness creation for e-waste management in EACO member states</a:t>
            </a:r>
            <a:r>
              <a:rPr lang="en-US" sz="1400" dirty="0" smtClean="0"/>
              <a:t>) </a:t>
            </a:r>
            <a:endParaRPr lang="en-US" sz="1400" dirty="0"/>
          </a:p>
          <a:p>
            <a:pPr marL="0" lvl="1" algn="ctr" eaLnBrk="0" hangingPunct="0">
              <a:spcBef>
                <a:spcPct val="50000"/>
              </a:spcBef>
              <a:buSzPct val="25000"/>
            </a:pP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57400" y="5486400"/>
            <a:ext cx="1439435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solidFill>
                <a:srgbClr val="FF0000"/>
              </a:solidFill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</a:t>
            </a:r>
            <a:r>
              <a:rPr lang="en-US" sz="1400" dirty="0"/>
              <a:t>5</a:t>
            </a:r>
            <a:r>
              <a:rPr lang="en-US" sz="1400" dirty="0" smtClean="0"/>
              <a:t>0,000</a:t>
            </a:r>
            <a:endParaRPr lang="en-US" sz="1300" dirty="0"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838904" y="5486400"/>
            <a:ext cx="1415141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 smtClean="0"/>
              <a:t>60,000 </a:t>
            </a:r>
            <a:endParaRPr lang="en-US" sz="1300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724913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400" dirty="0" smtClean="0"/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$ 100,000</a:t>
            </a:r>
            <a:endParaRPr lang="en-US" sz="1300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4800" y="5486400"/>
            <a:ext cx="1639764" cy="609600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>
                <a:solidFill>
                  <a:prstClr val="black"/>
                </a:solidFill>
                <a:cs typeface="Calibri"/>
              </a:rPr>
              <a:t>Estimated Budget</a:t>
            </a:r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18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0" y="457200"/>
            <a:ext cx="9144000" cy="44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Proposed Interventions</a:t>
            </a:r>
          </a:p>
          <a:p>
            <a:pPr lvl="0">
              <a:lnSpc>
                <a:spcPct val="130000"/>
              </a:lnSpc>
            </a:pPr>
            <a:r>
              <a:rPr lang="en-US" u="sng" dirty="0">
                <a:solidFill>
                  <a:schemeClr val="bg1"/>
                </a:solidFill>
                <a:latin typeface="+mj-lt"/>
                <a:cs typeface="Arial"/>
              </a:rPr>
              <a:t>Strategic Pillar </a:t>
            </a:r>
            <a:r>
              <a:rPr lang="en-US" u="sng" dirty="0" smtClean="0">
                <a:solidFill>
                  <a:schemeClr val="bg1"/>
                </a:solidFill>
                <a:latin typeface="+mj-lt"/>
                <a:cs typeface="Arial"/>
              </a:rPr>
              <a:t>5</a:t>
            </a:r>
            <a:r>
              <a:rPr lang="en-US" dirty="0" smtClean="0">
                <a:solidFill>
                  <a:schemeClr val="bg1"/>
                </a:solidFill>
                <a:latin typeface="+mj-lt"/>
                <a:cs typeface="Arial"/>
              </a:rPr>
              <a:t> : 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Research, Monitoring and Evaluation and Capacity building 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(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C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ont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……)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4073401" y="2296778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779320" y="2683791"/>
            <a:ext cx="1534311" cy="24216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91440" lvl="1" eaLnBrk="0" hangingPunct="0">
              <a:spcBef>
                <a:spcPts val="20"/>
              </a:spcBef>
              <a:buSzPct val="100000"/>
            </a:pPr>
            <a:r>
              <a:rPr lang="en-US" sz="1400" dirty="0"/>
              <a:t>Build capacity amongst stakeholders and special interest groups such as informal sector, scheme operators etc.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7558564" y="2721890"/>
            <a:ext cx="122785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Network with partner organizations through stakeholder meetings and dialogues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40" name="Down Arrow 39"/>
          <p:cNvSpPr/>
          <p:nvPr/>
        </p:nvSpPr>
        <p:spPr bwMode="auto">
          <a:xfrm>
            <a:off x="7872761" y="2324240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7537624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$ 15,000</a:t>
            </a:r>
            <a:endParaRPr lang="en-US" sz="13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275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8" grpId="0" animBg="1"/>
      <p:bldP spid="30" grpId="0" animBg="1"/>
      <p:bldP spid="31" grpId="0" animBg="1"/>
      <p:bldP spid="33" grpId="0" animBg="1"/>
      <p:bldP spid="17" grpId="0" animBg="1"/>
      <p:bldP spid="18" grpId="0" animBg="1"/>
      <p:bldP spid="20" grpId="0" animBg="1"/>
      <p:bldP spid="21" grpId="0" animBg="1"/>
      <p:bldP spid="29" grpId="0" animBg="1"/>
      <p:bldP spid="37" grpId="0" animBg="1"/>
      <p:bldP spid="38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057399" y="1240976"/>
            <a:ext cx="6798807" cy="9690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600" dirty="0"/>
              <a:t>An established  research, M&amp;E system, innovation as well as developed capacity  </a:t>
            </a:r>
            <a:r>
              <a:rPr lang="en-US" sz="1600" dirty="0" smtClean="0"/>
              <a:t>for </a:t>
            </a:r>
            <a:r>
              <a:rPr lang="en-US" sz="1600" dirty="0"/>
              <a:t>e-waste management </a:t>
            </a:r>
            <a:r>
              <a:rPr lang="en-US" sz="1600" dirty="0" smtClean="0"/>
              <a:t> in EACO member states </a:t>
            </a:r>
            <a:endParaRPr lang="en-US" sz="16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5966366" y="2305729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074985" y="2626758"/>
            <a:ext cx="1432780" cy="25548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400" dirty="0"/>
              <a:t>Engage producers/retailers of EEE to participate in e-waste awareness campaigns</a:t>
            </a:r>
            <a:endParaRPr lang="en-US" sz="1400" dirty="0" smtClean="0"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665745" y="2742406"/>
            <a:ext cx="1436918" cy="23454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108000" lvl="1" eaLnBrk="0" fontAlgn="base" hangingPunct="0">
              <a:spcBef>
                <a:spcPts val="20"/>
              </a:spcBef>
              <a:spcAft>
                <a:spcPct val="0"/>
              </a:spcAft>
              <a:buSzPct val="150000"/>
            </a:pPr>
            <a:r>
              <a:rPr lang="en-US" sz="1400" dirty="0"/>
              <a:t>Develop information, education and communication (IEC) packages for each stakeholder category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2543907" y="2313287"/>
            <a:ext cx="473075" cy="16352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304800" y="1219201"/>
            <a:ext cx="1639765" cy="969048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 smtClean="0">
                <a:solidFill>
                  <a:prstClr val="black"/>
                </a:solidFill>
                <a:cs typeface="Calibri"/>
              </a:rPr>
              <a:t>Outcome </a:t>
            </a: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799" y="2597450"/>
            <a:ext cx="1639765" cy="258415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spcBef>
                <a:spcPct val="50000"/>
              </a:spcBef>
              <a:buSzPct val="25000"/>
            </a:pPr>
            <a:r>
              <a:rPr lang="en-US" sz="1400" b="1" dirty="0">
                <a:solidFill>
                  <a:prstClr val="black"/>
                </a:solidFill>
                <a:cs typeface="Calibri"/>
              </a:rPr>
              <a:t>Transformative </a:t>
            </a:r>
            <a:r>
              <a:rPr lang="en-US" sz="1400" b="1" dirty="0" smtClean="0">
                <a:solidFill>
                  <a:prstClr val="black"/>
                </a:solidFill>
                <a:cs typeface="Calibri"/>
              </a:rPr>
              <a:t>Intervention          (</a:t>
            </a:r>
            <a:r>
              <a:rPr lang="en-US" sz="1400" dirty="0"/>
              <a:t>Capacity Building and Awareness creation for e-waste management in EACO member states</a:t>
            </a:r>
            <a:r>
              <a:rPr lang="en-US" sz="1400" dirty="0" smtClean="0"/>
              <a:t>) </a:t>
            </a:r>
            <a:endParaRPr lang="en-US" sz="1400" dirty="0"/>
          </a:p>
          <a:p>
            <a:pPr marL="0" lvl="1" algn="ctr" eaLnBrk="0" hangingPunct="0">
              <a:spcBef>
                <a:spcPct val="50000"/>
              </a:spcBef>
              <a:buSzPct val="25000"/>
            </a:pPr>
            <a:endParaRPr lang="en-US" sz="16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57400" y="5486400"/>
            <a:ext cx="1439435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solidFill>
                <a:srgbClr val="FF0000"/>
              </a:solidFill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 </a:t>
            </a:r>
            <a:r>
              <a:rPr lang="en-US" sz="1400" dirty="0" smtClean="0"/>
              <a:t>10,000</a:t>
            </a:r>
            <a:endParaRPr lang="en-US" sz="1300" dirty="0"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838904" y="5486400"/>
            <a:ext cx="1415141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300" dirty="0" smtClean="0">
              <a:cs typeface="Calibri"/>
            </a:endParaRPr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300" dirty="0" smtClean="0">
                <a:cs typeface="Calibri"/>
              </a:rPr>
              <a:t>$</a:t>
            </a:r>
            <a:r>
              <a:rPr lang="en-US" sz="1300" dirty="0">
                <a:cs typeface="Calibri"/>
              </a:rPr>
              <a:t> </a:t>
            </a:r>
            <a:r>
              <a:rPr lang="en-US" sz="1400" dirty="0" smtClean="0"/>
              <a:t>100,000 </a:t>
            </a:r>
            <a:endParaRPr lang="en-US" sz="1300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724913" y="5486400"/>
            <a:ext cx="1318582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endParaRPr lang="en-US" sz="1400" dirty="0" smtClean="0"/>
          </a:p>
          <a:p>
            <a:pPr marL="0" lvl="1" algn="ctr" eaLnBrk="0" hangingPunct="0">
              <a:lnSpc>
                <a:spcPct val="120000"/>
              </a:lnSpc>
              <a:spcBef>
                <a:spcPts val="10"/>
              </a:spcBef>
              <a:buSzPct val="100000"/>
            </a:pPr>
            <a:r>
              <a:rPr lang="en-US" sz="1400" dirty="0" smtClean="0"/>
              <a:t>$ 25,000</a:t>
            </a:r>
            <a:endParaRPr lang="en-US" sz="1300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4800" y="5486400"/>
            <a:ext cx="1639764" cy="609600"/>
          </a:xfrm>
          <a:prstGeom prst="roundRect">
            <a:avLst/>
          </a:prstGeom>
          <a:solidFill>
            <a:srgbClr val="B6F0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  <a:buSzPct val="25000"/>
            </a:pPr>
            <a:r>
              <a:rPr lang="en-US" sz="1600" b="1" dirty="0">
                <a:solidFill>
                  <a:prstClr val="black"/>
                </a:solidFill>
                <a:cs typeface="Calibri"/>
              </a:rPr>
              <a:t>Estimated Budget</a:t>
            </a:r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18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0" y="457200"/>
            <a:ext cx="9144000" cy="44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Proposed Interventions</a:t>
            </a:r>
          </a:p>
          <a:p>
            <a:pPr lvl="0">
              <a:lnSpc>
                <a:spcPct val="130000"/>
              </a:lnSpc>
            </a:pPr>
            <a:r>
              <a:rPr lang="en-US" sz="2400" u="sng" dirty="0">
                <a:solidFill>
                  <a:schemeClr val="bg1"/>
                </a:solidFill>
                <a:latin typeface="+mj-lt"/>
                <a:cs typeface="Arial"/>
              </a:rPr>
              <a:t>Strategic Pillar </a:t>
            </a:r>
            <a:r>
              <a:rPr lang="en-US" sz="2400" u="sng" dirty="0" smtClean="0">
                <a:solidFill>
                  <a:schemeClr val="bg1"/>
                </a:solidFill>
                <a:latin typeface="+mj-lt"/>
                <a:cs typeface="Arial"/>
              </a:rPr>
              <a:t>5</a:t>
            </a:r>
            <a:r>
              <a:rPr lang="en-US" sz="2400" dirty="0" smtClean="0">
                <a:solidFill>
                  <a:schemeClr val="bg1"/>
                </a:solidFill>
                <a:latin typeface="+mj-lt"/>
                <a:cs typeface="Arial"/>
              </a:rPr>
              <a:t> : 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Research, Monitoring and Evaluation and Capacity building (cont...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4073401" y="2296778"/>
            <a:ext cx="473075" cy="1786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buSzPct val="100000"/>
              <a:buFont typeface="Arial" panose="020B0604020202020204" pitchFamily="34" charset="0"/>
              <a:buChar char="•"/>
            </a:pPr>
            <a:endParaRPr lang="en-US" sz="1200" b="1">
              <a:solidFill>
                <a:prstClr val="black"/>
              </a:solidFill>
              <a:cs typeface="Calibri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779320" y="2683791"/>
            <a:ext cx="1534311" cy="242160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7200" rIns="0" bIns="44450" numCol="1" rtlCol="0" anchor="ctr" anchorCtr="0" compatLnSpc="1">
            <a:prstTxWarp prst="textNoShape">
              <a:avLst/>
            </a:prstTxWarp>
          </a:bodyPr>
          <a:lstStyle/>
          <a:p>
            <a:pPr marL="91440" lvl="1" eaLnBrk="0" hangingPunct="0">
              <a:spcBef>
                <a:spcPts val="20"/>
              </a:spcBef>
              <a:buSzPct val="100000"/>
            </a:pPr>
            <a:r>
              <a:rPr lang="en-US" sz="1400" dirty="0"/>
              <a:t>Participate in regional and international </a:t>
            </a:r>
            <a:r>
              <a:rPr lang="en-US" sz="1400" dirty="0" err="1"/>
              <a:t>fora</a:t>
            </a:r>
            <a:r>
              <a:rPr lang="en-US" sz="1400" dirty="0"/>
              <a:t> on best practices in e-waste management</a:t>
            </a:r>
            <a:endParaRPr lang="en-US" sz="13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7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8" grpId="0" animBg="1"/>
      <p:bldP spid="30" grpId="0" animBg="1"/>
      <p:bldP spid="31" grpId="0" animBg="1"/>
      <p:bldP spid="33" grpId="0" animBg="1"/>
      <p:bldP spid="17" grpId="0" animBg="1"/>
      <p:bldP spid="18" grpId="0" animBg="1"/>
      <p:bldP spid="20" grpId="0" animBg="1"/>
      <p:bldP spid="21" grpId="0" animBg="1"/>
      <p:bldP spid="29" grpId="0" animBg="1"/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9"/>
          <p:cNvSpPr>
            <a:spLocks noChangeArrowheads="1"/>
          </p:cNvSpPr>
          <p:nvPr/>
        </p:nvSpPr>
        <p:spPr bwMode="auto">
          <a:xfrm>
            <a:off x="266700" y="304800"/>
            <a:ext cx="7952018" cy="60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Articulate Implementation Framework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solidFill>
                  <a:schemeClr val="bg1"/>
                </a:solidFill>
                <a:latin typeface="+mj-lt"/>
                <a:cs typeface="Arial"/>
              </a:rPr>
              <a:t>EACO  will drive impact through clear outputs</a:t>
            </a:r>
            <a:endParaRPr lang="en-US" sz="24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533400" y="2133600"/>
            <a:ext cx="1038269" cy="110124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SzPct val="25000"/>
            </a:pP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endParaRPr lang="en-US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579396" y="1978459"/>
            <a:ext cx="2078633" cy="111898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4450" rIns="0" bIns="44450" numCol="1" rtlCol="0" anchor="t" anchorCtr="0" compatLnSpc="1">
            <a:prstTxWarp prst="textNoShape">
              <a:avLst/>
            </a:prstTxWarp>
          </a:bodyPr>
          <a:lstStyle/>
          <a:p>
            <a:pPr marL="274320" lvl="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400" dirty="0"/>
              <a:t>A comprehensive resource mobilization mechanism implemented 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4284120" y="2016527"/>
            <a:ext cx="2138570" cy="113058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/>
              <a:t>A rationalized , well distributed and developed e-waste management infrastructure 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828800" y="2016527"/>
            <a:ext cx="2350907" cy="111898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274320" lvl="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/>
              <a:t>Harmonized /Aligned  legal, policy and regulatory framework for e-waste in EACO member states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477653" y="4198256"/>
            <a:ext cx="1122548" cy="22787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SzPct val="25000"/>
            </a:pPr>
            <a:r>
              <a:rPr 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utputs</a:t>
            </a:r>
            <a:endParaRPr lang="en-U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5688124" y="4258467"/>
            <a:ext cx="1662238" cy="154245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4450" rIns="0" bIns="44450" numCol="1" rtlCol="0" anchor="t" anchorCtr="0" compatLnSpc="1">
            <a:prstTxWarp prst="textNoShape">
              <a:avLst/>
            </a:prstTxWarp>
          </a:bodyPr>
          <a:lstStyle/>
          <a:p>
            <a:pPr marL="117475" lvl="1" indent="-117475" eaLnBrk="0" fontAlgn="base" hangingPunct="0">
              <a:spcBef>
                <a:spcPts val="1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en-US" sz="1100" dirty="0"/>
              <a:t>An e-waste management infrastructure roll out plan is developed </a:t>
            </a:r>
            <a:endParaRPr lang="en-US" sz="1100" dirty="0">
              <a:solidFill>
                <a:prstClr val="black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7452320" y="4256895"/>
            <a:ext cx="1463080" cy="154245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4450" rIns="0" bIns="44450" numCol="1" rtlCol="0" anchor="t" anchorCtr="0" compatLnSpc="1">
            <a:prstTxWarp prst="textNoShape">
              <a:avLst/>
            </a:prstTxWarp>
          </a:bodyPr>
          <a:lstStyle/>
          <a:p>
            <a:pPr marL="0" lvl="1" eaLnBrk="0" fontAlgn="base" hangingPunct="0">
              <a:spcBef>
                <a:spcPts val="10"/>
              </a:spcBef>
              <a:spcAft>
                <a:spcPct val="0"/>
              </a:spcAft>
              <a:buSzPct val="100000"/>
            </a:pPr>
            <a:r>
              <a:rPr lang="en-US" sz="1100" dirty="0"/>
              <a:t>Regional E-waste resource mobilization strategy developed and implemented</a:t>
            </a:r>
            <a:endParaRPr lang="en-US" sz="11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4211960" y="4256895"/>
            <a:ext cx="1371600" cy="154245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4450" rIns="0" bIns="44450" numCol="1" rtlCol="0" anchor="t" anchorCtr="0" compatLnSpc="1">
            <a:prstTxWarp prst="textNoShape">
              <a:avLst/>
            </a:prstTxWarp>
          </a:bodyPr>
          <a:lstStyle/>
          <a:p>
            <a:pPr marL="117475" lvl="1" indent="-117475" eaLnBrk="0" fontAlgn="base" hangingPunct="0">
              <a:spcBef>
                <a:spcPts val="1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en-US" sz="1100" b="1" dirty="0"/>
              <a:t>E-waste</a:t>
            </a:r>
            <a:r>
              <a:rPr lang="en-US" sz="1100" dirty="0"/>
              <a:t> management  infrastructure requirements analysis is conducted </a:t>
            </a:r>
            <a:endParaRPr lang="en-US" sz="1100" dirty="0">
              <a:solidFill>
                <a:prstClr val="black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4" name="AutoShape 2"/>
          <p:cNvSpPr>
            <a:spLocks noChangeArrowheads="1"/>
          </p:cNvSpPr>
          <p:nvPr/>
        </p:nvSpPr>
        <p:spPr bwMode="gray">
          <a:xfrm rot="10800000" flipV="1">
            <a:off x="1502768" y="1770050"/>
            <a:ext cx="7488832" cy="190634"/>
          </a:xfrm>
          <a:prstGeom prst="triangle">
            <a:avLst>
              <a:gd name="adj" fmla="val 50000"/>
            </a:avLst>
          </a:prstGeom>
          <a:solidFill>
            <a:srgbClr val="BBBBBF"/>
          </a:solidFill>
          <a:ln w="9525" algn="ctr">
            <a:noFill/>
            <a:round/>
            <a:headEnd/>
            <a:tailEnd/>
          </a:ln>
        </p:spPr>
        <p:txBody>
          <a:bodyPr lIns="72000" tIns="72000" rIns="72000" bIns="72000" anchor="ctr"/>
          <a:lstStyle/>
          <a:p>
            <a:pPr marL="109538" indent="-109538" defTabSz="914293">
              <a:buFont typeface="Arial" charset="0"/>
              <a:buChar char="•"/>
              <a:defRPr/>
            </a:pPr>
            <a:endParaRPr lang="en-AU" sz="11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1742778" y="4254120"/>
            <a:ext cx="1000422" cy="159352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4450" rIns="0" bIns="44450" numCol="1" rtlCol="0" anchor="t" anchorCtr="0" compatLnSpc="1">
            <a:prstTxWarp prst="textNoShape">
              <a:avLst/>
            </a:prstTxWarp>
          </a:bodyPr>
          <a:lstStyle/>
          <a:p>
            <a:pPr marL="117475" lvl="1" indent="-117475" eaLnBrk="0" fontAlgn="base" hangingPunct="0">
              <a:spcBef>
                <a:spcPts val="1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en-US" sz="1100" dirty="0"/>
              <a:t>Regional e-waste policies, guidelines and standards developed for EACO member states.</a:t>
            </a:r>
            <a:endParaRPr lang="en-US" sz="1100" dirty="0" smtClean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2828428" y="4256895"/>
            <a:ext cx="1286371" cy="154245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4450" rIns="0" bIns="44450" numCol="1" rtlCol="0" anchor="t" anchorCtr="0" compatLnSpc="1">
            <a:prstTxWarp prst="textNoShape">
              <a:avLst/>
            </a:prstTxWarp>
          </a:bodyPr>
          <a:lstStyle/>
          <a:p>
            <a:pPr marL="117475" lvl="1" indent="-117475" eaLnBrk="0" fontAlgn="base" hangingPunct="0">
              <a:spcBef>
                <a:spcPts val="1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en-US" sz="1100" dirty="0" smtClean="0"/>
              <a:t>E-waste </a:t>
            </a:r>
            <a:r>
              <a:rPr lang="en-US" sz="1100" dirty="0"/>
              <a:t>regional policy, guideline and standard adopted at national level </a:t>
            </a:r>
            <a:endParaRPr lang="en-US" sz="11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1768704" y="5908243"/>
            <a:ext cx="7146696" cy="87355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4450" rIns="0" bIns="44450" numCol="1" rtlCol="0" anchor="t" anchorCtr="0" compatLnSpc="1">
            <a:prstTxWarp prst="textNoShape">
              <a:avLst/>
            </a:prstTxWarp>
          </a:bodyPr>
          <a:lstStyle/>
          <a:p>
            <a:pPr marL="0" lvl="1" eaLnBrk="0" fontAlgn="base" hangingPunct="0">
              <a:spcBef>
                <a:spcPts val="10"/>
              </a:spcBef>
              <a:spcAft>
                <a:spcPct val="0"/>
              </a:spcAft>
              <a:buSzPct val="100000"/>
            </a:pPr>
            <a:r>
              <a:rPr lang="en-US" sz="1100" dirty="0"/>
              <a:t>EACO e-waste fund is established to collect EPR fees, ARF  individual, corporate  and donor contributions </a:t>
            </a:r>
            <a:endParaRPr lang="en-US" sz="1100" dirty="0" smtClean="0"/>
          </a:p>
          <a:p>
            <a:pPr marL="0" lvl="1" eaLnBrk="0" fontAlgn="base" hangingPunct="0">
              <a:spcBef>
                <a:spcPts val="10"/>
              </a:spcBef>
              <a:spcAft>
                <a:spcPct val="0"/>
              </a:spcAft>
              <a:buSzPct val="100000"/>
            </a:pPr>
            <a:r>
              <a:rPr lang="en-US" sz="1100" dirty="0"/>
              <a:t>E-waste management is mainstreamed   in educational curriculum at various levels especially in  technical </a:t>
            </a:r>
            <a:r>
              <a:rPr lang="en-US" sz="1100" dirty="0" smtClean="0"/>
              <a:t>school</a:t>
            </a:r>
          </a:p>
          <a:p>
            <a:pPr marL="0" lvl="1" eaLnBrk="0" fontAlgn="base" hangingPunct="0">
              <a:spcBef>
                <a:spcPts val="10"/>
              </a:spcBef>
              <a:spcAft>
                <a:spcPct val="0"/>
              </a:spcAft>
              <a:buSzPct val="100000"/>
            </a:pPr>
            <a:r>
              <a:rPr lang="en-US" sz="1100" dirty="0"/>
              <a:t>E-waste regional steering committee  operations and functions  supported  for effective coordination of the implementation of the  regional e-waste  strategic plan </a:t>
            </a:r>
            <a:endParaRPr lang="en-US" sz="1100" dirty="0">
              <a:solidFill>
                <a:prstClr val="black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533400" y="926481"/>
            <a:ext cx="1066800" cy="843568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SzPct val="25000"/>
            </a:pP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endParaRPr lang="en-U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1700011" y="907146"/>
            <a:ext cx="7306789" cy="84356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dirty="0"/>
              <a:t>Zero negative impact of e-Waste in EACO member states by 2030</a:t>
            </a:r>
            <a:endParaRPr lang="en-US" sz="14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2" name="AutoShape 2"/>
          <p:cNvSpPr>
            <a:spLocks noChangeArrowheads="1"/>
          </p:cNvSpPr>
          <p:nvPr/>
        </p:nvSpPr>
        <p:spPr bwMode="gray">
          <a:xfrm rot="10800000" flipV="1">
            <a:off x="1578968" y="3962400"/>
            <a:ext cx="7488832" cy="217050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72000" tIns="72000" rIns="72000" bIns="72000" anchor="ctr"/>
          <a:lstStyle/>
          <a:p>
            <a:pPr marL="109538" indent="-109538" defTabSz="914293">
              <a:buFont typeface="Arial" charset="0"/>
              <a:buChar char="•"/>
              <a:defRPr/>
            </a:pPr>
            <a:endParaRPr lang="en-AU" sz="11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0" y="1450032"/>
            <a:ext cx="533400" cy="4950768"/>
          </a:xfrm>
          <a:prstGeom prst="up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 bwMode="auto">
          <a:xfrm>
            <a:off x="1828800" y="3193991"/>
            <a:ext cx="6934200" cy="7314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4450" rIns="0" bIns="44450" numCol="1" rtlCol="0" anchor="t" anchorCtr="0" compatLnSpc="1">
            <a:prstTxWarp prst="textNoShape">
              <a:avLst/>
            </a:prstTxWarp>
          </a:bodyPr>
          <a:lstStyle/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/>
              <a:t>Strengthened  capacity for coordination of e-waste management at </a:t>
            </a:r>
            <a:r>
              <a:rPr lang="en-US" sz="1400" dirty="0" smtClean="0"/>
              <a:t>EACO</a:t>
            </a:r>
          </a:p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r>
              <a:rPr lang="en-US" sz="1400" dirty="0"/>
              <a:t>An established  research, M&amp;E system, innovation as well as developed capacity  for e-waste management  in EACO member states 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  <a:p>
            <a:pPr marL="274320" indent="-171450" eaLnBrk="0" fontAlgn="base" hangingPunct="0">
              <a:spcBef>
                <a:spcPts val="300"/>
              </a:spcBef>
              <a:spcAft>
                <a:spcPct val="0"/>
              </a:spcAft>
              <a:buSzPct val="150000"/>
              <a:buFont typeface="Arial" pitchFamily="34" charset="0"/>
              <a:buChar char="•"/>
            </a:pP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45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98314" y="1676400"/>
            <a:ext cx="8541793" cy="685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71947077"/>
              </p:ext>
            </p:extLst>
          </p:nvPr>
        </p:nvGraphicFramePr>
        <p:xfrm>
          <a:off x="303893" y="1219200"/>
          <a:ext cx="8536214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0" y="152400"/>
            <a:ext cx="9144000" cy="75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Towards Zero Negative Impact of e-waste in EACO member States by 2030 </a:t>
            </a:r>
          </a:p>
          <a:p>
            <a:pPr>
              <a:lnSpc>
                <a:spcPct val="130000"/>
              </a:lnSpc>
            </a:pP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Agenda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86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316913" y="6400800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prstClr val="white"/>
                </a:solidFill>
              </a:rPr>
              <a:t>24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11" name="Rectangle 59"/>
          <p:cNvSpPr>
            <a:spLocks noChangeArrowheads="1"/>
          </p:cNvSpPr>
          <p:nvPr/>
        </p:nvSpPr>
        <p:spPr bwMode="auto">
          <a:xfrm>
            <a:off x="152400" y="304800"/>
            <a:ext cx="8066318" cy="60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Articulate Implementation Framework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solidFill>
                  <a:schemeClr val="bg1"/>
                </a:solidFill>
                <a:latin typeface="+mj-lt"/>
                <a:cs typeface="Arial"/>
              </a:rPr>
              <a:t>Existing  Organization structure</a:t>
            </a:r>
            <a:endParaRPr lang="en-US" sz="24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07145"/>
            <a:ext cx="7380518" cy="5948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9"/>
          <p:cNvSpPr>
            <a:spLocks noChangeArrowheads="1"/>
          </p:cNvSpPr>
          <p:nvPr/>
        </p:nvSpPr>
        <p:spPr bwMode="auto">
          <a:xfrm>
            <a:off x="228600" y="304800"/>
            <a:ext cx="7990118" cy="60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chemeClr val="bg1"/>
                </a:solidFill>
                <a:latin typeface="+mj-lt"/>
                <a:cs typeface="Arial"/>
              </a:rPr>
              <a:t>Articulate Implementation Framework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Partnership and coordination with different stakeholders will ease delivery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AutoShape 3"/>
          <p:cNvSpPr>
            <a:spLocks noChangeArrowheads="1"/>
          </p:cNvSpPr>
          <p:nvPr/>
        </p:nvSpPr>
        <p:spPr bwMode="auto">
          <a:xfrm>
            <a:off x="2159000" y="3111500"/>
            <a:ext cx="2755900" cy="15367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405896" y="3153025"/>
            <a:ext cx="2328863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           </a:t>
            </a:r>
            <a:r>
              <a:rPr lang="en-US" sz="1400" kern="0" dirty="0" smtClean="0">
                <a:solidFill>
                  <a:srgbClr val="000000"/>
                </a:solidFill>
              </a:rPr>
              <a:t>EACO</a:t>
            </a:r>
          </a:p>
          <a:p>
            <a:pPr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1400" i="1" dirty="0"/>
              <a:t>“achieve a sustainable e-waste management system in the EACO member states”</a:t>
            </a:r>
            <a:r>
              <a:rPr lang="en-US" sz="1400" dirty="0"/>
              <a:t>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auto">
          <a:xfrm>
            <a:off x="6540500" y="5638800"/>
            <a:ext cx="2374900" cy="904220"/>
          </a:xfrm>
          <a:prstGeom prst="roundRect">
            <a:avLst>
              <a:gd name="adj" fmla="val 16667"/>
            </a:avLst>
          </a:prstGeom>
          <a:solidFill>
            <a:srgbClr val="17496F">
              <a:lumMod val="20000"/>
              <a:lumOff val="80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6388100" y="2298700"/>
            <a:ext cx="2222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Partnership</a:t>
            </a:r>
            <a:r>
              <a:rPr kumimoji="0" lang="en-US" sz="1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</a:t>
            </a: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</a:rPr>
              <a:t>EACO to create the PRO and E-waste fund 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35" name="AutoShape 9"/>
          <p:cNvSpPr>
            <a:spLocks noChangeArrowheads="1"/>
          </p:cNvSpPr>
          <p:nvPr/>
        </p:nvSpPr>
        <p:spPr bwMode="auto">
          <a:xfrm>
            <a:off x="2336800" y="6019800"/>
            <a:ext cx="1574800" cy="609600"/>
          </a:xfrm>
          <a:prstGeom prst="roundRect">
            <a:avLst>
              <a:gd name="adj" fmla="val 16667"/>
            </a:avLst>
          </a:prstGeom>
          <a:solidFill>
            <a:srgbClr val="17496F">
              <a:lumMod val="20000"/>
              <a:lumOff val="80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336800" y="6019800"/>
            <a:ext cx="1625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Development Partners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3251200" y="2057400"/>
            <a:ext cx="10541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Supervision</a:t>
            </a:r>
            <a:r>
              <a:rPr kumimoji="0" lang="en-US" sz="1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and overall coordination with </a:t>
            </a:r>
            <a:r>
              <a:rPr lang="en-US" sz="1000" kern="0" noProof="0" dirty="0" smtClean="0">
                <a:solidFill>
                  <a:srgbClr val="000000"/>
                </a:solidFill>
              </a:rPr>
              <a:t>NCS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38" name="AutoShape 12"/>
          <p:cNvSpPr>
            <a:spLocks noChangeArrowheads="1"/>
          </p:cNvSpPr>
          <p:nvPr/>
        </p:nvSpPr>
        <p:spPr bwMode="auto">
          <a:xfrm>
            <a:off x="2336800" y="1143000"/>
            <a:ext cx="1574800" cy="609600"/>
          </a:xfrm>
          <a:prstGeom prst="roundRect">
            <a:avLst>
              <a:gd name="adj" fmla="val 16667"/>
            </a:avLst>
          </a:prstGeom>
          <a:solidFill>
            <a:srgbClr val="17496F">
              <a:lumMod val="20000"/>
              <a:lumOff val="80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ctr"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RSC</a:t>
            </a:r>
          </a:p>
          <a:p>
            <a:pPr lvl="0" algn="ctr"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WG </a:t>
            </a:r>
            <a:r>
              <a:rPr lang="en-US" sz="1600" b="1" kern="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7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40" name="AutoShape 14"/>
          <p:cNvSpPr>
            <a:spLocks noChangeArrowheads="1"/>
          </p:cNvSpPr>
          <p:nvPr/>
        </p:nvSpPr>
        <p:spPr bwMode="auto">
          <a:xfrm>
            <a:off x="6540500" y="1447800"/>
            <a:ext cx="1574800" cy="609600"/>
          </a:xfrm>
          <a:prstGeom prst="roundRect">
            <a:avLst>
              <a:gd name="adj" fmla="val 16667"/>
            </a:avLst>
          </a:prstGeom>
          <a:solidFill>
            <a:srgbClr val="17496F">
              <a:lumMod val="20000"/>
              <a:lumOff val="80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6578158" y="1507123"/>
            <a:ext cx="1625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Producers, Importers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2" name="Line 16"/>
          <p:cNvSpPr>
            <a:spLocks noChangeShapeType="1"/>
          </p:cNvSpPr>
          <p:nvPr/>
        </p:nvSpPr>
        <p:spPr bwMode="auto">
          <a:xfrm flipV="1">
            <a:off x="4813300" y="2120900"/>
            <a:ext cx="16002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3" name="Line 17"/>
          <p:cNvSpPr>
            <a:spLocks noChangeShapeType="1"/>
          </p:cNvSpPr>
          <p:nvPr/>
        </p:nvSpPr>
        <p:spPr bwMode="auto">
          <a:xfrm>
            <a:off x="4838700" y="4775200"/>
            <a:ext cx="16002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4" name="Line 18"/>
          <p:cNvSpPr>
            <a:spLocks noChangeShapeType="1"/>
          </p:cNvSpPr>
          <p:nvPr/>
        </p:nvSpPr>
        <p:spPr bwMode="auto">
          <a:xfrm flipH="1">
            <a:off x="5041900" y="2171700"/>
            <a:ext cx="16002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H="1" flipV="1">
            <a:off x="4978400" y="4660900"/>
            <a:ext cx="16002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4343400" y="1676400"/>
            <a:ext cx="21082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>
              <a:buFontTx/>
              <a:buChar char="•"/>
              <a:defRPr/>
            </a:pPr>
            <a:r>
              <a:rPr lang="en-US" sz="1000" kern="0" dirty="0">
                <a:solidFill>
                  <a:srgbClr val="000000"/>
                </a:solidFill>
              </a:rPr>
              <a:t>Implement </a:t>
            </a:r>
            <a:r>
              <a:rPr lang="en-US" sz="1000" kern="0" dirty="0" smtClean="0">
                <a:solidFill>
                  <a:srgbClr val="000000"/>
                </a:solidFill>
              </a:rPr>
              <a:t>Extended Producer </a:t>
            </a:r>
            <a:r>
              <a:rPr lang="en-US" sz="1000" kern="0" dirty="0" err="1" smtClean="0">
                <a:solidFill>
                  <a:srgbClr val="000000"/>
                </a:solidFill>
              </a:rPr>
              <a:t>Resposnibility</a:t>
            </a:r>
            <a:r>
              <a:rPr lang="en-US" sz="1000" kern="0" dirty="0" smtClean="0">
                <a:solidFill>
                  <a:srgbClr val="000000"/>
                </a:solidFill>
              </a:rPr>
              <a:t> program </a:t>
            </a:r>
          </a:p>
          <a:p>
            <a:pPr lvl="0">
              <a:buFontTx/>
              <a:buChar char="•"/>
              <a:defRPr/>
            </a:pPr>
            <a:r>
              <a:rPr lang="en-US" sz="1000" kern="0" dirty="0">
                <a:solidFill>
                  <a:srgbClr val="000000"/>
                </a:solidFill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</a:rPr>
              <a:t>Finance collection and treatment </a:t>
            </a:r>
            <a:endParaRPr lang="en-US" sz="1000" kern="0" dirty="0">
              <a:solidFill>
                <a:srgbClr val="000000"/>
              </a:solidFill>
            </a:endParaRP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6223000" y="4937125"/>
            <a:ext cx="25225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Transboundry movement of e-waste within the region 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8" name="Line 22"/>
          <p:cNvSpPr>
            <a:spLocks noChangeShapeType="1"/>
          </p:cNvSpPr>
          <p:nvPr/>
        </p:nvSpPr>
        <p:spPr bwMode="auto">
          <a:xfrm>
            <a:off x="3238500" y="185420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9" name="Line 23"/>
          <p:cNvSpPr>
            <a:spLocks noChangeShapeType="1"/>
          </p:cNvSpPr>
          <p:nvPr/>
        </p:nvSpPr>
        <p:spPr bwMode="auto">
          <a:xfrm flipV="1">
            <a:off x="3009900" y="185420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0" name="Line 24"/>
          <p:cNvSpPr>
            <a:spLocks noChangeShapeType="1"/>
          </p:cNvSpPr>
          <p:nvPr/>
        </p:nvSpPr>
        <p:spPr bwMode="auto">
          <a:xfrm>
            <a:off x="3238500" y="480060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1" name="Line 25"/>
          <p:cNvSpPr>
            <a:spLocks noChangeShapeType="1"/>
          </p:cNvSpPr>
          <p:nvPr/>
        </p:nvSpPr>
        <p:spPr bwMode="auto">
          <a:xfrm flipV="1">
            <a:off x="3009900" y="480060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2" name="Text Box 26"/>
          <p:cNvSpPr txBox="1">
            <a:spLocks noChangeArrowheads="1"/>
          </p:cNvSpPr>
          <p:nvPr/>
        </p:nvSpPr>
        <p:spPr bwMode="auto">
          <a:xfrm>
            <a:off x="1955800" y="2113002"/>
            <a:ext cx="1066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Progress reporting on </a:t>
            </a:r>
            <a:r>
              <a:rPr lang="en-US" sz="1000" kern="0" dirty="0">
                <a:solidFill>
                  <a:srgbClr val="000000"/>
                </a:solidFill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</a:rPr>
              <a:t>Regional Strategy 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2095500" y="5084802"/>
            <a:ext cx="11811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Finance  </a:t>
            </a:r>
            <a:r>
              <a:rPr lang="en-US" sz="1000" kern="0" dirty="0" smtClean="0">
                <a:solidFill>
                  <a:srgbClr val="000000"/>
                </a:solidFill>
              </a:rPr>
              <a:t>the strategy </a:t>
            </a: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Technical</a:t>
            </a:r>
            <a:r>
              <a:rPr kumimoji="0" lang="en-US" sz="1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</a:t>
            </a: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000" kern="0" baseline="0" dirty="0" smtClean="0">
                <a:solidFill>
                  <a:srgbClr val="000000"/>
                </a:solidFill>
              </a:rPr>
              <a:t>Assistance</a:t>
            </a:r>
            <a:r>
              <a:rPr lang="en-US" sz="1000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3251200" y="5161002"/>
            <a:ext cx="1066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000" kern="0" dirty="0">
                <a:solidFill>
                  <a:srgbClr val="000000"/>
                </a:solidFill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</a:rPr>
              <a:t>Capacity Building and Awareness raising 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5" name="Text Box 29"/>
          <p:cNvSpPr txBox="1">
            <a:spLocks noChangeArrowheads="1"/>
          </p:cNvSpPr>
          <p:nvPr/>
        </p:nvSpPr>
        <p:spPr bwMode="auto">
          <a:xfrm>
            <a:off x="4711700" y="5334000"/>
            <a:ext cx="1371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000" kern="0" dirty="0">
                <a:solidFill>
                  <a:srgbClr val="000000"/>
                </a:solidFill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</a:rPr>
              <a:t>Environment and Safety compliance audits 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6" name="Oval 30"/>
          <p:cNvSpPr>
            <a:spLocks noChangeArrowheads="1"/>
          </p:cNvSpPr>
          <p:nvPr/>
        </p:nvSpPr>
        <p:spPr bwMode="auto">
          <a:xfrm>
            <a:off x="0" y="3594100"/>
            <a:ext cx="1651000" cy="685800"/>
          </a:xfrm>
          <a:prstGeom prst="ellipse">
            <a:avLst/>
          </a:prstGeom>
          <a:solidFill>
            <a:srgbClr val="66FF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Private sector</a:t>
            </a:r>
          </a:p>
        </p:txBody>
      </p:sp>
      <p:sp>
        <p:nvSpPr>
          <p:cNvPr id="57" name="AutoShape 31"/>
          <p:cNvSpPr>
            <a:spLocks noChangeArrowheads="1"/>
          </p:cNvSpPr>
          <p:nvPr/>
        </p:nvSpPr>
        <p:spPr bwMode="auto">
          <a:xfrm flipH="1">
            <a:off x="1752600" y="3860800"/>
            <a:ext cx="381000" cy="177800"/>
          </a:xfrm>
          <a:prstGeom prst="leftArrow">
            <a:avLst>
              <a:gd name="adj1" fmla="val 50000"/>
              <a:gd name="adj2" fmla="val 5735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8" name="AutoShape 32"/>
          <p:cNvSpPr>
            <a:spLocks noChangeArrowheads="1"/>
          </p:cNvSpPr>
          <p:nvPr/>
        </p:nvSpPr>
        <p:spPr bwMode="auto">
          <a:xfrm>
            <a:off x="7175500" y="3429000"/>
            <a:ext cx="1892300" cy="990600"/>
          </a:xfrm>
          <a:prstGeom prst="roundRect">
            <a:avLst>
              <a:gd name="adj" fmla="val 16667"/>
            </a:avLst>
          </a:prstGeom>
          <a:solidFill>
            <a:srgbClr val="17496F">
              <a:lumMod val="20000"/>
              <a:lumOff val="80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Arial"/>
              </a:rPr>
              <a:t>Regulators ( UCC,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Arial"/>
              </a:rPr>
              <a:t>RURA, CA, </a:t>
            </a:r>
            <a:r>
              <a:rPr lang="en-US" sz="1400" b="1" kern="0" dirty="0" err="1" smtClean="0">
                <a:solidFill>
                  <a:srgbClr val="000000"/>
                </a:solidFill>
                <a:latin typeface="Arial"/>
              </a:rPr>
              <a:t>TCRA,etc</a:t>
            </a:r>
            <a:r>
              <a:rPr lang="en-US" sz="1400" b="1" kern="0" dirty="0" smtClean="0">
                <a:solidFill>
                  <a:srgbClr val="000000"/>
                </a:solidFill>
                <a:latin typeface="Arial"/>
              </a:rPr>
              <a:t>)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9" name="Text Box 33"/>
          <p:cNvSpPr txBox="1">
            <a:spLocks noChangeArrowheads="1"/>
          </p:cNvSpPr>
          <p:nvPr/>
        </p:nvSpPr>
        <p:spPr bwMode="auto">
          <a:xfrm>
            <a:off x="4953000" y="3276600"/>
            <a:ext cx="223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000" kern="0" dirty="0">
                <a:solidFill>
                  <a:srgbClr val="000000"/>
                </a:solidFill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</a:rPr>
              <a:t>Enforcement of laws and regulations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5105400" y="4076700"/>
            <a:ext cx="21336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Type approval , data reporting ,</a:t>
            </a: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000" kern="0" dirty="0">
                <a:solidFill>
                  <a:srgbClr val="000000"/>
                </a:solidFill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</a:rPr>
              <a:t>Financial contributions 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61" name="Line 35"/>
          <p:cNvSpPr>
            <a:spLocks noChangeShapeType="1"/>
          </p:cNvSpPr>
          <p:nvPr/>
        </p:nvSpPr>
        <p:spPr bwMode="auto">
          <a:xfrm flipH="1">
            <a:off x="4953000" y="4038600"/>
            <a:ext cx="2133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2" name="Line 36"/>
          <p:cNvSpPr>
            <a:spLocks noChangeShapeType="1"/>
          </p:cNvSpPr>
          <p:nvPr/>
        </p:nvSpPr>
        <p:spPr bwMode="auto">
          <a:xfrm>
            <a:off x="4953000" y="3860800"/>
            <a:ext cx="2133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3" name="Text Box 27"/>
          <p:cNvSpPr txBox="1">
            <a:spLocks noChangeArrowheads="1"/>
          </p:cNvSpPr>
          <p:nvPr/>
        </p:nvSpPr>
        <p:spPr bwMode="auto">
          <a:xfrm>
            <a:off x="228600" y="4321314"/>
            <a:ext cx="11811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Partnership</a:t>
            </a:r>
            <a:r>
              <a:rPr kumimoji="0" lang="en-US" sz="1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in </a:t>
            </a:r>
            <a:r>
              <a:rPr lang="en-US" sz="1000" kern="0" dirty="0" smtClean="0">
                <a:solidFill>
                  <a:srgbClr val="000000"/>
                </a:solidFill>
              </a:rPr>
              <a:t>setting up required infrastructure, collection and treatment of e-waste  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592365" y="5771270"/>
            <a:ext cx="2336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Agencies  in Member states ( REMA, NEMA, NEMC, </a:t>
            </a:r>
            <a:r>
              <a:rPr lang="en-US" sz="1400" kern="0" dirty="0" err="1" smtClean="0">
                <a:solidFill>
                  <a:srgbClr val="000000"/>
                </a:solidFill>
              </a:rPr>
              <a:t>etc</a:t>
            </a:r>
            <a:r>
              <a:rPr lang="en-US" sz="1400" kern="0" dirty="0">
                <a:solidFill>
                  <a:srgbClr val="000000"/>
                </a:solidFill>
              </a:rPr>
              <a:t>)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Thank You</a:t>
            </a:r>
            <a:endParaRPr lang="en-US" sz="6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9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1495852"/>
            <a:ext cx="9144000" cy="4066748"/>
            <a:chOff x="0" y="798493"/>
            <a:chExt cx="9144000" cy="4066748"/>
          </a:xfrm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7189869" y="4240376"/>
              <a:ext cx="734938" cy="573056"/>
            </a:xfrm>
            <a:custGeom>
              <a:avLst/>
              <a:gdLst>
                <a:gd name="T0" fmla="*/ 0 w 585"/>
                <a:gd name="T1" fmla="*/ 0 h 417"/>
                <a:gd name="T2" fmla="*/ 0 w 585"/>
                <a:gd name="T3" fmla="*/ 416 h 417"/>
                <a:gd name="T4" fmla="*/ 170 w 585"/>
                <a:gd name="T5" fmla="*/ 416 h 417"/>
                <a:gd name="T6" fmla="*/ 0 60000 65536"/>
                <a:gd name="T7" fmla="*/ 0 60000 65536"/>
                <a:gd name="T8" fmla="*/ 0 60000 65536"/>
                <a:gd name="T9" fmla="*/ 0 w 585"/>
                <a:gd name="T10" fmla="*/ 0 h 417"/>
                <a:gd name="T11" fmla="*/ 585 w 585"/>
                <a:gd name="T12" fmla="*/ 417 h 4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5" h="417">
                  <a:moveTo>
                    <a:pt x="0" y="0"/>
                  </a:moveTo>
                  <a:lnTo>
                    <a:pt x="0" y="416"/>
                  </a:lnTo>
                  <a:lnTo>
                    <a:pt x="584" y="41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 sz="2000">
                <a:solidFill>
                  <a:prstClr val="black"/>
                </a:solidFill>
              </a:endParaRPr>
            </a:p>
          </p:txBody>
        </p:sp>
        <p:sp>
          <p:nvSpPr>
            <p:cNvPr id="5" name="Rectangle 60"/>
            <p:cNvSpPr>
              <a:spLocks noChangeArrowheads="1"/>
            </p:cNvSpPr>
            <p:nvPr/>
          </p:nvSpPr>
          <p:spPr bwMode="auto">
            <a:xfrm>
              <a:off x="6645376" y="3417686"/>
              <a:ext cx="1054831" cy="10907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53882" dir="2700000" algn="ctr" rotWithShape="0">
                <a:srgbClr val="676767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5898476" y="3883551"/>
              <a:ext cx="734938" cy="573056"/>
            </a:xfrm>
            <a:custGeom>
              <a:avLst/>
              <a:gdLst>
                <a:gd name="T0" fmla="*/ 0 w 585"/>
                <a:gd name="T1" fmla="*/ 0 h 417"/>
                <a:gd name="T2" fmla="*/ 0 w 585"/>
                <a:gd name="T3" fmla="*/ 416 h 417"/>
                <a:gd name="T4" fmla="*/ 170 w 585"/>
                <a:gd name="T5" fmla="*/ 416 h 417"/>
                <a:gd name="T6" fmla="*/ 0 60000 65536"/>
                <a:gd name="T7" fmla="*/ 0 60000 65536"/>
                <a:gd name="T8" fmla="*/ 0 60000 65536"/>
                <a:gd name="T9" fmla="*/ 0 w 585"/>
                <a:gd name="T10" fmla="*/ 0 h 417"/>
                <a:gd name="T11" fmla="*/ 585 w 585"/>
                <a:gd name="T12" fmla="*/ 417 h 4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5" h="417">
                  <a:moveTo>
                    <a:pt x="0" y="0"/>
                  </a:moveTo>
                  <a:lnTo>
                    <a:pt x="0" y="416"/>
                  </a:lnTo>
                  <a:lnTo>
                    <a:pt x="584" y="41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 sz="2000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569473" y="3519190"/>
              <a:ext cx="756000" cy="573056"/>
            </a:xfrm>
            <a:custGeom>
              <a:avLst/>
              <a:gdLst>
                <a:gd name="T0" fmla="*/ 0 w 585"/>
                <a:gd name="T1" fmla="*/ 0 h 417"/>
                <a:gd name="T2" fmla="*/ 0 w 585"/>
                <a:gd name="T3" fmla="*/ 416 h 417"/>
                <a:gd name="T4" fmla="*/ 584 w 585"/>
                <a:gd name="T5" fmla="*/ 416 h 417"/>
                <a:gd name="T6" fmla="*/ 0 60000 65536"/>
                <a:gd name="T7" fmla="*/ 0 60000 65536"/>
                <a:gd name="T8" fmla="*/ 0 60000 65536"/>
                <a:gd name="T9" fmla="*/ 0 w 585"/>
                <a:gd name="T10" fmla="*/ 0 h 417"/>
                <a:gd name="T11" fmla="*/ 585 w 585"/>
                <a:gd name="T12" fmla="*/ 417 h 4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5" h="417">
                  <a:moveTo>
                    <a:pt x="0" y="0"/>
                  </a:moveTo>
                  <a:lnTo>
                    <a:pt x="0" y="416"/>
                  </a:lnTo>
                  <a:lnTo>
                    <a:pt x="584" y="41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 sz="200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271570" y="3218488"/>
              <a:ext cx="756000" cy="573056"/>
            </a:xfrm>
            <a:custGeom>
              <a:avLst/>
              <a:gdLst>
                <a:gd name="T0" fmla="*/ 0 w 585"/>
                <a:gd name="T1" fmla="*/ 0 h 417"/>
                <a:gd name="T2" fmla="*/ 0 w 585"/>
                <a:gd name="T3" fmla="*/ 416 h 417"/>
                <a:gd name="T4" fmla="*/ 584 w 585"/>
                <a:gd name="T5" fmla="*/ 416 h 417"/>
                <a:gd name="T6" fmla="*/ 0 60000 65536"/>
                <a:gd name="T7" fmla="*/ 0 60000 65536"/>
                <a:gd name="T8" fmla="*/ 0 60000 65536"/>
                <a:gd name="T9" fmla="*/ 0 w 585"/>
                <a:gd name="T10" fmla="*/ 0 h 417"/>
                <a:gd name="T11" fmla="*/ 585 w 585"/>
                <a:gd name="T12" fmla="*/ 417 h 4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5" h="417">
                  <a:moveTo>
                    <a:pt x="0" y="0"/>
                  </a:moveTo>
                  <a:lnTo>
                    <a:pt x="0" y="416"/>
                  </a:lnTo>
                  <a:lnTo>
                    <a:pt x="584" y="41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 sz="2000">
                <a:solidFill>
                  <a:prstClr val="black"/>
                </a:solidFill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373918" y="3036835"/>
              <a:ext cx="1054831" cy="10907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53882" dir="2700000" algn="ctr" rotWithShape="0">
                <a:srgbClr val="676767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51"/>
            <p:cNvSpPr>
              <a:spLocks noChangeArrowheads="1"/>
            </p:cNvSpPr>
            <p:nvPr/>
          </p:nvSpPr>
          <p:spPr bwMode="auto">
            <a:xfrm>
              <a:off x="4079604" y="2719641"/>
              <a:ext cx="1054831" cy="10907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53882" dir="2700000" algn="ctr" rotWithShape="0">
                <a:srgbClr val="676767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1" name="Rectangle 54"/>
            <p:cNvSpPr>
              <a:spLocks noChangeArrowheads="1"/>
            </p:cNvSpPr>
            <p:nvPr/>
          </p:nvSpPr>
          <p:spPr bwMode="auto">
            <a:xfrm>
              <a:off x="2741298" y="2438400"/>
              <a:ext cx="1054831" cy="10907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53882" dir="2700000" algn="ctr" rotWithShape="0">
                <a:srgbClr val="676767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57"/>
            <p:cNvSpPr>
              <a:spLocks/>
            </p:cNvSpPr>
            <p:nvPr/>
          </p:nvSpPr>
          <p:spPr bwMode="auto">
            <a:xfrm>
              <a:off x="1961173" y="2902890"/>
              <a:ext cx="756000" cy="573056"/>
            </a:xfrm>
            <a:custGeom>
              <a:avLst/>
              <a:gdLst>
                <a:gd name="T0" fmla="*/ 0 w 585"/>
                <a:gd name="T1" fmla="*/ 0 h 417"/>
                <a:gd name="T2" fmla="*/ 0 w 585"/>
                <a:gd name="T3" fmla="*/ 416 h 417"/>
                <a:gd name="T4" fmla="*/ 584 w 585"/>
                <a:gd name="T5" fmla="*/ 416 h 417"/>
                <a:gd name="T6" fmla="*/ 0 60000 65536"/>
                <a:gd name="T7" fmla="*/ 0 60000 65536"/>
                <a:gd name="T8" fmla="*/ 0 60000 65536"/>
                <a:gd name="T9" fmla="*/ 0 w 585"/>
                <a:gd name="T10" fmla="*/ 0 h 417"/>
                <a:gd name="T11" fmla="*/ 585 w 585"/>
                <a:gd name="T12" fmla="*/ 417 h 4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5" h="417">
                  <a:moveTo>
                    <a:pt x="0" y="0"/>
                  </a:moveTo>
                  <a:lnTo>
                    <a:pt x="0" y="416"/>
                  </a:lnTo>
                  <a:lnTo>
                    <a:pt x="584" y="41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 sz="2000">
                <a:solidFill>
                  <a:prstClr val="black"/>
                </a:solidFill>
              </a:endParaRPr>
            </a:p>
          </p:txBody>
        </p:sp>
        <p:sp>
          <p:nvSpPr>
            <p:cNvPr id="13" name="Rectangle 66"/>
            <p:cNvSpPr>
              <a:spLocks noChangeArrowheads="1"/>
            </p:cNvSpPr>
            <p:nvPr/>
          </p:nvSpPr>
          <p:spPr bwMode="auto">
            <a:xfrm>
              <a:off x="1492035" y="2057400"/>
              <a:ext cx="1043267" cy="10732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53882" dir="2700000" algn="ctr" rotWithShape="0">
                <a:srgbClr val="676767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dirty="0">
                <a:solidFill>
                  <a:srgbClr val="000000"/>
                </a:solidFill>
              </a:endParaRPr>
            </a:p>
          </p:txBody>
        </p:sp>
        <p:pic>
          <p:nvPicPr>
            <p:cNvPr id="14" name="Picture 3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6110" y="2819400"/>
              <a:ext cx="893090" cy="923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5600" y="2514600"/>
              <a:ext cx="816008" cy="873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79" descr="CH10_Intelligent Capital_ESP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206"/>
            <a:stretch>
              <a:fillRect/>
            </a:stretch>
          </p:blipFill>
          <p:spPr bwMode="auto">
            <a:xfrm>
              <a:off x="5493528" y="3123411"/>
              <a:ext cx="814679" cy="925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57"/>
            <p:cNvSpPr>
              <a:spLocks/>
            </p:cNvSpPr>
            <p:nvPr/>
          </p:nvSpPr>
          <p:spPr bwMode="auto">
            <a:xfrm>
              <a:off x="691800" y="2528761"/>
              <a:ext cx="756000" cy="573056"/>
            </a:xfrm>
            <a:custGeom>
              <a:avLst/>
              <a:gdLst>
                <a:gd name="T0" fmla="*/ 0 w 585"/>
                <a:gd name="T1" fmla="*/ 0 h 417"/>
                <a:gd name="T2" fmla="*/ 0 w 585"/>
                <a:gd name="T3" fmla="*/ 416 h 417"/>
                <a:gd name="T4" fmla="*/ 584 w 585"/>
                <a:gd name="T5" fmla="*/ 416 h 417"/>
                <a:gd name="T6" fmla="*/ 0 60000 65536"/>
                <a:gd name="T7" fmla="*/ 0 60000 65536"/>
                <a:gd name="T8" fmla="*/ 0 60000 65536"/>
                <a:gd name="T9" fmla="*/ 0 w 585"/>
                <a:gd name="T10" fmla="*/ 0 h 417"/>
                <a:gd name="T11" fmla="*/ 585 w 585"/>
                <a:gd name="T12" fmla="*/ 417 h 4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5" h="417">
                  <a:moveTo>
                    <a:pt x="0" y="0"/>
                  </a:moveTo>
                  <a:lnTo>
                    <a:pt x="0" y="416"/>
                  </a:lnTo>
                  <a:lnTo>
                    <a:pt x="584" y="41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 sz="2000">
                <a:solidFill>
                  <a:prstClr val="black"/>
                </a:solidFill>
              </a:endParaRPr>
            </a:p>
          </p:txBody>
        </p:sp>
        <p:sp>
          <p:nvSpPr>
            <p:cNvPr id="19" name="Rectangle 66"/>
            <p:cNvSpPr>
              <a:spLocks noChangeArrowheads="1"/>
            </p:cNvSpPr>
            <p:nvPr/>
          </p:nvSpPr>
          <p:spPr bwMode="auto">
            <a:xfrm>
              <a:off x="170832" y="1752600"/>
              <a:ext cx="1043267" cy="10732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53882" dir="2700000" algn="ctr" rotWithShape="0">
                <a:srgbClr val="676767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dirty="0">
                <a:solidFill>
                  <a:srgbClr val="000000"/>
                </a:solidFill>
              </a:endParaRPr>
            </a:p>
          </p:txBody>
        </p:sp>
        <p:pic>
          <p:nvPicPr>
            <p:cNvPr id="20" name="Picture 3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585" y="1847422"/>
              <a:ext cx="903722" cy="912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 60"/>
            <p:cNvSpPr>
              <a:spLocks noChangeArrowheads="1"/>
            </p:cNvSpPr>
            <p:nvPr/>
          </p:nvSpPr>
          <p:spPr bwMode="auto">
            <a:xfrm>
              <a:off x="7936769" y="3774511"/>
              <a:ext cx="1054831" cy="10907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53882" dir="2700000" algn="ctr" rotWithShape="0">
                <a:srgbClr val="676767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0" y="798493"/>
              <a:ext cx="13716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prstClr val="black"/>
                  </a:solidFill>
                </a:rPr>
                <a:t>Step 1 – Perform Situation Analysis</a:t>
              </a:r>
              <a:endParaRPr lang="en-GB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90800" y="1676400"/>
              <a:ext cx="1371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prstClr val="black"/>
                  </a:solidFill>
                </a:rPr>
                <a:t>Step 3 – Review </a:t>
              </a:r>
              <a:r>
                <a:rPr lang="en-GB" sz="1400" b="1" dirty="0">
                  <a:solidFill>
                    <a:prstClr val="black"/>
                  </a:solidFill>
                </a:rPr>
                <a:t> </a:t>
              </a:r>
              <a:r>
                <a:rPr lang="en-GB" sz="1400" b="1" dirty="0" smtClean="0">
                  <a:solidFill>
                    <a:prstClr val="black"/>
                  </a:solidFill>
                </a:rPr>
                <a:t>Regional Best Practices</a:t>
              </a:r>
              <a:endParaRPr lang="en-GB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71600" y="1318736"/>
              <a:ext cx="1371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prstClr val="black"/>
                  </a:solidFill>
                </a:rPr>
                <a:t>Step 2 – Stakeholder Consultations</a:t>
              </a:r>
              <a:endParaRPr lang="en-GB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86200" y="1752600"/>
              <a:ext cx="13716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prstClr val="black"/>
                  </a:solidFill>
                </a:rPr>
                <a:t>Step 4 – Identify Strategic Priorities</a:t>
              </a:r>
              <a:endParaRPr lang="en-GB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81600" y="2524780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prstClr val="black"/>
                  </a:solidFill>
                </a:rPr>
                <a:t>Step 5 – Define Strategic Plan</a:t>
              </a:r>
              <a:endParaRPr lang="en-GB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77000" y="2667000"/>
              <a:ext cx="1371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prstClr val="black"/>
                  </a:solidFill>
                </a:rPr>
                <a:t>Step 6 – Develop M&amp;E Framework</a:t>
              </a:r>
              <a:endParaRPr lang="en-GB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772400" y="3071336"/>
              <a:ext cx="1371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prstClr val="black"/>
                  </a:solidFill>
                </a:rPr>
                <a:t>Step 7 – </a:t>
              </a:r>
              <a:r>
                <a:rPr lang="en-GB" sz="1400" b="1" dirty="0">
                  <a:solidFill>
                    <a:prstClr val="black"/>
                  </a:solidFill>
                </a:rPr>
                <a:t> I</a:t>
              </a:r>
              <a:r>
                <a:rPr lang="en-GB" sz="1400" b="1" dirty="0" smtClean="0">
                  <a:solidFill>
                    <a:prstClr val="black"/>
                  </a:solidFill>
                </a:rPr>
                <a:t>mplementation plan</a:t>
              </a:r>
              <a:endParaRPr lang="en-GB" sz="1400" b="1" dirty="0">
                <a:solidFill>
                  <a:prstClr val="black"/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7970926" y="3886200"/>
              <a:ext cx="1020674" cy="791558"/>
              <a:chOff x="7318375" y="4343400"/>
              <a:chExt cx="1371600" cy="622300"/>
            </a:xfrm>
          </p:grpSpPr>
          <p:sp>
            <p:nvSpPr>
              <p:cNvPr id="39" name="Oval 61"/>
              <p:cNvSpPr>
                <a:spLocks noChangeArrowheads="1"/>
              </p:cNvSpPr>
              <p:nvPr/>
            </p:nvSpPr>
            <p:spPr bwMode="auto">
              <a:xfrm>
                <a:off x="7712075" y="4343400"/>
                <a:ext cx="561975" cy="177800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  <a:buClr>
                    <a:srgbClr val="000066"/>
                  </a:buClr>
                  <a:defRPr/>
                </a:pPr>
                <a:r>
                  <a:rPr lang="en-US" sz="900" dirty="0">
                    <a:solidFill>
                      <a:srgbClr val="FFFFFF"/>
                    </a:solidFill>
                    <a:cs typeface="Arial" charset="0"/>
                  </a:rPr>
                  <a:t>Strategy</a:t>
                </a:r>
              </a:p>
            </p:txBody>
          </p:sp>
          <p:sp>
            <p:nvSpPr>
              <p:cNvPr id="40" name="Oval 62"/>
              <p:cNvSpPr>
                <a:spLocks noChangeArrowheads="1"/>
              </p:cNvSpPr>
              <p:nvPr/>
            </p:nvSpPr>
            <p:spPr bwMode="auto">
              <a:xfrm>
                <a:off x="7318375" y="4787900"/>
                <a:ext cx="561975" cy="177800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  <a:buClr>
                    <a:srgbClr val="000066"/>
                  </a:buClr>
                  <a:defRPr/>
                </a:pPr>
                <a:r>
                  <a:rPr lang="en-US" sz="900" dirty="0">
                    <a:solidFill>
                      <a:srgbClr val="FFFFFF"/>
                    </a:solidFill>
                    <a:cs typeface="Arial" charset="0"/>
                  </a:rPr>
                  <a:t>Operations</a:t>
                </a:r>
              </a:p>
            </p:txBody>
          </p:sp>
          <p:sp>
            <p:nvSpPr>
              <p:cNvPr id="41" name="Oval 63"/>
              <p:cNvSpPr>
                <a:spLocks noChangeArrowheads="1"/>
              </p:cNvSpPr>
              <p:nvPr/>
            </p:nvSpPr>
            <p:spPr bwMode="auto">
              <a:xfrm>
                <a:off x="8128000" y="4787900"/>
                <a:ext cx="561975" cy="177800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  <a:buClr>
                    <a:srgbClr val="000066"/>
                  </a:buClr>
                  <a:defRPr/>
                </a:pPr>
                <a:r>
                  <a:rPr lang="en-US" sz="900" dirty="0">
                    <a:solidFill>
                      <a:srgbClr val="FFFFFF"/>
                    </a:solidFill>
                    <a:cs typeface="Arial" charset="0"/>
                  </a:rPr>
                  <a:t>People</a:t>
                </a:r>
              </a:p>
            </p:txBody>
          </p:sp>
          <p:sp>
            <p:nvSpPr>
              <p:cNvPr id="42" name="AutoShape 64"/>
              <p:cNvSpPr>
                <a:spLocks noChangeArrowheads="1"/>
              </p:cNvSpPr>
              <p:nvPr/>
            </p:nvSpPr>
            <p:spPr bwMode="auto">
              <a:xfrm>
                <a:off x="7734300" y="4535488"/>
                <a:ext cx="457200" cy="24765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fr-FR" sz="200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00200" y="2133600"/>
              <a:ext cx="914400" cy="914400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8"/>
            <a:srcRect l="15750" r="14750"/>
            <a:stretch/>
          </p:blipFill>
          <p:spPr>
            <a:xfrm>
              <a:off x="6705600" y="3505200"/>
              <a:ext cx="914400" cy="873011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43" name="Rectangle 59"/>
          <p:cNvSpPr>
            <a:spLocks noChangeArrowheads="1"/>
          </p:cNvSpPr>
          <p:nvPr/>
        </p:nvSpPr>
        <p:spPr bwMode="auto">
          <a:xfrm>
            <a:off x="1066800" y="304800"/>
            <a:ext cx="7151918" cy="60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 lvl="0">
              <a:lnSpc>
                <a:spcPct val="13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Arial"/>
                <a:cs typeface="Arial"/>
              </a:rPr>
              <a:t>Strategy development steps </a:t>
            </a:r>
            <a:endParaRPr lang="en-US" sz="24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lvl="0">
              <a:lnSpc>
                <a:spcPct val="130000"/>
              </a:lnSpc>
            </a:pPr>
            <a:r>
              <a:rPr lang="en-US" sz="2400" dirty="0">
                <a:solidFill>
                  <a:schemeClr val="bg1"/>
                </a:solidFill>
                <a:latin typeface="Arial"/>
                <a:cs typeface="Arial"/>
              </a:rPr>
              <a:t>Strategic Operating Plan </a:t>
            </a:r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Process</a:t>
            </a:r>
            <a:endParaRPr lang="en-US"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4" name="6-Point Star 43"/>
          <p:cNvSpPr/>
          <p:nvPr/>
        </p:nvSpPr>
        <p:spPr>
          <a:xfrm>
            <a:off x="8315861" y="3124012"/>
            <a:ext cx="609600" cy="457200"/>
          </a:xfrm>
          <a:prstGeom prst="star6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11" name="Rectangle 59"/>
          <p:cNvSpPr>
            <a:spLocks noChangeArrowheads="1"/>
          </p:cNvSpPr>
          <p:nvPr/>
        </p:nvSpPr>
        <p:spPr bwMode="auto">
          <a:xfrm>
            <a:off x="228600" y="76200"/>
            <a:ext cx="8382000" cy="83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“ 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Towards </a:t>
            </a:r>
            <a:r>
              <a:rPr lang="en-US" sz="2000" b="1" i="1" dirty="0" smtClean="0">
                <a:solidFill>
                  <a:schemeClr val="bg1"/>
                </a:solidFill>
                <a:latin typeface="+mj-lt"/>
              </a:rPr>
              <a:t>Zero </a:t>
            </a:r>
            <a:r>
              <a:rPr lang="en-US" sz="2000" b="1" i="1" dirty="0">
                <a:solidFill>
                  <a:schemeClr val="bg1"/>
                </a:solidFill>
                <a:latin typeface="+mj-lt"/>
              </a:rPr>
              <a:t>negative impact of e-Waste in EACO member states by 2030</a:t>
            </a:r>
            <a:r>
              <a:rPr lang="en-US" sz="2000" b="1" i="1" dirty="0" smtClean="0">
                <a:solidFill>
                  <a:schemeClr val="bg1"/>
                </a:solidFill>
                <a:latin typeface="+mj-lt"/>
              </a:rPr>
              <a:t>”</a:t>
            </a:r>
          </a:p>
          <a:p>
            <a:pPr>
              <a:lnSpc>
                <a:spcPct val="130000"/>
              </a:lnSpc>
            </a:pPr>
            <a:r>
              <a:rPr lang="en-US" sz="2000" b="1" i="1" dirty="0" smtClean="0">
                <a:solidFill>
                  <a:schemeClr val="bg1"/>
                </a:solidFill>
                <a:latin typeface="+mj-lt"/>
                <a:cs typeface="Arial"/>
              </a:rPr>
              <a:t>Understand the Challenge </a:t>
            </a:r>
            <a:endParaRPr lang="en-US" sz="2000" b="1" dirty="0" smtClean="0">
              <a:latin typeface="+mj-lt"/>
              <a:cs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539625"/>
              </p:ext>
            </p:extLst>
          </p:nvPr>
        </p:nvGraphicFramePr>
        <p:xfrm>
          <a:off x="0" y="914400"/>
          <a:ext cx="9144000" cy="594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0859"/>
                <a:gridCol w="4443141"/>
              </a:tblGrid>
              <a:tr h="352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STRENGTH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WEAKNESS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/>
                </a:tc>
              </a:tr>
              <a:tr h="5590912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Model regional e-waste management policy framework in place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Political commitment by leaders in the member states e.g. ratification and adoption of relevant policies, laws and conventions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Existence of E-waste management coordination structures at regional and national levels (EACO WG 10, National steering committee, Regional steering committees)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Improved appreciation on awareness on matters of e-waste across the board (political, technical and general public)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Implementation of e-waste management initiative EACO e.g. studies/ statistics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Existing of some basic e-waste management infrastructure in some countries such as dismantling facilities in Kenya and Rwanda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Existence of enabling environment at national level such as e-waste management policy and strategy in Uganda and draft policy in Rwanda, draft regulations and guidelines in Kenya.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Lack of adequate statistics on e-waste generation in the region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Limited coordination of e-waste activities at regional level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Lack of comprehensive awareness on e-waste especially among end-users, decision makers.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Limited expertise in e-waste management within the region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Inadequate e-waste management infrastructure and facilities.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Insufficient e-waste policies laws and regulations and weak enforcement of existing ones and lack of harmonization of the existing ones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Unpredictable flow of resources on e-waste </a:t>
                      </a:r>
                      <a:r>
                        <a:rPr lang="en-US" sz="1200" dirty="0" smtClean="0">
                          <a:effectLst/>
                        </a:rPr>
                        <a:t>management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 Lack of easy movement of e-waste in the region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  ( Transboundry movement  procedures complicated)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1431" marR="514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0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Understand the Opportunities and Treats  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87416"/>
              </p:ext>
            </p:extLst>
          </p:nvPr>
        </p:nvGraphicFramePr>
        <p:xfrm>
          <a:off x="0" y="838201"/>
          <a:ext cx="9144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0828"/>
                <a:gridCol w="4493172"/>
              </a:tblGrid>
              <a:tr h="25409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OPPORTUNITIES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88" marR="3428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TREATS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88" marR="34288" marT="0" marB="0"/>
                </a:tc>
              </a:tr>
              <a:tr h="12704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Political 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Global push on e-waste management issues and initiatives by ITU, UN activities through UNFCCC, UNEP, Basel and Bamako Convention, </a:t>
                      </a:r>
                      <a:r>
                        <a:rPr lang="en-US" sz="1200" dirty="0" err="1">
                          <a:effectLst/>
                        </a:rPr>
                        <a:t>StEP</a:t>
                      </a:r>
                      <a:endParaRPr lang="en-US" sz="12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Regional integration and the EAC policy harmonization framework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Global conventions, protocols, declarations.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Political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Political instability in the region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Set back on political will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</a:tr>
              <a:tr h="10163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Economic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Economic opportunities arising from E-waste management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Business and employment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Potential for export growth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Economic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>
                          <a:effectLst/>
                        </a:rPr>
                        <a:t>Affluent societies – High consumption…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>
                          <a:effectLst/>
                        </a:rPr>
                        <a:t>Counterfeit of substandard goods</a:t>
                      </a:r>
                      <a:endParaRPr lang="en-US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</a:tr>
              <a:tr h="12704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Social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Growing activism on environment and Green computing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Increased Awareness of negative impact of e-waste – Public health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Potential positive on special impact groups such as women, youth and PWDs – people with disabilities.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Social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Booming informal sector in the region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Social practices and culture in handling e-waste (holding on items due to emotional attachment)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</a:tr>
              <a:tr h="76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Technology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Availability of available technologies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Best practices for Bench mark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Technology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Changing of technology making the ICT equipment’s inseparable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Rudimentary technology like incineration or burning.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</a:tr>
              <a:tr h="10030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Environment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Urban mining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Reduced Greenhouse gases emissions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Environment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Continued Poor disposal methods hence pollution to the environment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Bookman Old Style"/>
                        <a:buChar char="-"/>
                      </a:pPr>
                      <a:r>
                        <a:rPr lang="en-US" sz="1200" dirty="0">
                          <a:effectLst/>
                        </a:rPr>
                        <a:t>Non segregation of waste</a:t>
                      </a:r>
                      <a:endParaRPr lang="en-US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4288" marR="34288" marT="0" marB="0"/>
                </a:tc>
              </a:tr>
              <a:tr h="5081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Legal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88" marR="3428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Legal 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88" marR="342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1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89916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Opportunity </a:t>
            </a:r>
            <a:r>
              <a:rPr lang="en-US" sz="2800" dirty="0" smtClean="0">
                <a:solidFill>
                  <a:schemeClr val="bg1"/>
                </a:solidFill>
              </a:rPr>
              <a:t>of proper </a:t>
            </a:r>
            <a:r>
              <a:rPr lang="en-US" sz="2800" dirty="0">
                <a:solidFill>
                  <a:schemeClr val="bg1"/>
                </a:solidFill>
              </a:rPr>
              <a:t>e-waste </a:t>
            </a:r>
            <a:r>
              <a:rPr lang="en-US" sz="2800" dirty="0" smtClean="0">
                <a:solidFill>
                  <a:schemeClr val="bg1"/>
                </a:solidFill>
              </a:rPr>
              <a:t>management in EACO member states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0319" y="1219200"/>
            <a:ext cx="7912100" cy="4826000"/>
          </a:xfrm>
          <a:prstGeom prst="rect">
            <a:avLst/>
          </a:prstGeom>
        </p:spPr>
        <p:txBody>
          <a:bodyPr lIns="91435" tIns="45718" rIns="91435" bIns="45718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582" indent="-355582">
              <a:spcBef>
                <a:spcPts val="0"/>
              </a:spcBef>
              <a:buNone/>
            </a:pPr>
            <a:r>
              <a:rPr lang="en-US" sz="1600" b="1" dirty="0">
                <a:sym typeface="Wingdings"/>
              </a:rPr>
              <a:t>Social gain: </a:t>
            </a:r>
            <a:r>
              <a:rPr lang="en-US" sz="1600" dirty="0" err="1">
                <a:solidFill>
                  <a:srgbClr val="9BBB59"/>
                </a:solidFill>
                <a:sym typeface="Wingdings"/>
              </a:rPr>
              <a:t>formalised</a:t>
            </a:r>
            <a:r>
              <a:rPr lang="en-US" sz="1600" dirty="0">
                <a:solidFill>
                  <a:srgbClr val="9BBB59"/>
                </a:solidFill>
                <a:sym typeface="Wingdings"/>
              </a:rPr>
              <a:t> </a:t>
            </a:r>
            <a:r>
              <a:rPr lang="en-US" sz="1600" dirty="0">
                <a:solidFill>
                  <a:srgbClr val="9BBB59"/>
                </a:solidFill>
              </a:rPr>
              <a:t>recycling </a:t>
            </a:r>
            <a:r>
              <a:rPr lang="en-US" sz="1600" dirty="0"/>
              <a:t>creates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chemeClr val="accent3"/>
                </a:solidFill>
              </a:rPr>
              <a:t>large number of green jobs </a:t>
            </a:r>
            <a:r>
              <a:rPr lang="en-US" sz="1600" dirty="0"/>
              <a:t>at all skill levels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rgbClr val="9BBB59"/>
                </a:solidFill>
              </a:rPr>
              <a:t>better social status</a:t>
            </a:r>
            <a:r>
              <a:rPr lang="en-US" sz="1600" dirty="0"/>
              <a:t> as entrepreneurs &amp; employees rather than subsistence actors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rgbClr val="9BBB59"/>
                </a:solidFill>
              </a:rPr>
              <a:t>better health and lower occupational hazards </a:t>
            </a:r>
            <a:r>
              <a:rPr lang="en-US" sz="1600" dirty="0"/>
              <a:t>through proper use of tools and technologies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chemeClr val="accent3"/>
                </a:solidFill>
              </a:rPr>
              <a:t>higher and more regular incomes </a:t>
            </a:r>
            <a:r>
              <a:rPr lang="en-US" sz="1600" dirty="0"/>
              <a:t>for workers who have more job security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600" dirty="0"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/>
              <a:t>Environmental gain: </a:t>
            </a:r>
            <a:r>
              <a:rPr lang="en-US" sz="1600" dirty="0">
                <a:solidFill>
                  <a:srgbClr val="9BBB59"/>
                </a:solidFill>
              </a:rPr>
              <a:t>air, water and soil pollution avoided </a:t>
            </a:r>
            <a:r>
              <a:rPr lang="en-US" sz="1600" dirty="0">
                <a:solidFill>
                  <a:srgbClr val="000000"/>
                </a:solidFill>
              </a:rPr>
              <a:t>results in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chemeClr val="accent3"/>
                </a:solidFill>
              </a:rPr>
              <a:t>secondary raw material gained 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dirty="0"/>
              <a:t>such as gold, copper, steel, </a:t>
            </a:r>
            <a:r>
              <a:rPr lang="en-US" sz="1600" dirty="0" err="1"/>
              <a:t>aluminium</a:t>
            </a:r>
            <a:r>
              <a:rPr lang="en-US" sz="1600" dirty="0"/>
              <a:t>) otherwise lost in landfills or inefficient processes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chemeClr val="accent3"/>
                </a:solidFill>
              </a:rPr>
              <a:t>avoided remediation costs </a:t>
            </a:r>
            <a:r>
              <a:rPr lang="en-US" sz="1600" dirty="0">
                <a:solidFill>
                  <a:srgbClr val="000000"/>
                </a:solidFill>
              </a:rPr>
              <a:t>of contaminated sites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chemeClr val="accent3"/>
                </a:solidFill>
              </a:rPr>
              <a:t>feedstock to other industries </a:t>
            </a:r>
            <a:r>
              <a:rPr lang="en-US" sz="1600" dirty="0" err="1">
                <a:solidFill>
                  <a:srgbClr val="000000"/>
                </a:solidFill>
              </a:rPr>
              <a:t>eg</a:t>
            </a:r>
            <a:r>
              <a:rPr lang="en-US" sz="1600" dirty="0">
                <a:solidFill>
                  <a:srgbClr val="000000"/>
                </a:solidFill>
              </a:rPr>
              <a:t>. steel, </a:t>
            </a:r>
            <a:r>
              <a:rPr lang="en-US" sz="1600" dirty="0" err="1">
                <a:solidFill>
                  <a:srgbClr val="000000"/>
                </a:solidFill>
              </a:rPr>
              <a:t>aluminium</a:t>
            </a:r>
            <a:r>
              <a:rPr lang="en-US" sz="1600" dirty="0">
                <a:solidFill>
                  <a:srgbClr val="000000"/>
                </a:solidFill>
              </a:rPr>
              <a:t>, plastic and encourages green industrial development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600" dirty="0"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/>
              <a:t>Economic gain: </a:t>
            </a:r>
            <a:r>
              <a:rPr lang="en-US" sz="1600" dirty="0">
                <a:solidFill>
                  <a:srgbClr val="9BBB59"/>
                </a:solidFill>
              </a:rPr>
              <a:t>developed industrial recycling </a:t>
            </a:r>
            <a:r>
              <a:rPr lang="en-US" sz="1600" dirty="0">
                <a:solidFill>
                  <a:srgbClr val="000000"/>
                </a:solidFill>
              </a:rPr>
              <a:t>resulting in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rgbClr val="9BBB59"/>
                </a:solidFill>
              </a:rPr>
              <a:t>improves government finances </a:t>
            </a:r>
            <a:r>
              <a:rPr lang="en-US" sz="1600" dirty="0"/>
              <a:t>through higher taxes and lower costs for municipal bodies for waste disposal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>
                <a:solidFill>
                  <a:schemeClr val="accent3"/>
                </a:solidFill>
              </a:rPr>
              <a:t>attracts investment and technology</a:t>
            </a: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3481" y="1693162"/>
            <a:ext cx="846838" cy="846838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3481" y="3375320"/>
            <a:ext cx="846838" cy="846838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9439" y="5039383"/>
            <a:ext cx="870880" cy="87088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16628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38113"/>
            <a:ext cx="9144000" cy="77628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</a:t>
            </a:r>
            <a:r>
              <a:rPr lang="en-US" sz="2800" dirty="0" smtClean="0">
                <a:solidFill>
                  <a:schemeClr val="bg1"/>
                </a:solidFill>
              </a:rPr>
              <a:t>ost </a:t>
            </a:r>
            <a:r>
              <a:rPr lang="en-US" sz="2800" dirty="0">
                <a:solidFill>
                  <a:schemeClr val="bg1"/>
                </a:solidFill>
              </a:rPr>
              <a:t>of improper e-waste </a:t>
            </a:r>
            <a:r>
              <a:rPr lang="en-US" sz="2800" dirty="0" smtClean="0">
                <a:solidFill>
                  <a:schemeClr val="bg1"/>
                </a:solidFill>
              </a:rPr>
              <a:t>management in EACO member states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31900" y="1574801"/>
            <a:ext cx="7912100" cy="4525963"/>
          </a:xfrm>
          <a:prstGeom prst="rect">
            <a:avLst/>
          </a:prstGeom>
        </p:spPr>
        <p:txBody>
          <a:bodyPr lIns="91435" tIns="45718" rIns="91435" bIns="45718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582" indent="-355582">
              <a:spcBef>
                <a:spcPts val="0"/>
              </a:spcBef>
              <a:buNone/>
            </a:pPr>
            <a:r>
              <a:rPr lang="en-US" sz="1600" b="1" dirty="0">
                <a:sym typeface="Wingdings"/>
              </a:rPr>
              <a:t>Social cost: </a:t>
            </a:r>
            <a:r>
              <a:rPr lang="en-US" sz="1600" dirty="0">
                <a:solidFill>
                  <a:schemeClr val="accent2"/>
                </a:solidFill>
              </a:rPr>
              <a:t>informal recycling </a:t>
            </a:r>
            <a:r>
              <a:rPr lang="en-US" sz="1600" dirty="0"/>
              <a:t>as a subsistence activity creates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/>
              <a:t>direct social cost of low income from low quality fractions due to inefficient, sub-standard and hazardous processes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/>
              <a:t>indirect social cost of poor health, intermittent income, smoke, smell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/>
              <a:t>Environmental cost: </a:t>
            </a:r>
            <a:r>
              <a:rPr lang="en-US" sz="1600" dirty="0">
                <a:solidFill>
                  <a:srgbClr val="C0504D"/>
                </a:solidFill>
              </a:rPr>
              <a:t>air, water and soil pollution </a:t>
            </a:r>
            <a:r>
              <a:rPr lang="en-US" sz="1600" dirty="0"/>
              <a:t>from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/>
              <a:t>emissions that degrade soil, water and air resulting in </a:t>
            </a:r>
            <a:r>
              <a:rPr lang="en-US" sz="1600" dirty="0">
                <a:solidFill>
                  <a:srgbClr val="C0504D"/>
                </a:solidFill>
              </a:rPr>
              <a:t>contamination in the food chain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/>
              <a:t>Inefficient recycling processes result in </a:t>
            </a:r>
            <a:r>
              <a:rPr lang="en-US" sz="1600" dirty="0">
                <a:solidFill>
                  <a:srgbClr val="C0504D"/>
                </a:solidFill>
              </a:rPr>
              <a:t>unrecoverable material losses </a:t>
            </a:r>
            <a:r>
              <a:rPr lang="en-US" sz="1600" dirty="0"/>
              <a:t>and need for more primary resources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600" dirty="0">
              <a:sym typeface="Wingdings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n-US" sz="1600" dirty="0">
              <a:sym typeface="Wingdings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1600" b="1" dirty="0"/>
              <a:t>Economic cost: </a:t>
            </a:r>
            <a:r>
              <a:rPr lang="en-US" sz="1600" dirty="0"/>
              <a:t>under </a:t>
            </a:r>
            <a:r>
              <a:rPr lang="en-US" sz="1600" dirty="0">
                <a:solidFill>
                  <a:srgbClr val="C0504D"/>
                </a:solidFill>
              </a:rPr>
              <a:t>developed industrial recycling </a:t>
            </a:r>
            <a:r>
              <a:rPr lang="en-US" sz="1600" dirty="0">
                <a:solidFill>
                  <a:srgbClr val="000000"/>
                </a:solidFill>
              </a:rPr>
              <a:t>resulting in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/>
              <a:t>lost </a:t>
            </a:r>
            <a:r>
              <a:rPr lang="en-US" sz="1600" dirty="0">
                <a:solidFill>
                  <a:srgbClr val="C0504D"/>
                </a:solidFill>
              </a:rPr>
              <a:t>intrinsic value of e-waste </a:t>
            </a:r>
            <a:r>
              <a:rPr lang="en-US" sz="1600" dirty="0"/>
              <a:t>by the formal, and thus a </a:t>
            </a:r>
            <a:r>
              <a:rPr lang="en-US" sz="1600" dirty="0">
                <a:solidFill>
                  <a:srgbClr val="C0504D"/>
                </a:solidFill>
              </a:rPr>
              <a:t>net loss in tax revenues </a:t>
            </a:r>
            <a:r>
              <a:rPr lang="en-US" sz="1600" dirty="0"/>
              <a:t>for the government</a:t>
            </a:r>
          </a:p>
          <a:p>
            <a:pPr marL="266687" lvl="1" indent="-266687">
              <a:spcBef>
                <a:spcPts val="0"/>
              </a:spcBef>
              <a:buFont typeface="Lucida Grande"/>
              <a:buChar char="-"/>
            </a:pPr>
            <a:r>
              <a:rPr lang="en-US" sz="1600" dirty="0"/>
              <a:t>low investment in installing recycling infrastructure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3481" y="1693162"/>
            <a:ext cx="846838" cy="846838"/>
          </a:xfrm>
          <a:prstGeom prst="rect">
            <a:avLst/>
          </a:prstGeom>
          <a:solidFill>
            <a:srgbClr val="F69008"/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3481" y="3159420"/>
            <a:ext cx="846838" cy="846838"/>
          </a:xfrm>
          <a:prstGeom prst="rect">
            <a:avLst/>
          </a:prstGeom>
          <a:solidFill>
            <a:srgbClr val="F69008"/>
          </a:solidFill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3481" y="4679020"/>
            <a:ext cx="870880" cy="870880"/>
          </a:xfrm>
          <a:prstGeom prst="rect">
            <a:avLst/>
          </a:prstGeom>
          <a:solidFill>
            <a:srgbClr val="F69008"/>
          </a:solidFill>
        </p:spPr>
      </p:pic>
    </p:spTree>
    <p:extLst>
      <p:ext uri="{BB962C8B-B14F-4D97-AF65-F5344CB8AC3E}">
        <p14:creationId xmlns:p14="http://schemas.microsoft.com/office/powerpoint/2010/main" val="15483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9"/>
          <p:cNvSpPr>
            <a:spLocks noChangeArrowheads="1"/>
          </p:cNvSpPr>
          <p:nvPr/>
        </p:nvSpPr>
        <p:spPr bwMode="auto">
          <a:xfrm>
            <a:off x="0" y="76200"/>
            <a:ext cx="9144000" cy="83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 lvl="0">
              <a:lnSpc>
                <a:spcPct val="130000"/>
              </a:lnSpc>
            </a:pPr>
            <a:r>
              <a:rPr lang="en-US" sz="2800" dirty="0" smtClean="0">
                <a:solidFill>
                  <a:schemeClr val="bg1"/>
                </a:solidFill>
                <a:latin typeface="+mj-lt"/>
                <a:cs typeface="Arial"/>
              </a:rPr>
              <a:t>Vision and Goal of the EACO Regional E-waste Strategy </a:t>
            </a:r>
            <a:endParaRPr lang="en-US" sz="28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913" y="6442075"/>
            <a:ext cx="827087" cy="415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100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14600" y="1594338"/>
            <a:ext cx="6172200" cy="1295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“  </a:t>
            </a:r>
            <a:r>
              <a:rPr lang="en-US" sz="2000" b="1" dirty="0" smtClean="0"/>
              <a:t>Towards </a:t>
            </a:r>
            <a:r>
              <a:rPr lang="en-US" sz="2000" b="1" i="1" dirty="0" smtClean="0"/>
              <a:t>Zero </a:t>
            </a:r>
            <a:r>
              <a:rPr lang="en-US" sz="2000" b="1" i="1" dirty="0"/>
              <a:t>negative impact of e-Waste in EACO member states by 2030”.</a:t>
            </a:r>
            <a:endParaRPr lang="en-US" sz="2000" b="1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2514600" y="3200400"/>
            <a:ext cx="6172200" cy="1600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000" b="1" i="1" dirty="0"/>
              <a:t>A</a:t>
            </a:r>
            <a:r>
              <a:rPr lang="en-US" sz="2000" b="1" i="1" dirty="0" smtClean="0"/>
              <a:t>chieve </a:t>
            </a:r>
            <a:r>
              <a:rPr lang="en-US" sz="2000" b="1" i="1" dirty="0"/>
              <a:t>a sustainable e-waste management system in the EACO member states”</a:t>
            </a:r>
            <a:r>
              <a:rPr lang="en-US" sz="2000" dirty="0"/>
              <a:t>.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81000" y="3200400"/>
            <a:ext cx="1905000" cy="161192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prstClr val="white"/>
                </a:solidFill>
              </a:rPr>
              <a:t>Goal </a:t>
            </a:r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1594338"/>
            <a:ext cx="1905000" cy="1295400"/>
          </a:xfrm>
          <a:prstGeom prst="roundRect">
            <a:avLst/>
          </a:prstGeom>
          <a:solidFill>
            <a:srgbClr val="A0F8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Vision 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42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9"/>
          <p:cNvSpPr>
            <a:spLocks noChangeArrowheads="1"/>
          </p:cNvSpPr>
          <p:nvPr/>
        </p:nvSpPr>
        <p:spPr bwMode="auto">
          <a:xfrm>
            <a:off x="228600" y="304800"/>
            <a:ext cx="7990118" cy="60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>
              <a:lnSpc>
                <a:spcPct val="130000"/>
              </a:lnSpc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/>
              </a:rPr>
              <a:t>Outline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/>
              </a:rPr>
              <a:t>Solutions</a:t>
            </a:r>
            <a:endParaRPr lang="en-US" sz="2800" b="1" dirty="0">
              <a:solidFill>
                <a:schemeClr val="bg1"/>
              </a:solidFill>
              <a:latin typeface="+mj-lt"/>
              <a:cs typeface="Arial"/>
            </a:endParaRPr>
          </a:p>
          <a:p>
            <a:pPr>
              <a:lnSpc>
                <a:spcPct val="130000"/>
              </a:lnSpc>
            </a:pPr>
            <a:r>
              <a:rPr lang="en-US" sz="2800" dirty="0" smtClean="0">
                <a:solidFill>
                  <a:schemeClr val="bg1"/>
                </a:solidFill>
                <a:latin typeface="+mj-lt"/>
                <a:cs typeface="Arial"/>
              </a:rPr>
              <a:t>Strategic Objectives</a:t>
            </a:r>
            <a:endParaRPr lang="en-US" sz="28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295400"/>
            <a:ext cx="8382000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q"/>
            </a:pPr>
            <a:r>
              <a:rPr lang="en-US" sz="2000" b="1" dirty="0"/>
              <a:t>Strengthen the policy, legal and regulatory framework for sustainable resourcing of e-waste management activities for effective protection of human health and environment  within the region</a:t>
            </a:r>
            <a:r>
              <a:rPr lang="en-US" sz="2000" b="1" dirty="0" smtClean="0"/>
              <a:t>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en-US" sz="2000" b="1" dirty="0"/>
              <a:t> </a:t>
            </a:r>
            <a:r>
              <a:rPr lang="en-US" sz="2000" b="1" dirty="0" smtClean="0"/>
              <a:t>Put </a:t>
            </a:r>
            <a:r>
              <a:rPr lang="en-US" sz="2000" b="1" dirty="0"/>
              <a:t>in place the requisite e-waste management  infrastructure and  rationalize  its distribution across EACO member states to harness unique value and enhance synergy</a:t>
            </a:r>
            <a:r>
              <a:rPr lang="en-US" sz="2000" b="1" dirty="0" smtClean="0"/>
              <a:t>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en-US" sz="2000" b="1" dirty="0"/>
              <a:t> </a:t>
            </a:r>
            <a:r>
              <a:rPr lang="en-US" sz="2000" b="1" dirty="0" smtClean="0"/>
              <a:t>Establish </a:t>
            </a:r>
            <a:r>
              <a:rPr lang="en-US" sz="2000" b="1" dirty="0"/>
              <a:t>mechanisms for comprehensive and sustainable mobilization for e-waste management resources (physical, financial and human resources</a:t>
            </a:r>
            <a:r>
              <a:rPr lang="en-US" sz="2000" b="1" dirty="0" smtClean="0"/>
              <a:t>);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en-US" sz="2000" b="1" dirty="0"/>
              <a:t> </a:t>
            </a:r>
            <a:r>
              <a:rPr lang="en-US" sz="2000" b="1" dirty="0" smtClean="0"/>
              <a:t>Strengthen </a:t>
            </a:r>
            <a:r>
              <a:rPr lang="en-US" sz="2000" b="1" dirty="0"/>
              <a:t>EACO e-waste coordination structures at regional and national </a:t>
            </a:r>
            <a:r>
              <a:rPr lang="en-US" sz="2000" b="1" dirty="0" smtClean="0"/>
              <a:t>levels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en-US" sz="2000" b="1" dirty="0"/>
              <a:t> </a:t>
            </a:r>
            <a:r>
              <a:rPr lang="en-US" sz="2000" b="1" dirty="0" smtClean="0"/>
              <a:t>Promote </a:t>
            </a:r>
            <a:r>
              <a:rPr lang="en-US" sz="2000" b="1" dirty="0"/>
              <a:t>research and innovation in e-waste management</a:t>
            </a:r>
            <a:r>
              <a:rPr lang="en-US" sz="2000" b="1" dirty="0" smtClean="0"/>
              <a:t>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en-US" sz="2000" b="1" dirty="0"/>
              <a:t> </a:t>
            </a:r>
            <a:r>
              <a:rPr lang="en-US" sz="2000" b="1" dirty="0" smtClean="0"/>
              <a:t>Put </a:t>
            </a:r>
            <a:r>
              <a:rPr lang="en-US" sz="2000" b="1" dirty="0"/>
              <a:t>in place a monitoring and evaluation mechanism for e-waste management; </a:t>
            </a:r>
            <a:r>
              <a:rPr lang="en-US" sz="2000" b="1" dirty="0" smtClean="0"/>
              <a:t>and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en-US" sz="2000" b="1" dirty="0"/>
              <a:t> </a:t>
            </a:r>
            <a:r>
              <a:rPr lang="en-US" sz="2000" b="1" dirty="0" smtClean="0"/>
              <a:t>Build </a:t>
            </a:r>
            <a:r>
              <a:rPr lang="en-US" sz="2000" b="1" dirty="0"/>
              <a:t>capacity  and create awareness  for effective e-waste management in EACO member states</a:t>
            </a:r>
          </a:p>
          <a:p>
            <a:pPr marL="365760" lvl="1" indent="-285750">
              <a:spcBef>
                <a:spcPts val="15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29512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2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Custom Design">
  <a:themeElements>
    <a:clrScheme name="ESPartners">
      <a:dk1>
        <a:sysClr val="windowText" lastClr="000000"/>
      </a:dk1>
      <a:lt1>
        <a:sysClr val="window" lastClr="FFFFFF"/>
      </a:lt1>
      <a:dk2>
        <a:srgbClr val="283138"/>
      </a:dk2>
      <a:lt2>
        <a:srgbClr val="F69008"/>
      </a:lt2>
      <a:accent1>
        <a:srgbClr val="595959"/>
      </a:accent1>
      <a:accent2>
        <a:srgbClr val="0C0C0C"/>
      </a:accent2>
      <a:accent3>
        <a:srgbClr val="BFBFBF"/>
      </a:accent3>
      <a:accent4>
        <a:srgbClr val="7F7F7F"/>
      </a:accent4>
      <a:accent5>
        <a:srgbClr val="9DADB9"/>
      </a:accent5>
      <a:accent6>
        <a:srgbClr val="484848"/>
      </a:accent6>
      <a:hlink>
        <a:srgbClr val="6187E3"/>
      </a:hlink>
      <a:folHlink>
        <a:srgbClr val="2456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52093</TotalTime>
  <Words>2364</Words>
  <Application>Microsoft Office PowerPoint</Application>
  <PresentationFormat>On-screen Show (4:3)</PresentationFormat>
  <Paragraphs>372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9_Custom Design</vt:lpstr>
      <vt:lpstr>10_Custom Design</vt:lpstr>
      <vt:lpstr>11_Custom Design</vt:lpstr>
      <vt:lpstr>12_Custom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Opportunity of proper e-waste management in EACO member states </vt:lpstr>
      <vt:lpstr>Cost of improper e-waste management in EACO member states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JHKAHN</dc:creator>
  <cp:lastModifiedBy>user</cp:lastModifiedBy>
  <cp:revision>1094</cp:revision>
  <dcterms:created xsi:type="dcterms:W3CDTF">2014-05-19T20:37:38Z</dcterms:created>
  <dcterms:modified xsi:type="dcterms:W3CDTF">2018-05-12T13:57:10Z</dcterms:modified>
</cp:coreProperties>
</file>