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89" r:id="rId3"/>
    <p:sldId id="269" r:id="rId4"/>
    <p:sldId id="288" r:id="rId5"/>
    <p:sldId id="273" r:id="rId6"/>
    <p:sldId id="274" r:id="rId7"/>
    <p:sldId id="292" r:id="rId8"/>
    <p:sldId id="279" r:id="rId9"/>
    <p:sldId id="290" r:id="rId10"/>
    <p:sldId id="291" r:id="rId11"/>
    <p:sldId id="293" r:id="rId12"/>
    <p:sldId id="287" r:id="rId13"/>
    <p:sldId id="27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04"/>
    <p:restoredTop sz="94656"/>
  </p:normalViewPr>
  <p:slideViewPr>
    <p:cSldViewPr>
      <p:cViewPr>
        <p:scale>
          <a:sx n="76" d="100"/>
          <a:sy n="76" d="100"/>
        </p:scale>
        <p:origin x="-1206" y="24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atin typeface="Century Gothic"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1">
                <a:solidFill>
                  <a:schemeClr val="tx1">
                    <a:tint val="75000"/>
                  </a:schemeClr>
                </a:solidFill>
                <a:latin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D967AF43-9160-410E-B072-9679DE034D8D}" type="datetimeFigureOut">
              <a:rPr lang="en-US" smtClean="0"/>
              <a:pPr/>
              <a:t>14-May-18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F47B-B2E4-4816-9ADD-F3CF25E0B621}" type="slidenum">
              <a:rPr lang="en-US" smtClean="0"/>
              <a:pPr/>
              <a:t>‹#›</a:t>
            </a:fld>
            <a:endParaRPr lang="en-US"/>
          </a:p>
        </p:txBody>
      </p:sp>
    </p:spTree>
    <p:extLst>
      <p:ext uri="{BB962C8B-B14F-4D97-AF65-F5344CB8AC3E}">
        <p14:creationId xmlns:p14="http://schemas.microsoft.com/office/powerpoint/2010/main" xmlns="" val="1145804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7AF43-9160-410E-B072-9679DE034D8D}" type="datetimeFigureOut">
              <a:rPr lang="en-US" smtClean="0"/>
              <a:pPr/>
              <a:t>14-May-18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F47B-B2E4-4816-9ADD-F3CF25E0B621}" type="slidenum">
              <a:rPr lang="en-US" smtClean="0"/>
              <a:pPr/>
              <a:t>‹#›</a:t>
            </a:fld>
            <a:endParaRPr lang="en-US"/>
          </a:p>
        </p:txBody>
      </p:sp>
    </p:spTree>
    <p:extLst>
      <p:ext uri="{BB962C8B-B14F-4D97-AF65-F5344CB8AC3E}">
        <p14:creationId xmlns:p14="http://schemas.microsoft.com/office/powerpoint/2010/main" xmlns="" val="86595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7AF43-9160-410E-B072-9679DE034D8D}" type="datetimeFigureOut">
              <a:rPr lang="en-US" smtClean="0"/>
              <a:pPr/>
              <a:t>14-May-18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F47B-B2E4-4816-9ADD-F3CF25E0B621}" type="slidenum">
              <a:rPr lang="en-US" smtClean="0"/>
              <a:pPr/>
              <a:t>‹#›</a:t>
            </a:fld>
            <a:endParaRPr lang="en-US"/>
          </a:p>
        </p:txBody>
      </p:sp>
    </p:spTree>
    <p:extLst>
      <p:ext uri="{BB962C8B-B14F-4D97-AF65-F5344CB8AC3E}">
        <p14:creationId xmlns:p14="http://schemas.microsoft.com/office/powerpoint/2010/main" xmlns="" val="254667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Century Gothic"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gn="just">
              <a:defRPr>
                <a:latin typeface="Century Gothic" pitchFamily="34" charset="0"/>
              </a:defRPr>
            </a:lvl1pPr>
            <a:lvl2pPr algn="just">
              <a:defRPr>
                <a:latin typeface="Century Gothic" pitchFamily="34" charset="0"/>
              </a:defRPr>
            </a:lvl2pPr>
            <a:lvl3pPr algn="just">
              <a:defRPr>
                <a:latin typeface="Century Gothic" pitchFamily="34" charset="0"/>
              </a:defRPr>
            </a:lvl3pPr>
            <a:lvl4pPr algn="just">
              <a:defRPr>
                <a:latin typeface="Century Gothic" pitchFamily="34" charset="0"/>
              </a:defRPr>
            </a:lvl4pPr>
            <a:lvl5pPr algn="just">
              <a:defRPr>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967AF43-9160-410E-B072-9679DE034D8D}" type="datetimeFigureOut">
              <a:rPr lang="en-US" smtClean="0"/>
              <a:pPr/>
              <a:t>14-May-18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F47B-B2E4-4816-9ADD-F3CF25E0B621}" type="slidenum">
              <a:rPr lang="en-US" smtClean="0"/>
              <a:pPr/>
              <a:t>‹#›</a:t>
            </a:fld>
            <a:endParaRPr lang="en-US"/>
          </a:p>
        </p:txBody>
      </p:sp>
    </p:spTree>
    <p:extLst>
      <p:ext uri="{BB962C8B-B14F-4D97-AF65-F5344CB8AC3E}">
        <p14:creationId xmlns:p14="http://schemas.microsoft.com/office/powerpoint/2010/main" xmlns="" val="3876771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67AF43-9160-410E-B072-9679DE034D8D}" type="datetimeFigureOut">
              <a:rPr lang="en-US" smtClean="0"/>
              <a:pPr/>
              <a:t>14-May-18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F47B-B2E4-4816-9ADD-F3CF25E0B621}" type="slidenum">
              <a:rPr lang="en-US" smtClean="0"/>
              <a:pPr/>
              <a:t>‹#›</a:t>
            </a:fld>
            <a:endParaRPr lang="en-US"/>
          </a:p>
        </p:txBody>
      </p:sp>
    </p:spTree>
    <p:extLst>
      <p:ext uri="{BB962C8B-B14F-4D97-AF65-F5344CB8AC3E}">
        <p14:creationId xmlns:p14="http://schemas.microsoft.com/office/powerpoint/2010/main" xmlns="" val="1641473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Century Gothic"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D967AF43-9160-410E-B072-9679DE034D8D}" type="datetimeFigureOut">
              <a:rPr lang="en-US" smtClean="0"/>
              <a:pPr/>
              <a:t>14-May-18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2F47B-B2E4-4816-9ADD-F3CF25E0B621}" type="slidenum">
              <a:rPr lang="en-US" smtClean="0"/>
              <a:pPr/>
              <a:t>‹#›</a:t>
            </a:fld>
            <a:endParaRPr lang="en-US"/>
          </a:p>
        </p:txBody>
      </p:sp>
    </p:spTree>
    <p:extLst>
      <p:ext uri="{BB962C8B-B14F-4D97-AF65-F5344CB8AC3E}">
        <p14:creationId xmlns:p14="http://schemas.microsoft.com/office/powerpoint/2010/main" xmlns="" val="4175962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67AF43-9160-410E-B072-9679DE034D8D}" type="datetimeFigureOut">
              <a:rPr lang="en-US" smtClean="0"/>
              <a:pPr/>
              <a:t>14-May-18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12F47B-B2E4-4816-9ADD-F3CF25E0B621}" type="slidenum">
              <a:rPr lang="en-US" smtClean="0"/>
              <a:pPr/>
              <a:t>‹#›</a:t>
            </a:fld>
            <a:endParaRPr lang="en-US"/>
          </a:p>
        </p:txBody>
      </p:sp>
    </p:spTree>
    <p:extLst>
      <p:ext uri="{BB962C8B-B14F-4D97-AF65-F5344CB8AC3E}">
        <p14:creationId xmlns:p14="http://schemas.microsoft.com/office/powerpoint/2010/main" xmlns="" val="379032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67AF43-9160-410E-B072-9679DE034D8D}" type="datetimeFigureOut">
              <a:rPr lang="en-US" smtClean="0"/>
              <a:pPr/>
              <a:t>14-May-18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F47B-B2E4-4816-9ADD-F3CF25E0B621}" type="slidenum">
              <a:rPr lang="en-US" smtClean="0"/>
              <a:pPr/>
              <a:t>‹#›</a:t>
            </a:fld>
            <a:endParaRPr lang="en-US"/>
          </a:p>
        </p:txBody>
      </p:sp>
    </p:spTree>
    <p:extLst>
      <p:ext uri="{BB962C8B-B14F-4D97-AF65-F5344CB8AC3E}">
        <p14:creationId xmlns:p14="http://schemas.microsoft.com/office/powerpoint/2010/main" xmlns="" val="388376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67AF43-9160-410E-B072-9679DE034D8D}" type="datetimeFigureOut">
              <a:rPr lang="en-US" smtClean="0"/>
              <a:pPr/>
              <a:t>14-May-18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12F47B-B2E4-4816-9ADD-F3CF25E0B621}" type="slidenum">
              <a:rPr lang="en-US" smtClean="0"/>
              <a:pPr/>
              <a:t>‹#›</a:t>
            </a:fld>
            <a:endParaRPr lang="en-US"/>
          </a:p>
        </p:txBody>
      </p:sp>
    </p:spTree>
    <p:extLst>
      <p:ext uri="{BB962C8B-B14F-4D97-AF65-F5344CB8AC3E}">
        <p14:creationId xmlns:p14="http://schemas.microsoft.com/office/powerpoint/2010/main" xmlns="" val="39548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67AF43-9160-410E-B072-9679DE034D8D}" type="datetimeFigureOut">
              <a:rPr lang="en-US" smtClean="0"/>
              <a:pPr/>
              <a:t>14-May-18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2F47B-B2E4-4816-9ADD-F3CF25E0B621}" type="slidenum">
              <a:rPr lang="en-US" smtClean="0"/>
              <a:pPr/>
              <a:t>‹#›</a:t>
            </a:fld>
            <a:endParaRPr lang="en-US"/>
          </a:p>
        </p:txBody>
      </p:sp>
    </p:spTree>
    <p:extLst>
      <p:ext uri="{BB962C8B-B14F-4D97-AF65-F5344CB8AC3E}">
        <p14:creationId xmlns:p14="http://schemas.microsoft.com/office/powerpoint/2010/main" xmlns="" val="188410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67AF43-9160-410E-B072-9679DE034D8D}" type="datetimeFigureOut">
              <a:rPr lang="en-US" smtClean="0"/>
              <a:pPr/>
              <a:t>14-May-18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2F47B-B2E4-4816-9ADD-F3CF25E0B621}" type="slidenum">
              <a:rPr lang="en-US" smtClean="0"/>
              <a:pPr/>
              <a:t>‹#›</a:t>
            </a:fld>
            <a:endParaRPr lang="en-US"/>
          </a:p>
        </p:txBody>
      </p:sp>
    </p:spTree>
    <p:extLst>
      <p:ext uri="{BB962C8B-B14F-4D97-AF65-F5344CB8AC3E}">
        <p14:creationId xmlns:p14="http://schemas.microsoft.com/office/powerpoint/2010/main" xmlns="" val="3036998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7AF43-9160-410E-B072-9679DE034D8D}" type="datetimeFigureOut">
              <a:rPr lang="en-US" smtClean="0"/>
              <a:pPr/>
              <a:t>14-May-18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12F47B-B2E4-4816-9ADD-F3CF25E0B621}" type="slidenum">
              <a:rPr lang="en-US" smtClean="0"/>
              <a:pPr/>
              <a:t>‹#›</a:t>
            </a:fld>
            <a:endParaRPr lang="en-US"/>
          </a:p>
        </p:txBody>
      </p:sp>
      <p:pic>
        <p:nvPicPr>
          <p:cNvPr id="7" name="Picture 2"/>
          <p:cNvPicPr>
            <a:picLocks noChangeAspect="1" noChangeArrowheads="1"/>
          </p:cNvPicPr>
          <p:nvPr userDrawn="1"/>
        </p:nvPicPr>
        <p:blipFill>
          <a:blip r:embed="rId13">
            <a:extLst>
              <a:ext uri="{28A0092B-C50C-407E-A947-70E740481C1C}">
                <a14:useLocalDpi xmlns:a14="http://schemas.microsoft.com/office/drawing/2010/main" xmlns="" val="0"/>
              </a:ext>
            </a:extLst>
          </a:blip>
          <a:srcRect/>
          <a:stretch>
            <a:fillRect/>
          </a:stretch>
        </p:blipFill>
        <p:spPr bwMode="auto">
          <a:xfrm>
            <a:off x="0" y="0"/>
            <a:ext cx="9163050" cy="1122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83416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ooro@ca.go.k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5181600"/>
          </a:xfrm>
        </p:spPr>
        <p:txBody>
          <a:bodyPr>
            <a:normAutofit/>
          </a:bodyPr>
          <a:lstStyle/>
          <a:p>
            <a:r>
              <a:rPr lang="en-US" sz="3200" dirty="0" smtClean="0"/>
              <a:t>OVERVIEW OF EACO </a:t>
            </a:r>
            <a:r>
              <a:rPr lang="en-US" sz="3200" dirty="0"/>
              <a:t>WORKING GROUP </a:t>
            </a:r>
            <a:r>
              <a:rPr lang="en-US" sz="3200" dirty="0" smtClean="0"/>
              <a:t>07: E-WASTE AND COUNTERFEIT GADGETS MANAGEMENT </a:t>
            </a:r>
            <a:r>
              <a:rPr lang="en-US" sz="3200" dirty="0"/>
              <a:t/>
            </a:r>
            <a:br>
              <a:rPr lang="en-US" sz="3200" dirty="0"/>
            </a:br>
            <a:r>
              <a:rPr lang="en-US" sz="3200" dirty="0"/>
              <a:t/>
            </a:r>
            <a:br>
              <a:rPr lang="en-US" sz="3200" dirty="0"/>
            </a:br>
            <a:r>
              <a:rPr lang="en-US" sz="3200" dirty="0" smtClean="0"/>
              <a:t>PRESENTED </a:t>
            </a:r>
            <a:r>
              <a:rPr lang="en-US" sz="3200" dirty="0"/>
              <a:t>TO THE </a:t>
            </a:r>
            <a:r>
              <a:rPr lang="en-US" sz="3200" dirty="0" smtClean="0"/>
              <a:t>3</a:t>
            </a:r>
            <a:r>
              <a:rPr lang="en-US" sz="3200" baseline="30000" dirty="0" smtClean="0"/>
              <a:t>RD</a:t>
            </a:r>
            <a:r>
              <a:rPr lang="en-US" sz="3200" dirty="0"/>
              <a:t> </a:t>
            </a:r>
            <a:r>
              <a:rPr lang="en-US" sz="3200" dirty="0" smtClean="0"/>
              <a:t>AWARENESS WORKSHOP, 14</a:t>
            </a:r>
            <a:r>
              <a:rPr lang="en-US" sz="3200" baseline="30000" dirty="0" smtClean="0"/>
              <a:t>TH</a:t>
            </a:r>
            <a:r>
              <a:rPr lang="en-US" sz="3200" dirty="0" smtClean="0"/>
              <a:t> – 16</a:t>
            </a:r>
            <a:r>
              <a:rPr lang="en-US" sz="3200" baseline="30000" dirty="0" smtClean="0"/>
              <a:t>TH</a:t>
            </a:r>
            <a:r>
              <a:rPr lang="en-US" sz="3200" dirty="0" smtClean="0"/>
              <a:t> MAY 2018, KIGALI, RWANDA.</a:t>
            </a:r>
            <a:br>
              <a:rPr lang="en-US" sz="3200" dirty="0" smtClean="0"/>
            </a:br>
            <a:r>
              <a:rPr lang="en-US" sz="3200" dirty="0"/>
              <a:t/>
            </a:r>
            <a:br>
              <a:rPr lang="en-US" sz="3200" dirty="0"/>
            </a:br>
            <a:r>
              <a:rPr lang="en-US" sz="3200" dirty="0" smtClean="0"/>
              <a:t>By: Juma Ooro- Chairperson</a:t>
            </a:r>
            <a:br>
              <a:rPr lang="en-US" sz="3200" dirty="0" smtClean="0"/>
            </a:br>
            <a:r>
              <a:rPr lang="en-US" sz="3200" dirty="0" smtClean="0">
                <a:hlinkClick r:id="rId2"/>
              </a:rPr>
              <a:t>ooro@ca.go.ke</a:t>
            </a:r>
            <a:r>
              <a:rPr lang="en-US" sz="3200" dirty="0" smtClean="0"/>
              <a:t> </a:t>
            </a:r>
            <a:endParaRPr lang="en-US" sz="3200" dirty="0"/>
          </a:p>
        </p:txBody>
      </p:sp>
    </p:spTree>
    <p:extLst>
      <p:ext uri="{BB962C8B-B14F-4D97-AF65-F5344CB8AC3E}">
        <p14:creationId xmlns:p14="http://schemas.microsoft.com/office/powerpoint/2010/main" xmlns="" val="2524908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5075"/>
            <a:ext cx="8229600" cy="441325"/>
          </a:xfrm>
        </p:spPr>
        <p:txBody>
          <a:bodyPr>
            <a:normAutofit fontScale="90000"/>
          </a:bodyPr>
          <a:lstStyle/>
          <a:p>
            <a:r>
              <a:rPr lang="en-US" sz="3200" dirty="0">
                <a:cs typeface="Times New Roman" pitchFamily="18" charset="0"/>
              </a:rPr>
              <a:t>Highlights of </a:t>
            </a:r>
            <a:r>
              <a:rPr lang="en-US" sz="3200" dirty="0" smtClean="0">
                <a:cs typeface="Times New Roman" pitchFamily="18" charset="0"/>
              </a:rPr>
              <a:t>Activities…</a:t>
            </a:r>
            <a:endParaRPr lang="en-US" sz="3200" dirty="0">
              <a:cs typeface="Times New Roman" pitchFamily="18" charset="0"/>
            </a:endParaRPr>
          </a:p>
        </p:txBody>
      </p:sp>
      <p:sp>
        <p:nvSpPr>
          <p:cNvPr id="3" name="Content Placeholder 2"/>
          <p:cNvSpPr>
            <a:spLocks noGrp="1"/>
          </p:cNvSpPr>
          <p:nvPr>
            <p:ph idx="1"/>
          </p:nvPr>
        </p:nvSpPr>
        <p:spPr>
          <a:xfrm>
            <a:off x="457200" y="1905001"/>
            <a:ext cx="8229600" cy="4876800"/>
          </a:xfrm>
        </p:spPr>
        <p:txBody>
          <a:bodyPr>
            <a:noAutofit/>
          </a:bodyPr>
          <a:lstStyle/>
          <a:p>
            <a:pPr>
              <a:buFont typeface="Wingdings" pitchFamily="2" charset="2"/>
              <a:buChar char="Ø"/>
            </a:pPr>
            <a:r>
              <a:rPr lang="en-US" sz="2400" dirty="0">
                <a:cs typeface="Times New Roman" pitchFamily="18" charset="0"/>
              </a:rPr>
              <a:t>Partnership - To consult stakeholders through workshops and other forums on e-waste management situation  in the region </a:t>
            </a:r>
          </a:p>
          <a:p>
            <a:pPr>
              <a:buFont typeface="Wingdings" pitchFamily="2" charset="2"/>
              <a:buChar char="Ø"/>
            </a:pPr>
            <a:r>
              <a:rPr lang="en-US" sz="2400" dirty="0">
                <a:cs typeface="Times New Roman" pitchFamily="18" charset="0"/>
              </a:rPr>
              <a:t>To develop strategy for dissemination of  information on environment and e-waste management through </a:t>
            </a:r>
            <a:r>
              <a:rPr lang="en-US" sz="2400" dirty="0" smtClean="0">
                <a:cs typeface="Times New Roman" pitchFamily="18" charset="0"/>
              </a:rPr>
              <a:t>media</a:t>
            </a:r>
          </a:p>
          <a:p>
            <a:pPr>
              <a:buFont typeface="Wingdings" pitchFamily="2" charset="2"/>
              <a:buChar char="Ø"/>
            </a:pPr>
            <a:r>
              <a:rPr lang="en-GB" sz="2400" dirty="0" smtClean="0">
                <a:cs typeface="Times New Roman" pitchFamily="18" charset="0"/>
              </a:rPr>
              <a:t>Visiting </a:t>
            </a:r>
            <a:r>
              <a:rPr lang="en-GB" sz="2400" dirty="0">
                <a:cs typeface="Times New Roman" pitchFamily="18" charset="0"/>
              </a:rPr>
              <a:t>e-Waste Management initiatives in the region and beyond</a:t>
            </a:r>
          </a:p>
          <a:p>
            <a:pPr>
              <a:buFont typeface="Wingdings" pitchFamily="2" charset="2"/>
              <a:buChar char="Ø"/>
            </a:pPr>
            <a:endParaRPr lang="en-US" sz="2400" dirty="0">
              <a:cs typeface="Times New Roman" pitchFamily="18" charset="0"/>
            </a:endParaRPr>
          </a:p>
          <a:p>
            <a:pPr marL="0" indent="0">
              <a:buNone/>
            </a:pPr>
            <a:endParaRPr lang="en-US" sz="2400" dirty="0" smtClean="0"/>
          </a:p>
          <a:p>
            <a:endParaRPr lang="en-GB" sz="2000" dirty="0"/>
          </a:p>
        </p:txBody>
      </p:sp>
    </p:spTree>
    <p:extLst>
      <p:ext uri="{BB962C8B-B14F-4D97-AF65-F5344CB8AC3E}">
        <p14:creationId xmlns:p14="http://schemas.microsoft.com/office/powerpoint/2010/main" xmlns="" val="177938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5075"/>
            <a:ext cx="8229600" cy="441325"/>
          </a:xfrm>
        </p:spPr>
        <p:txBody>
          <a:bodyPr>
            <a:normAutofit fontScale="90000"/>
          </a:bodyPr>
          <a:lstStyle/>
          <a:p>
            <a:r>
              <a:rPr lang="en-US" sz="3200" dirty="0">
                <a:cs typeface="Times New Roman" pitchFamily="18" charset="0"/>
              </a:rPr>
              <a:t>Highlights of </a:t>
            </a:r>
            <a:r>
              <a:rPr lang="en-US" sz="3200" dirty="0" smtClean="0">
                <a:cs typeface="Times New Roman" pitchFamily="18" charset="0"/>
              </a:rPr>
              <a:t>Activities…</a:t>
            </a:r>
            <a:endParaRPr lang="en-US" sz="3200" dirty="0">
              <a:cs typeface="Times New Roman" pitchFamily="18" charset="0"/>
            </a:endParaRPr>
          </a:p>
        </p:txBody>
      </p:sp>
      <p:sp>
        <p:nvSpPr>
          <p:cNvPr id="3" name="Content Placeholder 2"/>
          <p:cNvSpPr>
            <a:spLocks noGrp="1"/>
          </p:cNvSpPr>
          <p:nvPr>
            <p:ph idx="1"/>
          </p:nvPr>
        </p:nvSpPr>
        <p:spPr>
          <a:xfrm>
            <a:off x="457200" y="1905001"/>
            <a:ext cx="8229600" cy="4876800"/>
          </a:xfrm>
        </p:spPr>
        <p:txBody>
          <a:bodyPr>
            <a:noAutofit/>
          </a:bodyPr>
          <a:lstStyle/>
          <a:p>
            <a:pPr>
              <a:buFont typeface="Wingdings" charset="2"/>
              <a:buChar char="Ø"/>
            </a:pPr>
            <a:r>
              <a:rPr lang="en-IN" sz="2400" dirty="0" smtClean="0"/>
              <a:t>Harmonize </a:t>
            </a:r>
            <a:r>
              <a:rPr lang="en-IN" sz="2400" dirty="0"/>
              <a:t>the framework for ICT  counterfeit gadgets management within the region</a:t>
            </a:r>
            <a:r>
              <a:rPr lang="en-US" sz="2400" dirty="0"/>
              <a:t> </a:t>
            </a:r>
          </a:p>
          <a:p>
            <a:pPr latinLnBrk="1">
              <a:buFont typeface="Wingdings" charset="2"/>
              <a:buChar char="Ø"/>
            </a:pPr>
            <a:r>
              <a:rPr lang="en-US" sz="2400" dirty="0"/>
              <a:t>To establish mechanism for the mobile operators’ sharing of data on blacklisted ICT gadgets  within the  </a:t>
            </a:r>
            <a:r>
              <a:rPr lang="en-IN" sz="2400" dirty="0" err="1"/>
              <a:t>regio</a:t>
            </a:r>
            <a:r>
              <a:rPr lang="en-US" sz="2400" dirty="0"/>
              <a:t>n</a:t>
            </a:r>
          </a:p>
          <a:p>
            <a:pPr>
              <a:buFont typeface="Wingdings" pitchFamily="2" charset="2"/>
              <a:buChar char="Ø"/>
            </a:pPr>
            <a:r>
              <a:rPr lang="en-GB" sz="2400" dirty="0">
                <a:cs typeface="Times New Roman" pitchFamily="18" charset="0"/>
              </a:rPr>
              <a:t>S</a:t>
            </a:r>
            <a:r>
              <a:rPr lang="en-GB" sz="2400" dirty="0" smtClean="0">
                <a:cs typeface="Times New Roman" pitchFamily="18" charset="0"/>
              </a:rPr>
              <a:t>tudy </a:t>
            </a:r>
            <a:r>
              <a:rPr lang="en-GB" sz="2400" dirty="0">
                <a:cs typeface="Times New Roman" pitchFamily="18" charset="0"/>
              </a:rPr>
              <a:t>and  identify international best practices on green ICTs </a:t>
            </a:r>
            <a:endParaRPr lang="en-US" sz="2400" dirty="0">
              <a:cs typeface="Times New Roman" pitchFamily="18" charset="0"/>
            </a:endParaRPr>
          </a:p>
          <a:p>
            <a:pPr>
              <a:buFont typeface="Wingdings" pitchFamily="2" charset="2"/>
              <a:buChar char="Ø"/>
            </a:pPr>
            <a:r>
              <a:rPr lang="en-GB" sz="2400" dirty="0">
                <a:cs typeface="Times New Roman" pitchFamily="18" charset="0"/>
              </a:rPr>
              <a:t>To participate in ITU-T SG 5 and ITU D SG 1 &amp; 2 activities </a:t>
            </a:r>
            <a:endParaRPr lang="en-GB" sz="2400" dirty="0" smtClean="0">
              <a:cs typeface="Times New Roman" pitchFamily="18" charset="0"/>
            </a:endParaRPr>
          </a:p>
          <a:p>
            <a:pPr>
              <a:buFont typeface="Wingdings" pitchFamily="2" charset="2"/>
              <a:buChar char="Ø"/>
            </a:pPr>
            <a:r>
              <a:rPr lang="en-US" sz="2400" dirty="0" smtClean="0">
                <a:cs typeface="Times New Roman" pitchFamily="18" charset="0"/>
              </a:rPr>
              <a:t>To </a:t>
            </a:r>
            <a:r>
              <a:rPr lang="en-US" sz="2400" dirty="0">
                <a:cs typeface="Times New Roman" pitchFamily="18" charset="0"/>
              </a:rPr>
              <a:t>participate in ATU and other regional organizations  and submit relevant recommendations to the group</a:t>
            </a:r>
          </a:p>
          <a:p>
            <a:pPr>
              <a:buFont typeface="Wingdings" pitchFamily="2" charset="2"/>
              <a:buChar char="Ø"/>
            </a:pPr>
            <a:endParaRPr lang="en-US" sz="2400" dirty="0">
              <a:cs typeface="Times New Roman" pitchFamily="18" charset="0"/>
            </a:endParaRPr>
          </a:p>
          <a:p>
            <a:pPr marL="0" indent="0">
              <a:buNone/>
            </a:pPr>
            <a:endParaRPr lang="en-US" sz="2400" dirty="0" smtClean="0"/>
          </a:p>
          <a:p>
            <a:endParaRPr lang="en-GB" sz="2000" dirty="0"/>
          </a:p>
        </p:txBody>
      </p:sp>
    </p:spTree>
    <p:extLst>
      <p:ext uri="{BB962C8B-B14F-4D97-AF65-F5344CB8AC3E}">
        <p14:creationId xmlns:p14="http://schemas.microsoft.com/office/powerpoint/2010/main" xmlns="" val="499004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0694"/>
            <a:ext cx="8229600" cy="1143000"/>
          </a:xfrm>
        </p:spPr>
        <p:txBody>
          <a:bodyPr>
            <a:normAutofit/>
          </a:bodyPr>
          <a:lstStyle/>
          <a:p>
            <a:pPr lvl="0"/>
            <a:r>
              <a:rPr lang="en-GB" sz="3200" b="1" dirty="0" smtClean="0"/>
              <a:t>Future work</a:t>
            </a:r>
            <a:endParaRPr lang="en-GB" sz="3200" dirty="0"/>
          </a:p>
        </p:txBody>
      </p:sp>
      <p:sp>
        <p:nvSpPr>
          <p:cNvPr id="3" name="Content Placeholder 2"/>
          <p:cNvSpPr>
            <a:spLocks noGrp="1"/>
          </p:cNvSpPr>
          <p:nvPr>
            <p:ph idx="1"/>
          </p:nvPr>
        </p:nvSpPr>
        <p:spPr>
          <a:xfrm>
            <a:off x="457200" y="2062808"/>
            <a:ext cx="8229600" cy="4566592"/>
          </a:xfrm>
        </p:spPr>
        <p:txBody>
          <a:bodyPr>
            <a:normAutofit/>
          </a:bodyPr>
          <a:lstStyle/>
          <a:p>
            <a:pPr marL="0" indent="0">
              <a:buNone/>
            </a:pPr>
            <a:r>
              <a:rPr lang="en-GB" sz="2800" b="1" dirty="0" smtClean="0"/>
              <a:t>Future</a:t>
            </a:r>
            <a:endParaRPr lang="en-GB" sz="2800" b="1" dirty="0"/>
          </a:p>
          <a:p>
            <a:r>
              <a:rPr lang="en-GB" sz="2800" dirty="0"/>
              <a:t>Implementation of the </a:t>
            </a:r>
            <a:r>
              <a:rPr lang="en-GB" sz="2800" dirty="0" smtClean="0"/>
              <a:t>Strategy</a:t>
            </a:r>
          </a:p>
          <a:p>
            <a:endParaRPr lang="en-GB" sz="2800" dirty="0" smtClean="0"/>
          </a:p>
          <a:p>
            <a:r>
              <a:rPr lang="en-GB" sz="2800" dirty="0"/>
              <a:t>Strengthening E-waste </a:t>
            </a:r>
            <a:r>
              <a:rPr lang="en-GB" sz="2800" dirty="0" smtClean="0"/>
              <a:t>Infrastructure</a:t>
            </a:r>
          </a:p>
          <a:p>
            <a:endParaRPr lang="en-GB" sz="2800" dirty="0"/>
          </a:p>
          <a:p>
            <a:r>
              <a:rPr lang="en-GB" sz="2800" dirty="0"/>
              <a:t>Greening EACO Member </a:t>
            </a:r>
            <a:r>
              <a:rPr lang="en-GB" sz="2800" dirty="0" smtClean="0"/>
              <a:t>Organizations</a:t>
            </a:r>
          </a:p>
          <a:p>
            <a:endParaRPr lang="en-GB" sz="2800" dirty="0" smtClean="0"/>
          </a:p>
          <a:p>
            <a:r>
              <a:rPr lang="en-GB" sz="2800" dirty="0" smtClean="0"/>
              <a:t>Capacity </a:t>
            </a:r>
            <a:r>
              <a:rPr lang="en-GB" sz="2800" dirty="0"/>
              <a:t>Building among E-waste Stakeholders</a:t>
            </a:r>
          </a:p>
          <a:p>
            <a:endParaRPr lang="en-GB" sz="2400" dirty="0"/>
          </a:p>
        </p:txBody>
      </p:sp>
    </p:spTree>
    <p:extLst>
      <p:ext uri="{BB962C8B-B14F-4D97-AF65-F5344CB8AC3E}">
        <p14:creationId xmlns:p14="http://schemas.microsoft.com/office/powerpoint/2010/main" xmlns="" val="3110423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fontScale="90000"/>
          </a:bodyPr>
          <a:lstStyle/>
          <a:p>
            <a:r>
              <a:rPr lang="en-GB" sz="4800" b="1" i="1" dirty="0" smtClean="0">
                <a:solidFill>
                  <a:srgbClr val="0070C0"/>
                </a:solidFill>
                <a:latin typeface="Century Gothic"/>
                <a:cs typeface="Century Gothic"/>
              </a:rPr>
              <a:t>Be part of E-waste management</a:t>
            </a:r>
            <a:endParaRPr lang="en-GB" sz="4800" b="1" i="1" dirty="0">
              <a:solidFill>
                <a:srgbClr val="0070C0"/>
              </a:solidFill>
              <a:latin typeface="Century Gothic"/>
              <a:cs typeface="Century Gothic"/>
            </a:endParaRPr>
          </a:p>
        </p:txBody>
      </p:sp>
    </p:spTree>
    <p:extLst>
      <p:ext uri="{BB962C8B-B14F-4D97-AF65-F5344CB8AC3E}">
        <p14:creationId xmlns:p14="http://schemas.microsoft.com/office/powerpoint/2010/main" xmlns="" val="2078663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5181600"/>
          </a:xfrm>
        </p:spPr>
        <p:txBody>
          <a:bodyPr>
            <a:normAutofit/>
          </a:bodyPr>
          <a:lstStyle/>
          <a:p>
            <a:pPr algn="l"/>
            <a:r>
              <a:rPr lang="en-US" sz="3200" dirty="0" smtClean="0">
                <a:cs typeface="Times New Roman" pitchFamily="18" charset="0"/>
              </a:rPr>
              <a:t>Outline</a:t>
            </a:r>
            <a:br>
              <a:rPr lang="en-US" sz="3200" dirty="0" smtClean="0">
                <a:cs typeface="Times New Roman" pitchFamily="18" charset="0"/>
              </a:rPr>
            </a:br>
            <a:r>
              <a:rPr lang="en-US" sz="3200" b="0" dirty="0" smtClean="0">
                <a:cs typeface="Times New Roman" pitchFamily="18" charset="0"/>
              </a:rPr>
              <a:t/>
            </a:r>
            <a:br>
              <a:rPr lang="en-US" sz="3200" b="0" dirty="0" smtClean="0">
                <a:cs typeface="Times New Roman" pitchFamily="18" charset="0"/>
              </a:rPr>
            </a:br>
            <a:r>
              <a:rPr lang="en-US" sz="3200" b="0" dirty="0" smtClean="0">
                <a:cs typeface="Times New Roman" pitchFamily="18" charset="0"/>
              </a:rPr>
              <a:t>1</a:t>
            </a:r>
            <a:r>
              <a:rPr lang="en-US" sz="3200" b="0" dirty="0">
                <a:cs typeface="Times New Roman" pitchFamily="18" charset="0"/>
              </a:rPr>
              <a:t>. Who is EACO?</a:t>
            </a:r>
            <a:r>
              <a:rPr lang="en-US" sz="3200" b="0" dirty="0" smtClean="0">
                <a:cs typeface="Times New Roman" pitchFamily="18" charset="0"/>
              </a:rPr>
              <a:t/>
            </a:r>
            <a:br>
              <a:rPr lang="en-US" sz="3200" b="0" dirty="0" smtClean="0">
                <a:cs typeface="Times New Roman" pitchFamily="18" charset="0"/>
              </a:rPr>
            </a:br>
            <a:r>
              <a:rPr lang="en-US" sz="3200" b="0" dirty="0" smtClean="0">
                <a:cs typeface="Times New Roman" pitchFamily="18" charset="0"/>
              </a:rPr>
              <a:t>2. </a:t>
            </a:r>
            <a:r>
              <a:rPr lang="en-GB" sz="3200" b="0" dirty="0"/>
              <a:t>EACO’s Objective </a:t>
            </a:r>
            <a:r>
              <a:rPr lang="en-US" sz="3200" b="0" dirty="0">
                <a:cs typeface="Times New Roman" pitchFamily="18" charset="0"/>
              </a:rPr>
              <a:t/>
            </a:r>
            <a:br>
              <a:rPr lang="en-US" sz="3200" b="0" dirty="0">
                <a:cs typeface="Times New Roman" pitchFamily="18" charset="0"/>
              </a:rPr>
            </a:br>
            <a:r>
              <a:rPr lang="en-US" sz="3200" b="0" dirty="0" smtClean="0">
                <a:cs typeface="Times New Roman" pitchFamily="18" charset="0"/>
              </a:rPr>
              <a:t>3. </a:t>
            </a:r>
            <a:r>
              <a:rPr lang="en-GB" sz="3200" b="0" dirty="0" smtClean="0"/>
              <a:t>Members</a:t>
            </a:r>
            <a:r>
              <a:rPr lang="en-US" sz="3200" b="0" dirty="0" smtClean="0">
                <a:cs typeface="Times New Roman" pitchFamily="18" charset="0"/>
              </a:rPr>
              <a:t/>
            </a:r>
            <a:br>
              <a:rPr lang="en-US" sz="3200" b="0" dirty="0" smtClean="0">
                <a:cs typeface="Times New Roman" pitchFamily="18" charset="0"/>
              </a:rPr>
            </a:br>
            <a:r>
              <a:rPr lang="en-US" sz="3200" b="0" dirty="0" smtClean="0">
                <a:cs typeface="Times New Roman" pitchFamily="18" charset="0"/>
              </a:rPr>
              <a:t>4. </a:t>
            </a:r>
            <a:r>
              <a:rPr lang="en-GB" sz="3200" b="0" dirty="0" smtClean="0"/>
              <a:t>Terms </a:t>
            </a:r>
            <a:r>
              <a:rPr lang="en-GB" sz="3200" b="0" dirty="0"/>
              <a:t>of </a:t>
            </a:r>
            <a:r>
              <a:rPr lang="en-GB" sz="3200" b="0" dirty="0" smtClean="0"/>
              <a:t>Reference</a:t>
            </a:r>
            <a:r>
              <a:rPr lang="en-US" sz="3200" b="0" dirty="0">
                <a:cs typeface="Times New Roman" pitchFamily="18" charset="0"/>
              </a:rPr>
              <a:t/>
            </a:r>
            <a:br>
              <a:rPr lang="en-US" sz="3200" b="0" dirty="0">
                <a:cs typeface="Times New Roman" pitchFamily="18" charset="0"/>
              </a:rPr>
            </a:br>
            <a:r>
              <a:rPr lang="en-US" sz="3200" b="0" dirty="0" smtClean="0">
                <a:cs typeface="Times New Roman" pitchFamily="18" charset="0"/>
              </a:rPr>
              <a:t>5. Highlights </a:t>
            </a:r>
            <a:r>
              <a:rPr lang="en-US" sz="3200" b="0" dirty="0">
                <a:cs typeface="Times New Roman" pitchFamily="18" charset="0"/>
              </a:rPr>
              <a:t>of </a:t>
            </a:r>
            <a:r>
              <a:rPr lang="en-US" sz="3200" b="0" dirty="0" smtClean="0">
                <a:cs typeface="Times New Roman" pitchFamily="18" charset="0"/>
              </a:rPr>
              <a:t>Activities</a:t>
            </a:r>
            <a:br>
              <a:rPr lang="en-US" sz="3200" b="0" dirty="0" smtClean="0">
                <a:cs typeface="Times New Roman" pitchFamily="18" charset="0"/>
              </a:rPr>
            </a:br>
            <a:r>
              <a:rPr lang="en-US" sz="3200" b="0" dirty="0" smtClean="0">
                <a:cs typeface="Times New Roman" pitchFamily="18" charset="0"/>
              </a:rPr>
              <a:t>6. </a:t>
            </a:r>
            <a:r>
              <a:rPr lang="en-GB" sz="3200" b="0" dirty="0" smtClean="0"/>
              <a:t>Future </a:t>
            </a:r>
            <a:r>
              <a:rPr lang="en-GB" sz="3200" b="0" dirty="0"/>
              <a:t>work</a:t>
            </a:r>
            <a:r>
              <a:rPr lang="en-US" sz="3200" b="0" dirty="0">
                <a:cs typeface="Times New Roman" pitchFamily="18" charset="0"/>
              </a:rPr>
              <a:t/>
            </a:r>
            <a:br>
              <a:rPr lang="en-US" sz="3200" b="0" dirty="0">
                <a:cs typeface="Times New Roman" pitchFamily="18" charset="0"/>
              </a:rPr>
            </a:br>
            <a:endParaRPr lang="en-US" sz="3200" b="0" dirty="0"/>
          </a:p>
        </p:txBody>
      </p:sp>
    </p:spTree>
    <p:extLst>
      <p:ext uri="{BB962C8B-B14F-4D97-AF65-F5344CB8AC3E}">
        <p14:creationId xmlns:p14="http://schemas.microsoft.com/office/powerpoint/2010/main" xmlns="" val="3848106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381000"/>
          </a:xfrm>
        </p:spPr>
        <p:txBody>
          <a:bodyPr>
            <a:normAutofit fontScale="90000"/>
          </a:bodyPr>
          <a:lstStyle/>
          <a:p>
            <a:pPr lvl="0"/>
            <a:r>
              <a:rPr lang="en-GB" sz="3600" dirty="0" smtClean="0"/>
              <a:t>Who is EACO?</a:t>
            </a:r>
            <a:endParaRPr lang="en-GB" sz="3600" dirty="0"/>
          </a:p>
        </p:txBody>
      </p:sp>
      <p:sp>
        <p:nvSpPr>
          <p:cNvPr id="3" name="Content Placeholder 2"/>
          <p:cNvSpPr>
            <a:spLocks noGrp="1"/>
          </p:cNvSpPr>
          <p:nvPr>
            <p:ph idx="1"/>
          </p:nvPr>
        </p:nvSpPr>
        <p:spPr/>
        <p:txBody>
          <a:bodyPr>
            <a:noAutofit/>
          </a:bodyPr>
          <a:lstStyle/>
          <a:p>
            <a:r>
              <a:rPr lang="en-US" sz="2800" dirty="0"/>
              <a:t>The East African Communications Organization (EACO) is a regional organization that brings together national ICT regulators, operators, services providers (in the telecommunication, broadcasting and postal sub-sectors) ICT training institutions and other stakeholders in the communication sector within Burundi, Kenya, Rwanda, Tanzania and Uganda.   </a:t>
            </a:r>
          </a:p>
          <a:p>
            <a:endParaRPr lang="en-GB" sz="2800" dirty="0" smtClean="0"/>
          </a:p>
        </p:txBody>
      </p:sp>
    </p:spTree>
    <p:extLst>
      <p:ext uri="{BB962C8B-B14F-4D97-AF65-F5344CB8AC3E}">
        <p14:creationId xmlns:p14="http://schemas.microsoft.com/office/powerpoint/2010/main" xmlns="" val="3606895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381000"/>
          </a:xfrm>
        </p:spPr>
        <p:txBody>
          <a:bodyPr>
            <a:normAutofit fontScale="90000"/>
          </a:bodyPr>
          <a:lstStyle/>
          <a:p>
            <a:pPr lvl="0"/>
            <a:r>
              <a:rPr lang="en-GB" sz="3600" dirty="0" smtClean="0"/>
              <a:t>EACO’s Objective </a:t>
            </a:r>
            <a:endParaRPr lang="en-GB" sz="3600" dirty="0"/>
          </a:p>
        </p:txBody>
      </p:sp>
      <p:sp>
        <p:nvSpPr>
          <p:cNvPr id="3" name="Content Placeholder 2"/>
          <p:cNvSpPr>
            <a:spLocks noGrp="1"/>
          </p:cNvSpPr>
          <p:nvPr>
            <p:ph idx="1"/>
          </p:nvPr>
        </p:nvSpPr>
        <p:spPr/>
        <p:txBody>
          <a:bodyPr>
            <a:noAutofit/>
          </a:bodyPr>
          <a:lstStyle/>
          <a:p>
            <a:r>
              <a:rPr lang="en-US" sz="2800" dirty="0"/>
              <a:t>The broad objective of EACO which was established in 2000 is to strengthen and promote cooperation among the five EAC Countries in the development and provision of postal, telecommunication and broadcasting services in East Africa and Headquartered in Kigali, Rwanda.</a:t>
            </a:r>
          </a:p>
          <a:p>
            <a:endParaRPr lang="en-GB" sz="2800" dirty="0" smtClean="0"/>
          </a:p>
        </p:txBody>
      </p:sp>
    </p:spTree>
    <p:extLst>
      <p:ext uri="{BB962C8B-B14F-4D97-AF65-F5344CB8AC3E}">
        <p14:creationId xmlns:p14="http://schemas.microsoft.com/office/powerpoint/2010/main" xmlns="" val="19044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44277"/>
            <a:ext cx="8229600" cy="984523"/>
          </a:xfrm>
        </p:spPr>
        <p:txBody>
          <a:bodyPr>
            <a:normAutofit/>
          </a:bodyPr>
          <a:lstStyle/>
          <a:p>
            <a:r>
              <a:rPr lang="en-GB" sz="3200" dirty="0"/>
              <a:t>Members</a:t>
            </a:r>
            <a:endParaRPr lang="en-GB" sz="3200" b="1" dirty="0"/>
          </a:p>
        </p:txBody>
      </p:sp>
      <p:sp>
        <p:nvSpPr>
          <p:cNvPr id="3" name="Content Placeholder 2"/>
          <p:cNvSpPr>
            <a:spLocks noGrp="1"/>
          </p:cNvSpPr>
          <p:nvPr>
            <p:ph idx="1"/>
          </p:nvPr>
        </p:nvSpPr>
        <p:spPr>
          <a:xfrm>
            <a:off x="457200" y="1828801"/>
            <a:ext cx="8229600" cy="4953000"/>
          </a:xfrm>
        </p:spPr>
        <p:txBody>
          <a:bodyPr>
            <a:normAutofit lnSpcReduction="10000"/>
          </a:bodyPr>
          <a:lstStyle/>
          <a:p>
            <a:r>
              <a:rPr lang="en-GB" sz="2800" dirty="0">
                <a:solidFill>
                  <a:prstClr val="black"/>
                </a:solidFill>
                <a:cs typeface="Times New Roman" pitchFamily="18" charset="0"/>
              </a:rPr>
              <a:t>Burundi</a:t>
            </a:r>
          </a:p>
          <a:p>
            <a:r>
              <a:rPr lang="en-GB" sz="2800" dirty="0">
                <a:solidFill>
                  <a:prstClr val="black"/>
                </a:solidFill>
                <a:cs typeface="Times New Roman" pitchFamily="18" charset="0"/>
              </a:rPr>
              <a:t>Kenya</a:t>
            </a:r>
          </a:p>
          <a:p>
            <a:r>
              <a:rPr lang="en-GB" sz="2800" dirty="0">
                <a:solidFill>
                  <a:prstClr val="black"/>
                </a:solidFill>
                <a:cs typeface="Times New Roman" pitchFamily="18" charset="0"/>
              </a:rPr>
              <a:t>Rwanda</a:t>
            </a:r>
          </a:p>
          <a:p>
            <a:r>
              <a:rPr lang="en-GB" sz="2800" dirty="0">
                <a:solidFill>
                  <a:prstClr val="black"/>
                </a:solidFill>
                <a:cs typeface="Times New Roman" pitchFamily="18" charset="0"/>
              </a:rPr>
              <a:t>Tanzania</a:t>
            </a:r>
          </a:p>
          <a:p>
            <a:r>
              <a:rPr lang="en-GB" sz="2800" dirty="0" smtClean="0">
                <a:solidFill>
                  <a:prstClr val="black"/>
                </a:solidFill>
                <a:cs typeface="Times New Roman" pitchFamily="18" charset="0"/>
              </a:rPr>
              <a:t>Uganda</a:t>
            </a:r>
          </a:p>
          <a:p>
            <a:r>
              <a:rPr lang="en-GB" sz="2800" dirty="0" smtClean="0">
                <a:solidFill>
                  <a:prstClr val="black"/>
                </a:solidFill>
                <a:cs typeface="Times New Roman" pitchFamily="18" charset="0"/>
              </a:rPr>
              <a:t>South Sudan (waiting for them to send members to WG07) </a:t>
            </a:r>
          </a:p>
          <a:p>
            <a:endParaRPr lang="en-GB" sz="2800" dirty="0" smtClean="0">
              <a:solidFill>
                <a:prstClr val="black"/>
              </a:solidFill>
              <a:cs typeface="Times New Roman" pitchFamily="18" charset="0"/>
            </a:endParaRPr>
          </a:p>
          <a:p>
            <a:r>
              <a:rPr lang="en-GB" sz="2800" b="1" dirty="0" smtClean="0">
                <a:solidFill>
                  <a:prstClr val="black"/>
                </a:solidFill>
                <a:cs typeface="Times New Roman" pitchFamily="18" charset="0"/>
              </a:rPr>
              <a:t>Formerly known as Working Group 10: Environment and E-waste Management</a:t>
            </a:r>
            <a:endParaRPr lang="en-US" sz="2800" b="1" dirty="0">
              <a:solidFill>
                <a:prstClr val="black"/>
              </a:solidFill>
              <a:cs typeface="Times New Roman" pitchFamily="18" charset="0"/>
            </a:endParaRPr>
          </a:p>
          <a:p>
            <a:pPr>
              <a:buFont typeface="Wingdings" panose="05000000000000000000" pitchFamily="2" charset="2"/>
              <a:buChar char="Ø"/>
            </a:pPr>
            <a:endParaRPr lang="en-GB" sz="2400" dirty="0"/>
          </a:p>
        </p:txBody>
      </p:sp>
    </p:spTree>
    <p:extLst>
      <p:ext uri="{BB962C8B-B14F-4D97-AF65-F5344CB8AC3E}">
        <p14:creationId xmlns:p14="http://schemas.microsoft.com/office/powerpoint/2010/main" xmlns="" val="102344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62000"/>
          </a:xfrm>
        </p:spPr>
        <p:txBody>
          <a:bodyPr>
            <a:normAutofit/>
          </a:bodyPr>
          <a:lstStyle/>
          <a:p>
            <a:r>
              <a:rPr lang="en-GB" sz="3600" dirty="0" smtClean="0"/>
              <a:t>Terms of Reference</a:t>
            </a:r>
            <a:endParaRPr lang="en-GB" sz="3600" b="1" dirty="0"/>
          </a:p>
        </p:txBody>
      </p:sp>
      <p:sp>
        <p:nvSpPr>
          <p:cNvPr id="3" name="Content Placeholder 2"/>
          <p:cNvSpPr>
            <a:spLocks noGrp="1"/>
          </p:cNvSpPr>
          <p:nvPr>
            <p:ph idx="1"/>
          </p:nvPr>
        </p:nvSpPr>
        <p:spPr>
          <a:xfrm>
            <a:off x="457200" y="1722437"/>
            <a:ext cx="8229600" cy="4830763"/>
          </a:xfrm>
        </p:spPr>
        <p:txBody>
          <a:bodyPr>
            <a:normAutofit lnSpcReduction="10000"/>
          </a:bodyPr>
          <a:lstStyle/>
          <a:p>
            <a:pPr lvl="0"/>
            <a:r>
              <a:rPr lang="en-US" sz="2000" dirty="0"/>
              <a:t>To analyze the level of e-waste in the region and its impact on humans and the environment.</a:t>
            </a:r>
          </a:p>
          <a:p>
            <a:pPr lvl="0"/>
            <a:r>
              <a:rPr lang="en-US" sz="2000" dirty="0"/>
              <a:t>To harmonize policies, strategies and regulations on e-waste management in the region.</a:t>
            </a:r>
          </a:p>
          <a:p>
            <a:pPr lvl="0"/>
            <a:r>
              <a:rPr lang="en-US" sz="2000" dirty="0"/>
              <a:t>To recommend adoption of green ICT best practices by stakeholders in the communications sector.</a:t>
            </a:r>
          </a:p>
          <a:p>
            <a:pPr lvl="0"/>
            <a:r>
              <a:rPr lang="en-US" sz="2000" dirty="0"/>
              <a:t>To recommend national and regional environmentally sound e-waste management systems for the EAC region.</a:t>
            </a:r>
          </a:p>
          <a:p>
            <a:pPr lvl="0"/>
            <a:r>
              <a:rPr lang="en-US" sz="2000" dirty="0"/>
              <a:t>To develop strategies for public awareness on issues relating to e-waste.</a:t>
            </a:r>
          </a:p>
          <a:p>
            <a:pPr lvl="0"/>
            <a:r>
              <a:rPr lang="en-US" sz="2000" dirty="0"/>
              <a:t>To recommend strategies for collaboration/cooperation between National ICT Regulators, National Environmental Management Authorities and other environmental management Agencies with a view to establishing and strengthening the e-waste management systems within the region.</a:t>
            </a:r>
          </a:p>
          <a:p>
            <a:endParaRPr lang="en-US" sz="9600" dirty="0"/>
          </a:p>
          <a:p>
            <a:endParaRPr lang="en-GB" sz="2800" u="sng" dirty="0"/>
          </a:p>
          <a:p>
            <a:pPr>
              <a:buFont typeface="Wingdings" panose="05000000000000000000" pitchFamily="2" charset="2"/>
              <a:buChar char="Ø"/>
            </a:pPr>
            <a:endParaRPr lang="en-GB" sz="2800" dirty="0"/>
          </a:p>
        </p:txBody>
      </p:sp>
    </p:spTree>
    <p:extLst>
      <p:ext uri="{BB962C8B-B14F-4D97-AF65-F5344CB8AC3E}">
        <p14:creationId xmlns:p14="http://schemas.microsoft.com/office/powerpoint/2010/main" xmlns="" val="2641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62000"/>
          </a:xfrm>
        </p:spPr>
        <p:txBody>
          <a:bodyPr>
            <a:normAutofit/>
          </a:bodyPr>
          <a:lstStyle/>
          <a:p>
            <a:r>
              <a:rPr lang="en-GB" sz="3600" dirty="0" smtClean="0"/>
              <a:t>Terms of Reference</a:t>
            </a:r>
            <a:endParaRPr lang="en-GB" sz="3600" b="1" dirty="0"/>
          </a:p>
        </p:txBody>
      </p:sp>
      <p:sp>
        <p:nvSpPr>
          <p:cNvPr id="3" name="Content Placeholder 2"/>
          <p:cNvSpPr>
            <a:spLocks noGrp="1"/>
          </p:cNvSpPr>
          <p:nvPr>
            <p:ph idx="1"/>
          </p:nvPr>
        </p:nvSpPr>
        <p:spPr>
          <a:xfrm>
            <a:off x="457200" y="2133600"/>
            <a:ext cx="8229600" cy="4419600"/>
          </a:xfrm>
        </p:spPr>
        <p:txBody>
          <a:bodyPr>
            <a:normAutofit/>
          </a:bodyPr>
          <a:lstStyle/>
          <a:p>
            <a:pPr lvl="0"/>
            <a:r>
              <a:rPr lang="en-US" sz="2000" dirty="0" smtClean="0"/>
              <a:t>To </a:t>
            </a:r>
            <a:r>
              <a:rPr lang="en-US" sz="2000" dirty="0"/>
              <a:t>coordinate and follow up the work of the relevant ITU Study Group(s) and facilitate the development of regional recommendations or contributions relating to the work of this ITU Study Group(s) or other relevant international and regional organization.</a:t>
            </a:r>
          </a:p>
          <a:p>
            <a:pPr lvl="0"/>
            <a:r>
              <a:rPr lang="en-US" sz="2000" b="1" dirty="0"/>
              <a:t>To harmonize the framework for ICT  counterfeit gadgets management within the region </a:t>
            </a:r>
            <a:endParaRPr lang="en-US" sz="2000" dirty="0"/>
          </a:p>
          <a:p>
            <a:pPr lvl="0"/>
            <a:r>
              <a:rPr lang="en-US" sz="2000" b="1" dirty="0"/>
              <a:t>To establish mechanism for the mobile operators’ sharing of data on blacklisted ICT gadgets  within the </a:t>
            </a:r>
            <a:r>
              <a:rPr lang="en-US" sz="2000" b="1" dirty="0" smtClean="0"/>
              <a:t>region</a:t>
            </a:r>
            <a:endParaRPr lang="en-US" sz="2000" dirty="0"/>
          </a:p>
          <a:p>
            <a:endParaRPr lang="en-US" sz="9600" dirty="0"/>
          </a:p>
          <a:p>
            <a:endParaRPr lang="en-GB" sz="2800" u="sng" dirty="0"/>
          </a:p>
          <a:p>
            <a:pPr>
              <a:buFont typeface="Wingdings" panose="05000000000000000000" pitchFamily="2" charset="2"/>
              <a:buChar char="Ø"/>
            </a:pPr>
            <a:endParaRPr lang="en-GB" sz="2800" dirty="0"/>
          </a:p>
        </p:txBody>
      </p:sp>
    </p:spTree>
    <p:extLst>
      <p:ext uri="{BB962C8B-B14F-4D97-AF65-F5344CB8AC3E}">
        <p14:creationId xmlns:p14="http://schemas.microsoft.com/office/powerpoint/2010/main" xmlns="" val="1475173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5075"/>
            <a:ext cx="8229600" cy="441325"/>
          </a:xfrm>
        </p:spPr>
        <p:txBody>
          <a:bodyPr>
            <a:normAutofit fontScale="90000"/>
          </a:bodyPr>
          <a:lstStyle/>
          <a:p>
            <a:r>
              <a:rPr lang="en-US" sz="3200" dirty="0">
                <a:cs typeface="Times New Roman" pitchFamily="18" charset="0"/>
              </a:rPr>
              <a:t>Highlights of Activities</a:t>
            </a:r>
          </a:p>
        </p:txBody>
      </p:sp>
      <p:sp>
        <p:nvSpPr>
          <p:cNvPr id="3" name="Content Placeholder 2"/>
          <p:cNvSpPr>
            <a:spLocks noGrp="1"/>
          </p:cNvSpPr>
          <p:nvPr>
            <p:ph idx="1"/>
          </p:nvPr>
        </p:nvSpPr>
        <p:spPr>
          <a:xfrm>
            <a:off x="533400" y="1752600"/>
            <a:ext cx="8229600" cy="5029200"/>
          </a:xfrm>
        </p:spPr>
        <p:txBody>
          <a:bodyPr>
            <a:noAutofit/>
          </a:bodyPr>
          <a:lstStyle/>
          <a:p>
            <a:pPr>
              <a:buFont typeface="Wingdings" pitchFamily="2" charset="2"/>
              <a:buChar char="Ø"/>
            </a:pPr>
            <a:r>
              <a:rPr lang="en-GB" sz="2400" dirty="0" smtClean="0">
                <a:cs typeface="Times New Roman" pitchFamily="18" charset="0"/>
              </a:rPr>
              <a:t>Established National E-waste Management Steering Committee (NSC) in all 5 countries, waiting for South Sudan</a:t>
            </a:r>
          </a:p>
          <a:p>
            <a:pPr>
              <a:buFont typeface="Wingdings" pitchFamily="2" charset="2"/>
              <a:buChar char="Ø"/>
            </a:pPr>
            <a:r>
              <a:rPr lang="en-GB" sz="2400" dirty="0" smtClean="0">
                <a:cs typeface="Times New Roman" pitchFamily="18" charset="0"/>
              </a:rPr>
              <a:t>Established Regional E-waste Management Steering Committee (RSC) with Chairpersons and Secretaries of NSC as members</a:t>
            </a:r>
          </a:p>
          <a:p>
            <a:pPr>
              <a:buFont typeface="Wingdings" pitchFamily="2" charset="2"/>
              <a:buChar char="Ø"/>
            </a:pPr>
            <a:r>
              <a:rPr lang="en-GB" sz="2400" dirty="0" smtClean="0">
                <a:cs typeface="Times New Roman" pitchFamily="18" charset="0"/>
              </a:rPr>
              <a:t>Regional E-waste Strategy</a:t>
            </a:r>
          </a:p>
          <a:p>
            <a:pPr>
              <a:buFont typeface="Wingdings" pitchFamily="2" charset="2"/>
              <a:buChar char="Ø"/>
            </a:pPr>
            <a:r>
              <a:rPr lang="en-GB" sz="2400" dirty="0" smtClean="0">
                <a:cs typeface="Times New Roman" pitchFamily="18" charset="0"/>
              </a:rPr>
              <a:t>Compilation and Update of </a:t>
            </a:r>
            <a:r>
              <a:rPr lang="en-GB" sz="2400" dirty="0">
                <a:cs typeface="Times New Roman" pitchFamily="18" charset="0"/>
              </a:rPr>
              <a:t>Member status on e-waste management</a:t>
            </a:r>
            <a:endParaRPr lang="en-US" sz="2400" dirty="0" smtClean="0">
              <a:cs typeface="Times New Roman" pitchFamily="18" charset="0"/>
            </a:endParaRPr>
          </a:p>
          <a:p>
            <a:pPr>
              <a:buFont typeface="Wingdings" pitchFamily="2" charset="2"/>
              <a:buChar char="Ø"/>
            </a:pPr>
            <a:endParaRPr lang="en-US" sz="2800" dirty="0"/>
          </a:p>
          <a:p>
            <a:pPr marL="0" indent="0">
              <a:buNone/>
            </a:pPr>
            <a:endParaRPr lang="en-US" sz="2400" dirty="0" smtClean="0"/>
          </a:p>
          <a:p>
            <a:endParaRPr lang="en-GB" sz="2000" dirty="0"/>
          </a:p>
        </p:txBody>
      </p:sp>
    </p:spTree>
    <p:extLst>
      <p:ext uri="{BB962C8B-B14F-4D97-AF65-F5344CB8AC3E}">
        <p14:creationId xmlns:p14="http://schemas.microsoft.com/office/powerpoint/2010/main" xmlns="" val="2552628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5075"/>
            <a:ext cx="8229600" cy="441325"/>
          </a:xfrm>
        </p:spPr>
        <p:txBody>
          <a:bodyPr>
            <a:normAutofit fontScale="90000"/>
          </a:bodyPr>
          <a:lstStyle/>
          <a:p>
            <a:r>
              <a:rPr lang="en-US" sz="3200" dirty="0">
                <a:cs typeface="Times New Roman" pitchFamily="18" charset="0"/>
              </a:rPr>
              <a:t>Highlights of </a:t>
            </a:r>
            <a:r>
              <a:rPr lang="en-US" sz="3200" dirty="0" smtClean="0">
                <a:cs typeface="Times New Roman" pitchFamily="18" charset="0"/>
              </a:rPr>
              <a:t>Activities…</a:t>
            </a:r>
            <a:endParaRPr lang="en-US" sz="3200" dirty="0">
              <a:cs typeface="Times New Roman" pitchFamily="18" charset="0"/>
            </a:endParaRPr>
          </a:p>
        </p:txBody>
      </p:sp>
      <p:sp>
        <p:nvSpPr>
          <p:cNvPr id="3" name="Content Placeholder 2"/>
          <p:cNvSpPr>
            <a:spLocks noGrp="1"/>
          </p:cNvSpPr>
          <p:nvPr>
            <p:ph idx="1"/>
          </p:nvPr>
        </p:nvSpPr>
        <p:spPr>
          <a:xfrm>
            <a:off x="457200" y="1905000"/>
            <a:ext cx="8229600" cy="4655129"/>
          </a:xfrm>
        </p:spPr>
        <p:txBody>
          <a:bodyPr>
            <a:noAutofit/>
          </a:bodyPr>
          <a:lstStyle/>
          <a:p>
            <a:pPr>
              <a:buFont typeface="Wingdings" charset="2"/>
              <a:buChar char="Ø"/>
            </a:pPr>
            <a:r>
              <a:rPr lang="en-GB" sz="2400" dirty="0">
                <a:cs typeface="Times New Roman" pitchFamily="18" charset="0"/>
              </a:rPr>
              <a:t>Review  Model Framework on E-Waste Management</a:t>
            </a:r>
            <a:endParaRPr lang="en-US" sz="2400" dirty="0">
              <a:cs typeface="Times New Roman" pitchFamily="18" charset="0"/>
            </a:endParaRPr>
          </a:p>
          <a:p>
            <a:pPr>
              <a:buFont typeface="Wingdings" charset="2"/>
              <a:buChar char="Ø"/>
            </a:pPr>
            <a:r>
              <a:rPr lang="en-GB" sz="2400" dirty="0" smtClean="0">
                <a:cs typeface="Times New Roman" pitchFamily="18" charset="0"/>
              </a:rPr>
              <a:t>collaboration </a:t>
            </a:r>
            <a:r>
              <a:rPr lang="en-GB" sz="2400" dirty="0">
                <a:cs typeface="Times New Roman" pitchFamily="18" charset="0"/>
              </a:rPr>
              <a:t>with HR committee enhance  capacity building on Green ICT and e – waste management. Already conducted E-waste and Green ICTs training to </a:t>
            </a:r>
            <a:r>
              <a:rPr lang="en-GB" sz="2400" dirty="0" smtClean="0">
                <a:cs typeface="Times New Roman" pitchFamily="18" charset="0"/>
              </a:rPr>
              <a:t>members. Partnered in EWAM 2017 </a:t>
            </a:r>
            <a:endParaRPr lang="en-US" sz="2400" dirty="0">
              <a:cs typeface="Times New Roman" pitchFamily="18" charset="0"/>
            </a:endParaRPr>
          </a:p>
          <a:p>
            <a:pPr>
              <a:buFont typeface="Wingdings" charset="2"/>
              <a:buChar char="Ø"/>
            </a:pPr>
            <a:r>
              <a:rPr lang="en-GB" sz="2400" dirty="0" smtClean="0"/>
              <a:t>E-waste surveys (Kenya and Rwanda completed. Tanzania, Uganda, Burundi and South Sudan in progress)</a:t>
            </a:r>
            <a:endParaRPr lang="en-US" sz="2400" dirty="0" smtClean="0">
              <a:cs typeface="Times New Roman" pitchFamily="18" charset="0"/>
            </a:endParaRPr>
          </a:p>
          <a:p>
            <a:pPr>
              <a:buFont typeface="Wingdings" pitchFamily="2" charset="2"/>
              <a:buChar char="Ø"/>
            </a:pPr>
            <a:endParaRPr lang="en-US" sz="2400" dirty="0"/>
          </a:p>
          <a:p>
            <a:pPr marL="0" indent="0">
              <a:buNone/>
            </a:pPr>
            <a:endParaRPr lang="en-US" sz="2400" dirty="0" smtClean="0"/>
          </a:p>
          <a:p>
            <a:endParaRPr lang="en-GB" sz="2000" dirty="0"/>
          </a:p>
        </p:txBody>
      </p:sp>
    </p:spTree>
    <p:extLst>
      <p:ext uri="{BB962C8B-B14F-4D97-AF65-F5344CB8AC3E}">
        <p14:creationId xmlns:p14="http://schemas.microsoft.com/office/powerpoint/2010/main" xmlns="" val="168220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983</TotalTime>
  <Words>548</Words>
  <Application>Microsoft Macintosh PowerPoint</Application>
  <PresentationFormat>On-screen Show (4:3)</PresentationFormat>
  <Paragraphs>61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OVERVIEW OF EACO WORKING GROUP 07: E-WASTE AND COUNTERFEIT GADGETS MANAGEMENT   PRESENTED TO THE 3RD AWARENESS WORKSHOP, 14TH – 16TH MAY 2018, KIGALI, RWANDA.  By: Juma Ooro- Chairperson ooro@ca.go.ke </vt:lpstr>
      <vt:lpstr>Outline  1. Who is EACO? 2. EACO’s Objective  3. Members 4. Terms of Reference 5. Highlights of Activities 6. Future work </vt:lpstr>
      <vt:lpstr>Who is EACO?</vt:lpstr>
      <vt:lpstr>EACO’s Objective </vt:lpstr>
      <vt:lpstr>Members</vt:lpstr>
      <vt:lpstr>Terms of Reference</vt:lpstr>
      <vt:lpstr>Terms of Reference</vt:lpstr>
      <vt:lpstr>Highlights of Activities</vt:lpstr>
      <vt:lpstr>Highlights of Activities…</vt:lpstr>
      <vt:lpstr>Highlights of Activities…</vt:lpstr>
      <vt:lpstr>Highlights of Activities…</vt:lpstr>
      <vt:lpstr>Future work</vt:lpstr>
      <vt:lpstr>Be part of E-waste management</vt:lpstr>
    </vt:vector>
  </TitlesOfParts>
  <Company>CCK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the EACO E-Transactions Taskforce</dc:title>
  <dc:creator>ISL</dc:creator>
  <cp:lastModifiedBy>user</cp:lastModifiedBy>
  <cp:revision>142</cp:revision>
  <dcterms:created xsi:type="dcterms:W3CDTF">2013-06-24T08:56:34Z</dcterms:created>
  <dcterms:modified xsi:type="dcterms:W3CDTF">2018-05-14T08:00:32Z</dcterms:modified>
</cp:coreProperties>
</file>