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0" r:id="rId1"/>
  </p:sldMasterIdLst>
  <p:notesMasterIdLst>
    <p:notesMasterId r:id="rId32"/>
  </p:notesMasterIdLst>
  <p:sldIdLst>
    <p:sldId id="256" r:id="rId2"/>
    <p:sldId id="257" r:id="rId3"/>
    <p:sldId id="258" r:id="rId4"/>
    <p:sldId id="260" r:id="rId5"/>
    <p:sldId id="261" r:id="rId6"/>
    <p:sldId id="269" r:id="rId7"/>
    <p:sldId id="270" r:id="rId8"/>
    <p:sldId id="262" r:id="rId9"/>
    <p:sldId id="263" r:id="rId10"/>
    <p:sldId id="265" r:id="rId11"/>
    <p:sldId id="266" r:id="rId12"/>
    <p:sldId id="267" r:id="rId13"/>
    <p:sldId id="268" r:id="rId14"/>
    <p:sldId id="271" r:id="rId15"/>
    <p:sldId id="272" r:id="rId16"/>
    <p:sldId id="279" r:id="rId17"/>
    <p:sldId id="273" r:id="rId18"/>
    <p:sldId id="274" r:id="rId19"/>
    <p:sldId id="275" r:id="rId20"/>
    <p:sldId id="286" r:id="rId21"/>
    <p:sldId id="287" r:id="rId22"/>
    <p:sldId id="276" r:id="rId23"/>
    <p:sldId id="280" r:id="rId24"/>
    <p:sldId id="281" r:id="rId25"/>
    <p:sldId id="282" r:id="rId26"/>
    <p:sldId id="283" r:id="rId27"/>
    <p:sldId id="284" r:id="rId28"/>
    <p:sldId id="285" r:id="rId29"/>
    <p:sldId id="278" r:id="rId30"/>
    <p:sldId id="27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p:cViewPr varScale="1">
        <p:scale>
          <a:sx n="76" d="100"/>
          <a:sy n="76" d="100"/>
        </p:scale>
        <p:origin x="25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9E95B-BD3B-4756-81DC-F2CFC9F25005}" type="datetimeFigureOut">
              <a:rPr lang="en-US" smtClean="0"/>
              <a:t>5/14/2018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D1CFD0-10FD-47CF-9726-6CE1560AB721}" type="slidenum">
              <a:rPr lang="en-US" smtClean="0"/>
              <a:t>‹#›</a:t>
            </a:fld>
            <a:endParaRPr lang="en-US"/>
          </a:p>
        </p:txBody>
      </p:sp>
    </p:spTree>
    <p:extLst>
      <p:ext uri="{BB962C8B-B14F-4D97-AF65-F5344CB8AC3E}">
        <p14:creationId xmlns:p14="http://schemas.microsoft.com/office/powerpoint/2010/main" val="1317276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D1CFD0-10FD-47CF-9726-6CE1560AB721}" type="slidenum">
              <a:rPr lang="en-US" smtClean="0"/>
              <a:t>1</a:t>
            </a:fld>
            <a:endParaRPr lang="en-US"/>
          </a:p>
        </p:txBody>
      </p:sp>
    </p:spTree>
    <p:extLst>
      <p:ext uri="{BB962C8B-B14F-4D97-AF65-F5344CB8AC3E}">
        <p14:creationId xmlns:p14="http://schemas.microsoft.com/office/powerpoint/2010/main" val="2767675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B5EF214-9E62-4E6F-88E3-B519D2D6FC8F}" type="datetime1">
              <a:rPr lang="en-US" smtClean="0"/>
              <a:t>5/14/2018</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B9249D-8F92-4E5A-BA60-E02F95EDE2A2}" type="datetime1">
              <a:rPr lang="en-US" smtClean="0"/>
              <a:t>5/14/2018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266B96-F6CA-4534-9F7E-DF390EECD18F}" type="datetime1">
              <a:rPr lang="en-US" smtClean="0"/>
              <a:t>5/14/2018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8253E1-6E9D-4111-96BE-91B00FC77034}" type="datetime1">
              <a:rPr lang="en-US" smtClean="0"/>
              <a:t>5/14/2018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14E8FF-DA5B-45C7-BA64-906F820A2881}" type="datetime1">
              <a:rPr lang="en-US" smtClean="0"/>
              <a:t>5/14/2018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46A2C8E-4551-4060-96E2-3CB4D1F05D64}" type="datetime1">
              <a:rPr lang="en-US" smtClean="0"/>
              <a:t>5/14/2018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7AFCA73-E7FD-461A-84BD-5408CD362769}" type="datetime1">
              <a:rPr lang="en-US" smtClean="0"/>
              <a:t>5/14/2018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E5555D-6B63-4307-9897-E1F05402068F}" type="datetime1">
              <a:rPr lang="en-US" smtClean="0"/>
              <a:t>5/14/2018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500E8F-320E-47CC-94F2-DF671450F6D9}" type="datetime1">
              <a:rPr lang="en-US" smtClean="0"/>
              <a:t>5/14/2018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9507C767-DFCC-4841-B88C-237FDB990BC3}" type="datetime1">
              <a:rPr lang="en-US" smtClean="0"/>
              <a:t>5/14/2018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FF45D36F-BF88-49A1-93BE-E38EE8733F64}" type="datetime1">
              <a:rPr lang="en-US" smtClean="0"/>
              <a:t>5/14/2018</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83F958BD-DF7D-4C9E-BE2C-6785B4BABA04}" type="datetime1">
              <a:rPr lang="en-US" smtClean="0"/>
              <a:t>5/14/2018</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hf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4152899"/>
          </a:xfrm>
        </p:spPr>
        <p:txBody>
          <a:bodyPr/>
          <a:lstStyle/>
          <a:p>
            <a:pPr algn="ctr"/>
            <a:r>
              <a:rPr lang="en-US" sz="4000" b="1" dirty="0" smtClean="0">
                <a:latin typeface="Times New Roman" panose="02020603050405020304" pitchFamily="18" charset="0"/>
                <a:cs typeface="Times New Roman" panose="02020603050405020304" pitchFamily="18" charset="0"/>
              </a:rPr>
              <a:t>STATUS </a:t>
            </a:r>
            <a:r>
              <a:rPr lang="en-US" sz="4000" b="1" dirty="0">
                <a:latin typeface="Times New Roman" panose="02020603050405020304" pitchFamily="18" charset="0"/>
                <a:cs typeface="Times New Roman" panose="02020603050405020304" pitchFamily="18" charset="0"/>
              </a:rPr>
              <a:t>OF INTERGRATED SUSTAINABLE E-WASTE MANAGEMENT IN </a:t>
            </a:r>
            <a:r>
              <a:rPr lang="en-US" sz="4000" b="1" dirty="0" smtClean="0">
                <a:latin typeface="Times New Roman" panose="02020603050405020304" pitchFamily="18" charset="0"/>
                <a:cs typeface="Times New Roman" panose="02020603050405020304" pitchFamily="18" charset="0"/>
              </a:rPr>
              <a:t>KENYA</a:t>
            </a:r>
            <a:br>
              <a:rPr lang="en-US" sz="4000" b="1" dirty="0" smtClean="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
            </a:r>
            <a:br>
              <a:rPr lang="en-US" sz="4000" b="1" dirty="0">
                <a:latin typeface="Times New Roman" panose="02020603050405020304" pitchFamily="18" charset="0"/>
                <a:cs typeface="Times New Roman" panose="02020603050405020304" pitchFamily="18" charset="0"/>
              </a:rPr>
            </a:br>
            <a:r>
              <a:rPr lang="en-US" sz="4000" b="1" dirty="0" smtClean="0">
                <a:latin typeface="Times New Roman" panose="02020603050405020304" pitchFamily="18" charset="0"/>
                <a:cs typeface="Times New Roman" panose="02020603050405020304" pitchFamily="18" charset="0"/>
              </a:rPr>
              <a:t/>
            </a:r>
            <a:br>
              <a:rPr lang="en-US" sz="4000" b="1" dirty="0" smtClean="0">
                <a:latin typeface="Times New Roman" panose="02020603050405020304" pitchFamily="18" charset="0"/>
                <a:cs typeface="Times New Roman" panose="02020603050405020304" pitchFamily="18" charset="0"/>
              </a:rPr>
            </a:br>
            <a:r>
              <a:rPr lang="en-US" sz="4000" b="1" dirty="0" smtClean="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towards zero negative impact of e-waste in the EACO member states by </a:t>
            </a:r>
            <a:r>
              <a:rPr lang="en-US" sz="4000" b="1" dirty="0" smtClean="0">
                <a:latin typeface="Times New Roman" panose="02020603050405020304" pitchFamily="18" charset="0"/>
                <a:cs typeface="Times New Roman" panose="02020603050405020304" pitchFamily="18" charset="0"/>
              </a:rPr>
              <a:t>2030”</a:t>
            </a:r>
            <a:endParaRPr lang="en-US" sz="40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4241800"/>
            <a:ext cx="12192000" cy="2616200"/>
          </a:xfrm>
        </p:spPr>
        <p:txBody>
          <a:bodyPr/>
          <a:lstStyle/>
          <a:p>
            <a:pPr algn="r"/>
            <a:r>
              <a:rPr lang="en-US" sz="1800" dirty="0">
                <a:latin typeface="Times New Roman" panose="02020603050405020304" pitchFamily="18" charset="0"/>
                <a:cs typeface="Times New Roman" panose="02020603050405020304" pitchFamily="18" charset="0"/>
              </a:rPr>
              <a:t>By Eric </a:t>
            </a:r>
            <a:r>
              <a:rPr lang="en-US" sz="1800" dirty="0" err="1" smtClean="0">
                <a:latin typeface="Times New Roman" panose="02020603050405020304" pitchFamily="18" charset="0"/>
                <a:cs typeface="Times New Roman" panose="02020603050405020304" pitchFamily="18" charset="0"/>
              </a:rPr>
              <a:t>Guantai</a:t>
            </a:r>
            <a:endParaRPr lang="en-US" sz="1800" dirty="0" smtClean="0">
              <a:latin typeface="Times New Roman" panose="02020603050405020304" pitchFamily="18" charset="0"/>
              <a:cs typeface="Times New Roman" panose="02020603050405020304" pitchFamily="18" charset="0"/>
            </a:endParaRPr>
          </a:p>
          <a:p>
            <a:pPr algn="r"/>
            <a:r>
              <a:rPr lang="en-US" sz="1800" dirty="0">
                <a:latin typeface="Times New Roman" panose="02020603050405020304" pitchFamily="18" charset="0"/>
                <a:cs typeface="Times New Roman" panose="02020603050405020304" pitchFamily="18" charset="0"/>
              </a:rPr>
              <a:t>Vice secretary National E-waste Steering Committee -Kenya </a:t>
            </a:r>
            <a:endParaRPr lang="en-US" sz="1800" dirty="0" smtClean="0">
              <a:latin typeface="Times New Roman" panose="02020603050405020304" pitchFamily="18" charset="0"/>
              <a:cs typeface="Times New Roman" panose="02020603050405020304" pitchFamily="18" charset="0"/>
            </a:endParaRPr>
          </a:p>
          <a:p>
            <a:pPr algn="r"/>
            <a:r>
              <a:rPr lang="en-US" sz="1800" dirty="0" smtClean="0">
                <a:latin typeface="Times New Roman" panose="02020603050405020304" pitchFamily="18" charset="0"/>
                <a:cs typeface="Times New Roman" panose="02020603050405020304" pitchFamily="18" charset="0"/>
              </a:rPr>
              <a:t>Founder </a:t>
            </a:r>
            <a:r>
              <a:rPr lang="en-US" sz="1800" dirty="0">
                <a:latin typeface="Times New Roman" panose="02020603050405020304" pitchFamily="18" charset="0"/>
                <a:cs typeface="Times New Roman" panose="02020603050405020304" pitchFamily="18" charset="0"/>
              </a:rPr>
              <a:t>&amp; C.E.O</a:t>
            </a:r>
          </a:p>
          <a:p>
            <a:pPr algn="r"/>
            <a:r>
              <a:rPr lang="en-US" sz="1800" dirty="0" smtClean="0">
                <a:latin typeface="Times New Roman" panose="02020603050405020304" pitchFamily="18" charset="0"/>
                <a:cs typeface="Times New Roman" panose="02020603050405020304" pitchFamily="18" charset="0"/>
              </a:rPr>
              <a:t>RECYKLA </a:t>
            </a:r>
            <a:r>
              <a:rPr lang="en-US" sz="1800" dirty="0">
                <a:latin typeface="Times New Roman" panose="02020603050405020304" pitchFamily="18" charset="0"/>
                <a:cs typeface="Times New Roman" panose="02020603050405020304" pitchFamily="18" charset="0"/>
              </a:rPr>
              <a:t>INTI’L</a:t>
            </a:r>
          </a:p>
          <a:p>
            <a:endParaRPr lang="en-US" dirty="0"/>
          </a:p>
          <a:p>
            <a:endParaRPr lang="en-US" dirty="0"/>
          </a:p>
        </p:txBody>
      </p:sp>
    </p:spTree>
    <p:extLst>
      <p:ext uri="{BB962C8B-B14F-4D97-AF65-F5344CB8AC3E}">
        <p14:creationId xmlns:p14="http://schemas.microsoft.com/office/powerpoint/2010/main" val="1955398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723899"/>
          </a:xfrm>
        </p:spPr>
        <p:txBody>
          <a:bodyPr/>
          <a:lstStyle/>
          <a:p>
            <a:pPr algn="ctr"/>
            <a:r>
              <a:rPr lang="en-US" sz="3200" b="1" cap="all" dirty="0" smtClean="0">
                <a:latin typeface="Times New Roman" panose="02020603050405020304" pitchFamily="18" charset="0"/>
                <a:cs typeface="Times New Roman" panose="02020603050405020304" pitchFamily="18" charset="0"/>
              </a:rPr>
              <a:t>Resource   </a:t>
            </a:r>
            <a:r>
              <a:rPr lang="en-US" sz="3200" b="1" cap="all" dirty="0">
                <a:latin typeface="Times New Roman" panose="02020603050405020304" pitchFamily="18" charset="0"/>
                <a:cs typeface="Times New Roman" panose="02020603050405020304" pitchFamily="18" charset="0"/>
              </a:rPr>
              <a:t>mobilization</a:t>
            </a:r>
          </a:p>
        </p:txBody>
      </p:sp>
      <p:sp>
        <p:nvSpPr>
          <p:cNvPr id="3" name="Subtitle 2"/>
          <p:cNvSpPr>
            <a:spLocks noGrp="1"/>
          </p:cNvSpPr>
          <p:nvPr>
            <p:ph type="subTitle" idx="1"/>
          </p:nvPr>
        </p:nvSpPr>
        <p:spPr>
          <a:xfrm>
            <a:off x="0" y="952500"/>
            <a:ext cx="12192000" cy="5905500"/>
          </a:xfrm>
        </p:spPr>
        <p:txBody>
          <a:bodyPr>
            <a:normAutofit fontScale="92500" lnSpcReduction="20000"/>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Even in </a:t>
            </a:r>
            <a:r>
              <a:rPr lang="en-US" dirty="0" smtClean="0">
                <a:latin typeface="Times New Roman" panose="02020603050405020304" pitchFamily="18" charset="0"/>
                <a:cs typeface="Times New Roman" panose="02020603050405020304" pitchFamily="18" charset="0"/>
              </a:rPr>
              <a:t>the presence or  </a:t>
            </a:r>
            <a:r>
              <a:rPr lang="en-US" dirty="0">
                <a:latin typeface="Times New Roman" panose="02020603050405020304" pitchFamily="18" charset="0"/>
                <a:cs typeface="Times New Roman" panose="02020603050405020304" pitchFamily="18" charset="0"/>
              </a:rPr>
              <a:t>absence of WEEE directives </a:t>
            </a:r>
            <a:r>
              <a:rPr lang="en-US" dirty="0" smtClean="0">
                <a:latin typeface="Times New Roman" panose="02020603050405020304" pitchFamily="18" charset="0"/>
                <a:cs typeface="Times New Roman" panose="02020603050405020304" pitchFamily="18" charset="0"/>
              </a:rPr>
              <a:t>i.e. </a:t>
            </a:r>
            <a:r>
              <a:rPr lang="en-US" dirty="0">
                <a:latin typeface="Times New Roman" panose="02020603050405020304" pitchFamily="18" charset="0"/>
                <a:cs typeface="Times New Roman" panose="02020603050405020304" pitchFamily="18" charset="0"/>
              </a:rPr>
              <a:t>WEEE polices, WEEE regulations and WEEE legislations while also cognizant  that East Africa member countries are at different levels in the implementations of WEEE Directives (WEEE polices, WEEE regulations and WEEE legislations), there is also need as East Africa Community </a:t>
            </a:r>
            <a:r>
              <a:rPr lang="en-US" dirty="0" smtClean="0">
                <a:latin typeface="Times New Roman" panose="02020603050405020304" pitchFamily="18" charset="0"/>
                <a:cs typeface="Times New Roman" panose="02020603050405020304" pitchFamily="18" charset="0"/>
              </a:rPr>
              <a:t>regional  </a:t>
            </a:r>
            <a:r>
              <a:rPr lang="en-US" dirty="0">
                <a:latin typeface="Times New Roman" panose="02020603050405020304" pitchFamily="18" charset="0"/>
                <a:cs typeface="Times New Roman" panose="02020603050405020304" pitchFamily="18" charset="0"/>
              </a:rPr>
              <a:t>block to explore opportunities ( new or existing) that offer opportunities to create synergies  and leverage our efforts curbing duplication of results /cost tailored towards  addressing integrated sustainable E-waste through provision of customized solutions to Africa E-waste challenges affecting not </a:t>
            </a:r>
            <a:r>
              <a:rPr lang="en-US" dirty="0" smtClean="0">
                <a:latin typeface="Times New Roman" panose="02020603050405020304" pitchFamily="18" charset="0"/>
                <a:cs typeface="Times New Roman" panose="02020603050405020304" pitchFamily="18" charset="0"/>
              </a:rPr>
              <a:t>only members </a:t>
            </a:r>
            <a:r>
              <a:rPr lang="en-US" dirty="0">
                <a:latin typeface="Times New Roman" panose="02020603050405020304" pitchFamily="18" charset="0"/>
                <a:cs typeface="Times New Roman" panose="02020603050405020304" pitchFamily="18" charset="0"/>
              </a:rPr>
              <a:t>countries of East Africa Community (EAC) but Africa as </a:t>
            </a:r>
            <a:r>
              <a:rPr lang="en-US" dirty="0" smtClean="0">
                <a:latin typeface="Times New Roman" panose="02020603050405020304" pitchFamily="18" charset="0"/>
                <a:cs typeface="Times New Roman" panose="02020603050405020304" pitchFamily="18" charset="0"/>
              </a:rPr>
              <a:t>a whole.</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Not only do we need to develop </a:t>
            </a:r>
            <a:r>
              <a:rPr lang="en-US" dirty="0" smtClean="0">
                <a:latin typeface="Times New Roman" panose="02020603050405020304" pitchFamily="18" charset="0"/>
                <a:cs typeface="Times New Roman" panose="02020603050405020304" pitchFamily="18" charset="0"/>
              </a:rPr>
              <a:t>and enhance symbiotic </a:t>
            </a:r>
            <a:r>
              <a:rPr lang="en-US" dirty="0">
                <a:latin typeface="Times New Roman" panose="02020603050405020304" pitchFamily="18" charset="0"/>
                <a:cs typeface="Times New Roman" panose="02020603050405020304" pitchFamily="18" charset="0"/>
              </a:rPr>
              <a:t>business relationship with  </a:t>
            </a:r>
            <a:r>
              <a:rPr lang="en-US" dirty="0" smtClean="0">
                <a:latin typeface="Times New Roman" panose="02020603050405020304" pitchFamily="18" charset="0"/>
                <a:cs typeface="Times New Roman" panose="02020603050405020304" pitchFamily="18" charset="0"/>
              </a:rPr>
              <a:t>Academia, </a:t>
            </a:r>
            <a:r>
              <a:rPr lang="en-US" dirty="0">
                <a:latin typeface="Times New Roman" panose="02020603050405020304" pitchFamily="18" charset="0"/>
                <a:cs typeface="Times New Roman" panose="02020603050405020304" pitchFamily="18" charset="0"/>
              </a:rPr>
              <a:t>Donor Communities, Regional Organizations but also Producers centered organization (Extended Producer Responsibility/Public Responsible Organization) with a focus on implementing  sustainable E-waste solutions not only </a:t>
            </a:r>
            <a:r>
              <a:rPr lang="en-US" dirty="0" smtClean="0">
                <a:latin typeface="Times New Roman" panose="02020603050405020304" pitchFamily="18" charset="0"/>
                <a:cs typeface="Times New Roman" panose="02020603050405020304" pitchFamily="18" charset="0"/>
              </a:rPr>
              <a:t>for  </a:t>
            </a:r>
            <a:r>
              <a:rPr lang="en-US" dirty="0">
                <a:latin typeface="Times New Roman" panose="02020603050405020304" pitchFamily="18" charset="0"/>
                <a:cs typeface="Times New Roman" panose="02020603050405020304" pitchFamily="18" charset="0"/>
              </a:rPr>
              <a:t>East Africa region E-waste </a:t>
            </a:r>
            <a:r>
              <a:rPr lang="en-US" dirty="0" smtClean="0">
                <a:latin typeface="Times New Roman" panose="02020603050405020304" pitchFamily="18" charset="0"/>
                <a:cs typeface="Times New Roman" panose="02020603050405020304" pitchFamily="18" charset="0"/>
              </a:rPr>
              <a:t>challenges </a:t>
            </a:r>
            <a:r>
              <a:rPr lang="en-US" dirty="0">
                <a:latin typeface="Times New Roman" panose="02020603050405020304" pitchFamily="18" charset="0"/>
                <a:cs typeface="Times New Roman" panose="02020603050405020304" pitchFamily="18" charset="0"/>
              </a:rPr>
              <a:t>but Africa as a </a:t>
            </a:r>
            <a:r>
              <a:rPr lang="en-US" dirty="0" smtClean="0">
                <a:latin typeface="Times New Roman" panose="02020603050405020304" pitchFamily="18" charset="0"/>
                <a:cs typeface="Times New Roman" panose="02020603050405020304" pitchFamily="18" charset="0"/>
              </a:rPr>
              <a:t>whole like </a:t>
            </a:r>
            <a:r>
              <a:rPr lang="en-US" b="1" dirty="0" smtClean="0">
                <a:solidFill>
                  <a:srgbClr val="FFFF00"/>
                </a:solidFill>
                <a:latin typeface="Times New Roman" panose="02020603050405020304" pitchFamily="18" charset="0"/>
                <a:cs typeface="Times New Roman" panose="02020603050405020304" pitchFamily="18" charset="0"/>
              </a:rPr>
              <a:t>WEEE Africa Forum  </a:t>
            </a:r>
            <a:r>
              <a:rPr lang="en-US" dirty="0" smtClean="0">
                <a:latin typeface="Times New Roman" panose="02020603050405020304" pitchFamily="18" charset="0"/>
                <a:cs typeface="Times New Roman" panose="02020603050405020304" pitchFamily="18" charset="0"/>
              </a:rPr>
              <a:t>…… etc. </a:t>
            </a:r>
            <a:r>
              <a:rPr lang="en-US" dirty="0">
                <a:latin typeface="Times New Roman" panose="02020603050405020304" pitchFamily="18" charset="0"/>
                <a:cs typeface="Times New Roman" panose="02020603050405020304" pitchFamily="18" charset="0"/>
              </a:rPr>
              <a:t>thereof </a:t>
            </a:r>
            <a:r>
              <a:rPr lang="en-US" dirty="0" smtClean="0">
                <a:latin typeface="Times New Roman" panose="02020603050405020304" pitchFamily="18" charset="0"/>
                <a:cs typeface="Times New Roman" panose="02020603050405020304" pitchFamily="18" charset="0"/>
              </a:rPr>
              <a:t>mainstream strategies </a:t>
            </a:r>
            <a:r>
              <a:rPr lang="en-US" b="1" dirty="0" smtClean="0">
                <a:solidFill>
                  <a:srgbClr val="FFFF00"/>
                </a:solidFill>
                <a:latin typeface="Times New Roman" panose="02020603050405020304" pitchFamily="18" charset="0"/>
                <a:cs typeface="Times New Roman" panose="02020603050405020304" pitchFamily="18" charset="0"/>
              </a:rPr>
              <a:t>“towards </a:t>
            </a:r>
            <a:r>
              <a:rPr lang="en-US" b="1" dirty="0">
                <a:solidFill>
                  <a:srgbClr val="FFFF00"/>
                </a:solidFill>
                <a:latin typeface="Times New Roman" panose="02020603050405020304" pitchFamily="18" charset="0"/>
                <a:cs typeface="Times New Roman" panose="02020603050405020304" pitchFamily="18" charset="0"/>
              </a:rPr>
              <a:t>zero negative impact of e-waste in the EACO member states by 2030.”</a:t>
            </a:r>
          </a:p>
        </p:txBody>
      </p:sp>
    </p:spTree>
    <p:extLst>
      <p:ext uri="{BB962C8B-B14F-4D97-AF65-F5344CB8AC3E}">
        <p14:creationId xmlns:p14="http://schemas.microsoft.com/office/powerpoint/2010/main" val="262066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155699"/>
          </a:xfrm>
        </p:spPr>
        <p:txBody>
          <a:bodyPr/>
          <a:lstStyle/>
          <a:p>
            <a:pPr algn="ctr"/>
            <a:r>
              <a:rPr lang="en-US" sz="3200" b="1" cap="all" dirty="0">
                <a:latin typeface="Times New Roman" panose="02020603050405020304" pitchFamily="18" charset="0"/>
                <a:cs typeface="Times New Roman" panose="02020603050405020304" pitchFamily="18" charset="0"/>
              </a:rPr>
              <a:t>Resource </a:t>
            </a:r>
            <a:r>
              <a:rPr lang="en-US" sz="3200" b="1" cap="all" dirty="0" smtClean="0">
                <a:latin typeface="Times New Roman" panose="02020603050405020304" pitchFamily="18" charset="0"/>
                <a:cs typeface="Times New Roman" panose="02020603050405020304" pitchFamily="18" charset="0"/>
              </a:rPr>
              <a:t>  mobilization </a:t>
            </a:r>
            <a:r>
              <a:rPr lang="en-US" sz="3200" b="1" cap="all" dirty="0">
                <a:latin typeface="Times New Roman" panose="02020603050405020304" pitchFamily="18" charset="0"/>
                <a:cs typeface="Times New Roman" panose="02020603050405020304" pitchFamily="18" charset="0"/>
              </a:rPr>
              <a:t>(cont’d) </a:t>
            </a:r>
            <a:br>
              <a:rPr lang="en-US" sz="3200" b="1" cap="all" dirty="0">
                <a:latin typeface="Times New Roman" panose="02020603050405020304" pitchFamily="18" charset="0"/>
                <a:cs typeface="Times New Roman" panose="02020603050405020304" pitchFamily="18" charset="0"/>
              </a:rPr>
            </a:b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952500"/>
            <a:ext cx="12192000" cy="5905500"/>
          </a:xfrm>
        </p:spPr>
        <p:txBody>
          <a:bodyPr>
            <a:normAutofit/>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Such initiatives become an enabler of being identified as Voice of Reasons for provision of practical sustainable E-waste solutions not only in East Africa region E-waste challenge but Africa as a </a:t>
            </a:r>
            <a:r>
              <a:rPr lang="en-US" dirty="0" smtClean="0">
                <a:latin typeface="Times New Roman" panose="02020603050405020304" pitchFamily="18" charset="0"/>
                <a:cs typeface="Times New Roman" panose="02020603050405020304" pitchFamily="18" charset="0"/>
              </a:rPr>
              <a:t>whole. Thus </a:t>
            </a:r>
            <a:r>
              <a:rPr lang="en-US" dirty="0">
                <a:latin typeface="Times New Roman" panose="02020603050405020304" pitchFamily="18" charset="0"/>
                <a:cs typeface="Times New Roman" panose="02020603050405020304" pitchFamily="18" charset="0"/>
              </a:rPr>
              <a:t>contribute in the development of </a:t>
            </a:r>
            <a:r>
              <a:rPr lang="en-US" b="1" dirty="0">
                <a:solidFill>
                  <a:srgbClr val="FFFF00"/>
                </a:solidFill>
                <a:latin typeface="Times New Roman" panose="02020603050405020304" pitchFamily="18" charset="0"/>
                <a:cs typeface="Times New Roman" panose="02020603050405020304" pitchFamily="18" charset="0"/>
              </a:rPr>
              <a:t>harmonized friendlier integrated WEEE Directives</a:t>
            </a:r>
            <a:r>
              <a:rPr lang="en-US" dirty="0">
                <a:latin typeface="Times New Roman" panose="02020603050405020304" pitchFamily="18" charset="0"/>
                <a:cs typeface="Times New Roman" panose="02020603050405020304" pitchFamily="18" charset="0"/>
              </a:rPr>
              <a:t> i.e. WEEE polices, WEEE regulations and WEEE legislations for Africa region. </a:t>
            </a:r>
            <a:endParaRPr lang="en-US" dirty="0" smtClean="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Further it   allow us engagements </a:t>
            </a:r>
            <a:r>
              <a:rPr lang="en-US" dirty="0">
                <a:latin typeface="Times New Roman" panose="02020603050405020304" pitchFamily="18" charset="0"/>
                <a:cs typeface="Times New Roman" panose="02020603050405020304" pitchFamily="18" charset="0"/>
              </a:rPr>
              <a:t>with other peer organization e.g. </a:t>
            </a:r>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1) ITU-D-Telecommunication </a:t>
            </a:r>
            <a:r>
              <a:rPr lang="en-US" dirty="0">
                <a:latin typeface="Times New Roman" panose="02020603050405020304" pitchFamily="18" charset="0"/>
                <a:cs typeface="Times New Roman" panose="02020603050405020304" pitchFamily="18" charset="0"/>
              </a:rPr>
              <a:t>Development Sector (ITU-D);</a:t>
            </a:r>
          </a:p>
          <a:p>
            <a:pPr algn="just"/>
            <a:r>
              <a:rPr lang="en-US" dirty="0" smtClean="0">
                <a:latin typeface="Times New Roman" panose="02020603050405020304" pitchFamily="18" charset="0"/>
                <a:cs typeface="Times New Roman" panose="02020603050405020304" pitchFamily="18" charset="0"/>
              </a:rPr>
              <a:t>2) Southern </a:t>
            </a:r>
            <a:r>
              <a:rPr lang="en-US" dirty="0">
                <a:latin typeface="Times New Roman" panose="02020603050405020304" pitchFamily="18" charset="0"/>
                <a:cs typeface="Times New Roman" panose="02020603050405020304" pitchFamily="18" charset="0"/>
              </a:rPr>
              <a:t>Africa Telecommunications Association (SATA);</a:t>
            </a:r>
          </a:p>
          <a:p>
            <a:pPr algn="just"/>
            <a:r>
              <a:rPr lang="en-US" dirty="0" smtClean="0">
                <a:latin typeface="Times New Roman" panose="02020603050405020304" pitchFamily="18" charset="0"/>
                <a:cs typeface="Times New Roman" panose="02020603050405020304" pitchFamily="18" charset="0"/>
              </a:rPr>
              <a:t>3) West </a:t>
            </a:r>
            <a:r>
              <a:rPr lang="en-US" dirty="0">
                <a:latin typeface="Times New Roman" panose="02020603050405020304" pitchFamily="18" charset="0"/>
                <a:cs typeface="Times New Roman" panose="02020603050405020304" pitchFamily="18" charset="0"/>
              </a:rPr>
              <a:t>Africa Telecommunications Regulators Assembly (WATRA);</a:t>
            </a:r>
          </a:p>
          <a:p>
            <a:pPr algn="just"/>
            <a:r>
              <a:rPr lang="en-US" dirty="0" smtClean="0">
                <a:latin typeface="Times New Roman" panose="02020603050405020304" pitchFamily="18" charset="0"/>
                <a:cs typeface="Times New Roman" panose="02020603050405020304" pitchFamily="18" charset="0"/>
              </a:rPr>
              <a:t>4) Arab </a:t>
            </a:r>
            <a:r>
              <a:rPr lang="en-US" dirty="0">
                <a:latin typeface="Times New Roman" panose="02020603050405020304" pitchFamily="18" charset="0"/>
                <a:cs typeface="Times New Roman" panose="02020603050405020304" pitchFamily="18" charset="0"/>
              </a:rPr>
              <a:t>Information and Communication Technology Organization (AICTO);</a:t>
            </a:r>
          </a:p>
          <a:p>
            <a:pPr marL="457200" indent="-457200" algn="just">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1867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863599"/>
          </a:xfrm>
        </p:spPr>
        <p:txBody>
          <a:bodyPr/>
          <a:lstStyle/>
          <a:p>
            <a:pPr algn="ctr"/>
            <a:r>
              <a:rPr lang="en-US" sz="3200" b="1" cap="all" dirty="0">
                <a:latin typeface="Times New Roman" panose="02020603050405020304" pitchFamily="18" charset="0"/>
                <a:cs typeface="Times New Roman" panose="02020603050405020304" pitchFamily="18" charset="0"/>
              </a:rPr>
              <a:t>Resource </a:t>
            </a:r>
            <a:r>
              <a:rPr lang="en-US" sz="3200" b="1" cap="all" dirty="0" smtClean="0">
                <a:latin typeface="Times New Roman" panose="02020603050405020304" pitchFamily="18" charset="0"/>
                <a:cs typeface="Times New Roman" panose="02020603050405020304" pitchFamily="18" charset="0"/>
              </a:rPr>
              <a:t>   mobilization  (</a:t>
            </a:r>
            <a:r>
              <a:rPr lang="en-US" sz="3200" b="1" cap="all" dirty="0">
                <a:latin typeface="Times New Roman" panose="02020603050405020304" pitchFamily="18" charset="0"/>
                <a:cs typeface="Times New Roman" panose="02020603050405020304" pitchFamily="18" charset="0"/>
              </a:rPr>
              <a:t>cont’d) </a:t>
            </a:r>
            <a:br>
              <a:rPr lang="en-US" sz="3200" b="1" cap="all" dirty="0">
                <a:latin typeface="Times New Roman" panose="02020603050405020304" pitchFamily="18" charset="0"/>
                <a:cs typeface="Times New Roman" panose="02020603050405020304" pitchFamily="18" charset="0"/>
              </a:rPr>
            </a:b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546100"/>
            <a:ext cx="12192000" cy="6311900"/>
          </a:xfrm>
        </p:spPr>
        <p:txBody>
          <a:bodyPr>
            <a:normAutofit/>
          </a:bodyPr>
          <a:lstStyle/>
          <a:p>
            <a:pPr algn="just"/>
            <a:r>
              <a:rPr lang="en-US" sz="2800" dirty="0" smtClean="0">
                <a:latin typeface="Times New Roman" panose="02020603050405020304" pitchFamily="18" charset="0"/>
                <a:cs typeface="Times New Roman" panose="02020603050405020304" pitchFamily="18" charset="0"/>
              </a:rPr>
              <a:t>5) African </a:t>
            </a:r>
            <a:r>
              <a:rPr lang="en-US" sz="2800" dirty="0">
                <a:latin typeface="Times New Roman" panose="02020603050405020304" pitchFamily="18" charset="0"/>
                <a:cs typeface="Times New Roman" panose="02020603050405020304" pitchFamily="18" charset="0"/>
              </a:rPr>
              <a:t>Telecommunications Union (ATU) a </a:t>
            </a:r>
            <a:r>
              <a:rPr lang="en-US" sz="2800" dirty="0" err="1">
                <a:latin typeface="Times New Roman" panose="02020603050405020304" pitchFamily="18" charset="0"/>
                <a:cs typeface="Times New Roman" panose="02020603050405020304" pitchFamily="18" charset="0"/>
              </a:rPr>
              <a:t>specialised</a:t>
            </a:r>
            <a:r>
              <a:rPr lang="en-US" sz="2800" dirty="0">
                <a:latin typeface="Times New Roman" panose="02020603050405020304" pitchFamily="18" charset="0"/>
                <a:cs typeface="Times New Roman" panose="02020603050405020304" pitchFamily="18" charset="0"/>
              </a:rPr>
              <a:t> agency </a:t>
            </a:r>
            <a:r>
              <a:rPr lang="en-US" sz="2800" dirty="0" smtClean="0">
                <a:latin typeface="Times New Roman" panose="02020603050405020304" pitchFamily="18" charset="0"/>
                <a:cs typeface="Times New Roman" panose="02020603050405020304" pitchFamily="18" charset="0"/>
              </a:rPr>
              <a:t> African </a:t>
            </a:r>
            <a:r>
              <a:rPr lang="en-US" sz="2800" dirty="0">
                <a:latin typeface="Times New Roman" panose="02020603050405020304" pitchFamily="18" charset="0"/>
                <a:cs typeface="Times New Roman" panose="02020603050405020304" pitchFamily="18" charset="0"/>
              </a:rPr>
              <a:t>Union, in the field of telecommunications;</a:t>
            </a:r>
          </a:p>
          <a:p>
            <a:pPr algn="just"/>
            <a:r>
              <a:rPr lang="en-US" sz="2800" dirty="0" smtClean="0">
                <a:latin typeface="Times New Roman" panose="02020603050405020304" pitchFamily="18" charset="0"/>
                <a:cs typeface="Times New Roman" panose="02020603050405020304" pitchFamily="18" charset="0"/>
              </a:rPr>
              <a:t>6) Economic </a:t>
            </a:r>
            <a:r>
              <a:rPr lang="en-US" sz="2800" dirty="0">
                <a:latin typeface="Times New Roman" panose="02020603050405020304" pitchFamily="18" charset="0"/>
                <a:cs typeface="Times New Roman" panose="02020603050405020304" pitchFamily="18" charset="0"/>
              </a:rPr>
              <a:t>Community of West African States (ECOWAS);</a:t>
            </a:r>
          </a:p>
          <a:p>
            <a:pPr algn="just"/>
            <a:r>
              <a:rPr lang="en-US" sz="2800" dirty="0" smtClean="0">
                <a:latin typeface="Times New Roman" panose="02020603050405020304" pitchFamily="18" charset="0"/>
                <a:cs typeface="Times New Roman" panose="02020603050405020304" pitchFamily="18" charset="0"/>
              </a:rPr>
              <a:t>7) Southern </a:t>
            </a:r>
            <a:r>
              <a:rPr lang="en-US" sz="2800" dirty="0">
                <a:latin typeface="Times New Roman" panose="02020603050405020304" pitchFamily="18" charset="0"/>
                <a:cs typeface="Times New Roman" panose="02020603050405020304" pitchFamily="18" charset="0"/>
              </a:rPr>
              <a:t>African Development Community (SADC);</a:t>
            </a:r>
          </a:p>
          <a:p>
            <a:pPr algn="just"/>
            <a:r>
              <a:rPr lang="en-US" sz="2800" dirty="0" smtClean="0">
                <a:latin typeface="Times New Roman" panose="02020603050405020304" pitchFamily="18" charset="0"/>
                <a:cs typeface="Times New Roman" panose="02020603050405020304" pitchFamily="18" charset="0"/>
              </a:rPr>
              <a:t>8) East </a:t>
            </a:r>
            <a:r>
              <a:rPr lang="en-US" sz="2800" dirty="0">
                <a:latin typeface="Times New Roman" panose="02020603050405020304" pitchFamily="18" charset="0"/>
                <a:cs typeface="Times New Roman" panose="02020603050405020304" pitchFamily="18" charset="0"/>
              </a:rPr>
              <a:t>African Community (EAC);</a:t>
            </a:r>
          </a:p>
          <a:p>
            <a:pPr algn="just"/>
            <a:r>
              <a:rPr lang="en-US" sz="2800" dirty="0" smtClean="0">
                <a:latin typeface="Times New Roman" panose="02020603050405020304" pitchFamily="18" charset="0"/>
                <a:cs typeface="Times New Roman" panose="02020603050405020304" pitchFamily="18" charset="0"/>
              </a:rPr>
              <a:t>9) Africa Union;</a:t>
            </a:r>
          </a:p>
          <a:p>
            <a:pPr algn="just"/>
            <a:r>
              <a:rPr lang="en-US" sz="2800" dirty="0">
                <a:latin typeface="Times New Roman" panose="02020603050405020304" pitchFamily="18" charset="0"/>
                <a:cs typeface="Times New Roman" panose="02020603050405020304" pitchFamily="18" charset="0"/>
              </a:rPr>
              <a:t>10) Association of Regulators of Information and Communications for Eastern and Southern Africa (ARICEA</a:t>
            </a:r>
            <a:r>
              <a:rPr lang="en-US" sz="2800" dirty="0" smtClean="0">
                <a:latin typeface="Times New Roman" panose="02020603050405020304" pitchFamily="18" charset="0"/>
                <a:cs typeface="Times New Roman" panose="02020603050405020304" pitchFamily="18" charset="0"/>
              </a:rPr>
              <a:t>) –COMESA region;</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this way it possible to have Integrated Sustainable E-waste Management included as one of the African Union Agenda 2063 working closely with relevant working </a:t>
            </a:r>
            <a:r>
              <a:rPr lang="en-US" dirty="0" smtClean="0">
                <a:latin typeface="Times New Roman" panose="02020603050405020304" pitchFamily="18" charset="0"/>
                <a:cs typeface="Times New Roman" panose="02020603050405020304" pitchFamily="18" charset="0"/>
              </a:rPr>
              <a:t>groups </a:t>
            </a:r>
            <a:r>
              <a:rPr lang="en-US" dirty="0">
                <a:latin typeface="Times New Roman" panose="02020603050405020304" pitchFamily="18" charset="0"/>
                <a:cs typeface="Times New Roman" panose="02020603050405020304" pitchFamily="18" charset="0"/>
              </a:rPr>
              <a:t>thereof mainstreamed across all Africa Union countries members whose chair is the president of Rwanda </a:t>
            </a:r>
            <a:r>
              <a:rPr lang="en-US" b="1" dirty="0">
                <a:solidFill>
                  <a:srgbClr val="FFFF00"/>
                </a:solidFill>
                <a:latin typeface="Times New Roman" panose="02020603050405020304" pitchFamily="18" charset="0"/>
                <a:cs typeface="Times New Roman" panose="02020603050405020304" pitchFamily="18" charset="0"/>
              </a:rPr>
              <a:t>His Excellency Paul </a:t>
            </a:r>
            <a:r>
              <a:rPr lang="en-US" b="1" dirty="0" err="1">
                <a:solidFill>
                  <a:srgbClr val="FFFF00"/>
                </a:solidFill>
                <a:latin typeface="Times New Roman" panose="02020603050405020304" pitchFamily="18" charset="0"/>
                <a:cs typeface="Times New Roman" panose="02020603050405020304" pitchFamily="18" charset="0"/>
              </a:rPr>
              <a:t>Kagame</a:t>
            </a:r>
            <a:r>
              <a:rPr lang="en-US" b="1" dirty="0" smtClean="0">
                <a:solidFill>
                  <a:srgbClr val="FFFF00"/>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endParaRPr lang="en-US" b="1" dirty="0">
              <a:solidFill>
                <a:srgbClr val="FFFF00"/>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1785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723899"/>
          </a:xfrm>
        </p:spPr>
        <p:txBody>
          <a:bodyPr/>
          <a:lstStyle/>
          <a:p>
            <a:pPr algn="ctr"/>
            <a:r>
              <a:rPr lang="en-US" sz="3200" b="1" cap="all" dirty="0" smtClean="0">
                <a:latin typeface="Times New Roman" panose="02020603050405020304" pitchFamily="18" charset="0"/>
                <a:cs typeface="Times New Roman" panose="02020603050405020304" pitchFamily="18" charset="0"/>
              </a:rPr>
              <a:t>Institutional  , </a:t>
            </a:r>
            <a:r>
              <a:rPr lang="en-US" sz="3200" b="1" cap="all" dirty="0">
                <a:latin typeface="Times New Roman" panose="02020603050405020304" pitchFamily="18" charset="0"/>
                <a:cs typeface="Times New Roman" panose="02020603050405020304" pitchFamily="18" charset="0"/>
              </a:rPr>
              <a:t>coordination </a:t>
            </a:r>
            <a:r>
              <a:rPr lang="en-US" sz="3200" b="1" cap="all" dirty="0" smtClean="0">
                <a:latin typeface="Times New Roman" panose="02020603050405020304" pitchFamily="18" charset="0"/>
                <a:cs typeface="Times New Roman" panose="02020603050405020304" pitchFamily="18" charset="0"/>
              </a:rPr>
              <a:t> and  </a:t>
            </a:r>
            <a:r>
              <a:rPr lang="en-US" sz="3200" b="1" cap="all" dirty="0">
                <a:latin typeface="Times New Roman" panose="02020603050405020304" pitchFamily="18" charset="0"/>
                <a:cs typeface="Times New Roman" panose="02020603050405020304" pitchFamily="18" charset="0"/>
              </a:rPr>
              <a:t>alignment</a:t>
            </a:r>
          </a:p>
        </p:txBody>
      </p:sp>
      <p:sp>
        <p:nvSpPr>
          <p:cNvPr id="3" name="Subtitle 2"/>
          <p:cNvSpPr>
            <a:spLocks noGrp="1"/>
          </p:cNvSpPr>
          <p:nvPr>
            <p:ph type="subTitle" idx="1"/>
          </p:nvPr>
        </p:nvSpPr>
        <p:spPr>
          <a:xfrm>
            <a:off x="0" y="952500"/>
            <a:ext cx="12192000" cy="5905500"/>
          </a:xfrm>
        </p:spPr>
        <p:txBody>
          <a:bodyPr>
            <a:normAutofit/>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Within the E-waste business ecosystem we have various service and solution providers both formal and informal sectors (at various levels of formalization process and are the majority in Kenya and Africa as a whole) exposed to myriad of challenges inclusive of </a:t>
            </a:r>
            <a:r>
              <a:rPr lang="en-US" dirty="0" smtClean="0">
                <a:latin typeface="Times New Roman" panose="02020603050405020304" pitchFamily="18" charset="0"/>
                <a:cs typeface="Times New Roman" panose="02020603050405020304" pitchFamily="18" charset="0"/>
              </a:rPr>
              <a:t>access to raw materials (E-waste) exploitation </a:t>
            </a:r>
            <a:r>
              <a:rPr lang="en-US" dirty="0">
                <a:latin typeface="Times New Roman" panose="02020603050405020304" pitchFamily="18" charset="0"/>
                <a:cs typeface="Times New Roman" panose="02020603050405020304" pitchFamily="18" charset="0"/>
              </a:rPr>
              <a:t>and manipulations by various stakeholders inclusive of Producers and other E-waste handlers</a:t>
            </a:r>
            <a:r>
              <a:rPr lang="en-US" dirty="0" smtClean="0">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We need to mainstream E-waste </a:t>
            </a:r>
            <a:r>
              <a:rPr lang="en-US" dirty="0">
                <a:latin typeface="Times New Roman" panose="02020603050405020304" pitchFamily="18" charset="0"/>
                <a:cs typeface="Times New Roman" panose="02020603050405020304" pitchFamily="18" charset="0"/>
              </a:rPr>
              <a:t>Agendas </a:t>
            </a:r>
            <a:r>
              <a:rPr lang="en-US" dirty="0" smtClean="0">
                <a:latin typeface="Times New Roman" panose="02020603050405020304" pitchFamily="18" charset="0"/>
                <a:cs typeface="Times New Roman" panose="02020603050405020304" pitchFamily="18" charset="0"/>
              </a:rPr>
              <a:t>in Country Vision </a:t>
            </a:r>
            <a:r>
              <a:rPr lang="en-US" dirty="0">
                <a:latin typeface="Times New Roman" panose="02020603050405020304" pitchFamily="18" charset="0"/>
                <a:cs typeface="Times New Roman" panose="02020603050405020304" pitchFamily="18" charset="0"/>
              </a:rPr>
              <a:t>or </a:t>
            </a:r>
            <a:r>
              <a:rPr lang="en-US" dirty="0" smtClean="0">
                <a:latin typeface="Times New Roman" panose="02020603050405020304" pitchFamily="18" charset="0"/>
                <a:cs typeface="Times New Roman" panose="02020603050405020304" pitchFamily="18" charset="0"/>
              </a:rPr>
              <a:t>Agendas developed. Thus </a:t>
            </a:r>
            <a:r>
              <a:rPr lang="en-US" dirty="0">
                <a:latin typeface="Times New Roman" panose="02020603050405020304" pitchFamily="18" charset="0"/>
                <a:cs typeface="Times New Roman" panose="02020603050405020304" pitchFamily="18" charset="0"/>
              </a:rPr>
              <a:t>though members countries of East Africa Community (EAC) are at  different levels of economic transitions inclusive of polices, legislations and regulations majority have  Country specific Vision or </a:t>
            </a:r>
            <a:r>
              <a:rPr lang="en-US" dirty="0" smtClean="0">
                <a:latin typeface="Times New Roman" panose="02020603050405020304" pitchFamily="18" charset="0"/>
                <a:cs typeface="Times New Roman" panose="02020603050405020304" pitchFamily="18" charset="0"/>
              </a:rPr>
              <a:t>Agendas  </a:t>
            </a:r>
            <a:r>
              <a:rPr lang="en-US" dirty="0" err="1">
                <a:latin typeface="Times New Roman" panose="02020603050405020304" pitchFamily="18" charset="0"/>
                <a:cs typeface="Times New Roman" panose="02020603050405020304" pitchFamily="18" charset="0"/>
              </a:rPr>
              <a:t>ie</a:t>
            </a:r>
            <a:r>
              <a:rPr lang="en-US" dirty="0">
                <a:latin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cs typeface="Times New Roman" panose="02020603050405020304" pitchFamily="18" charset="0"/>
              </a:rPr>
              <a:t>Kenya we have Vision 2030 and BIG 4 AGENDA (B4G), Rwanda Vision </a:t>
            </a:r>
            <a:r>
              <a:rPr lang="en-US" b="1" dirty="0" smtClean="0">
                <a:solidFill>
                  <a:srgbClr val="FFFF00"/>
                </a:solidFill>
                <a:latin typeface="Times New Roman" panose="02020603050405020304" pitchFamily="18" charset="0"/>
                <a:cs typeface="Times New Roman" panose="02020603050405020304" pitchFamily="18" charset="0"/>
              </a:rPr>
              <a:t>……,Tanzania </a:t>
            </a:r>
            <a:r>
              <a:rPr lang="en-US" b="1" dirty="0">
                <a:solidFill>
                  <a:srgbClr val="FFFF00"/>
                </a:solidFill>
                <a:latin typeface="Times New Roman" panose="02020603050405020304" pitchFamily="18" charset="0"/>
                <a:cs typeface="Times New Roman" panose="02020603050405020304" pitchFamily="18" charset="0"/>
              </a:rPr>
              <a:t>Vision</a:t>
            </a:r>
            <a:r>
              <a:rPr lang="en-US" b="1" dirty="0" smtClean="0">
                <a:solidFill>
                  <a:srgbClr val="FFFF00"/>
                </a:solidFill>
                <a:latin typeface="Times New Roman" panose="02020603050405020304" pitchFamily="18" charset="0"/>
                <a:cs typeface="Times New Roman" panose="02020603050405020304" pitchFamily="18" charset="0"/>
              </a:rPr>
              <a:t>……….,Uganda </a:t>
            </a:r>
            <a:r>
              <a:rPr lang="en-US" b="1" dirty="0">
                <a:solidFill>
                  <a:srgbClr val="FFFF00"/>
                </a:solidFill>
                <a:latin typeface="Times New Roman" panose="02020603050405020304" pitchFamily="18" charset="0"/>
                <a:cs typeface="Times New Roman" panose="02020603050405020304" pitchFamily="18" charset="0"/>
              </a:rPr>
              <a:t>Vision …….., Burundi Vision ………</a:t>
            </a:r>
            <a:r>
              <a:rPr lang="en-US" dirty="0" err="1" smtClean="0">
                <a:latin typeface="Times New Roman" panose="02020603050405020304" pitchFamily="18" charset="0"/>
                <a:cs typeface="Times New Roman" panose="02020603050405020304" pitchFamily="18" charset="0"/>
              </a:rPr>
              <a:t>etc</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6803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52499"/>
          </a:xfrm>
        </p:spPr>
        <p:txBody>
          <a:bodyPr/>
          <a:lstStyle/>
          <a:p>
            <a:pPr algn="ctr"/>
            <a:r>
              <a:rPr lang="en-US" sz="3200" b="1" cap="all" dirty="0" smtClean="0">
                <a:latin typeface="Times New Roman" panose="02020603050405020304" pitchFamily="18" charset="0"/>
                <a:cs typeface="Times New Roman" panose="02020603050405020304" pitchFamily="18" charset="0"/>
              </a:rPr>
              <a:t>Institutional   ,coordination  and  alignment  (</a:t>
            </a:r>
            <a:r>
              <a:rPr lang="en-US" sz="3200" b="1" cap="all" dirty="0">
                <a:latin typeface="Times New Roman" panose="02020603050405020304" pitchFamily="18" charset="0"/>
                <a:cs typeface="Times New Roman" panose="02020603050405020304" pitchFamily="18" charset="0"/>
              </a:rPr>
              <a:t>cont’d) </a:t>
            </a:r>
            <a:br>
              <a:rPr lang="en-US" sz="3200" b="1" cap="all" dirty="0">
                <a:latin typeface="Times New Roman" panose="02020603050405020304" pitchFamily="18" charset="0"/>
                <a:cs typeface="Times New Roman" panose="02020603050405020304" pitchFamily="18" charset="0"/>
              </a:rPr>
            </a:b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952500"/>
            <a:ext cx="12192000" cy="5905500"/>
          </a:xfrm>
        </p:spPr>
        <p:txBody>
          <a:bodyPr>
            <a:normAutofit/>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Therefore there is need to also include and mainstream integrated sustainable E-waste management tailor made approaches </a:t>
            </a:r>
            <a:r>
              <a:rPr lang="en-US" dirty="0" smtClean="0">
                <a:latin typeface="Times New Roman" panose="02020603050405020304" pitchFamily="18" charset="0"/>
                <a:cs typeface="Times New Roman" panose="02020603050405020304" pitchFamily="18" charset="0"/>
              </a:rPr>
              <a:t>in these Visions and  </a:t>
            </a:r>
            <a:r>
              <a:rPr lang="en-US" dirty="0">
                <a:latin typeface="Times New Roman" panose="02020603050405020304" pitchFamily="18" charset="0"/>
                <a:cs typeface="Times New Roman" panose="02020603050405020304" pitchFamily="18" charset="0"/>
              </a:rPr>
              <a:t>Agenda </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through the lenses of Circularity (Circular Economy) or Region specific Vision (SADC EAC, COMESA ECOWAS</a:t>
            </a:r>
            <a:r>
              <a:rPr lang="en-US" dirty="0" smtClean="0">
                <a:latin typeface="Times New Roman" panose="02020603050405020304" pitchFamily="18" charset="0"/>
                <a:cs typeface="Times New Roman" panose="02020603050405020304" pitchFamily="18" charset="0"/>
              </a:rPr>
              <a:t>) further to mitigate illegal flow (or support and facilitate  legal flow) through our porous boundaries.  </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Regulators (communication  Authorities) are key government intuitions that not only regulate ICT business ecosystem (segments) but also offer oversight roles and advice to the rest of government ministries agencies </a:t>
            </a:r>
            <a:r>
              <a:rPr lang="en-US" dirty="0" smtClean="0">
                <a:latin typeface="Times New Roman" panose="02020603050405020304" pitchFamily="18" charset="0"/>
                <a:cs typeface="Times New Roman" panose="02020603050405020304" pitchFamily="18" charset="0"/>
              </a:rPr>
              <a:t>etc.  </a:t>
            </a:r>
            <a:r>
              <a:rPr lang="en-US" dirty="0">
                <a:latin typeface="Times New Roman" panose="02020603050405020304" pitchFamily="18" charset="0"/>
                <a:cs typeface="Times New Roman" panose="02020603050405020304" pitchFamily="18" charset="0"/>
              </a:rPr>
              <a:t>in the procurements of ICT Electrical and Electronics Equipment and products (consumables) or establishment of ICT infrastructures in the country or counties -(National and County governments in case of Kenya).</a:t>
            </a:r>
          </a:p>
        </p:txBody>
      </p:sp>
    </p:spTree>
    <p:extLst>
      <p:ext uri="{BB962C8B-B14F-4D97-AF65-F5344CB8AC3E}">
        <p14:creationId xmlns:p14="http://schemas.microsoft.com/office/powerpoint/2010/main" val="1069987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52499"/>
          </a:xfrm>
        </p:spPr>
        <p:txBody>
          <a:bodyPr/>
          <a:lstStyle/>
          <a:p>
            <a:pPr algn="ctr"/>
            <a:r>
              <a:rPr lang="en-US" sz="3200" b="1" cap="all" dirty="0" smtClean="0">
                <a:latin typeface="Times New Roman" panose="02020603050405020304" pitchFamily="18" charset="0"/>
                <a:cs typeface="Times New Roman" panose="02020603050405020304" pitchFamily="18" charset="0"/>
              </a:rPr>
              <a:t>Institutional  , coordination  and  alignment (</a:t>
            </a:r>
            <a:r>
              <a:rPr lang="en-US" sz="3200" b="1" cap="all" dirty="0">
                <a:latin typeface="Times New Roman" panose="02020603050405020304" pitchFamily="18" charset="0"/>
                <a:cs typeface="Times New Roman" panose="02020603050405020304" pitchFamily="18" charset="0"/>
              </a:rPr>
              <a:t>cont’d) </a:t>
            </a:r>
            <a:br>
              <a:rPr lang="en-US" sz="3200" b="1" cap="all" dirty="0">
                <a:latin typeface="Times New Roman" panose="02020603050405020304" pitchFamily="18" charset="0"/>
                <a:cs typeface="Times New Roman" panose="02020603050405020304" pitchFamily="18" charset="0"/>
              </a:rPr>
            </a:b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952500"/>
            <a:ext cx="12192000" cy="5905500"/>
          </a:xfrm>
        </p:spPr>
        <p:txBody>
          <a:bodyPr>
            <a:normAutofit/>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Thus to scale the level of integrated sustainable E-waste management within government intuitions and </a:t>
            </a:r>
            <a:r>
              <a:rPr lang="en-US" dirty="0" smtClean="0">
                <a:latin typeface="Times New Roman" panose="02020603050405020304" pitchFamily="18" charset="0"/>
                <a:cs typeface="Times New Roman" panose="02020603050405020304" pitchFamily="18" charset="0"/>
              </a:rPr>
              <a:t>agencies,   </a:t>
            </a:r>
            <a:r>
              <a:rPr lang="en-US" dirty="0">
                <a:latin typeface="Times New Roman" panose="02020603050405020304" pitchFamily="18" charset="0"/>
                <a:cs typeface="Times New Roman" panose="02020603050405020304" pitchFamily="18" charset="0"/>
              </a:rPr>
              <a:t>Regulators (communication Authorities) need to mainstream integrated sustainable E-waste  methodologies or strategies </a:t>
            </a:r>
            <a:r>
              <a:rPr lang="en-US" dirty="0" smtClean="0">
                <a:latin typeface="Times New Roman" panose="02020603050405020304" pitchFamily="18" charset="0"/>
                <a:cs typeface="Times New Roman" panose="02020603050405020304" pitchFamily="18" charset="0"/>
              </a:rPr>
              <a:t>(</a:t>
            </a:r>
            <a:r>
              <a:rPr lang="en-US" b="1" dirty="0" smtClean="0">
                <a:solidFill>
                  <a:srgbClr val="FFFF00"/>
                </a:solidFill>
                <a:latin typeface="Times New Roman" panose="02020603050405020304" pitchFamily="18" charset="0"/>
                <a:cs typeface="Times New Roman" panose="02020603050405020304" pitchFamily="18" charset="0"/>
              </a:rPr>
              <a:t>from </a:t>
            </a:r>
            <a:r>
              <a:rPr lang="en-US" b="1" dirty="0">
                <a:solidFill>
                  <a:srgbClr val="FFFF00"/>
                </a:solidFill>
                <a:latin typeface="Times New Roman" panose="02020603050405020304" pitchFamily="18" charset="0"/>
                <a:cs typeface="Times New Roman" panose="02020603050405020304" pitchFamily="18" charset="0"/>
              </a:rPr>
              <a:t>planning to tendering to performance and contract </a:t>
            </a:r>
            <a:r>
              <a:rPr lang="en-US" b="1" dirty="0" smtClean="0">
                <a:solidFill>
                  <a:srgbClr val="FFFF00"/>
                </a:solidFill>
                <a:latin typeface="Times New Roman" panose="02020603050405020304" pitchFamily="18" charset="0"/>
                <a:cs typeface="Times New Roman" panose="02020603050405020304" pitchFamily="18" charset="0"/>
              </a:rPr>
              <a:t>closure</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while </a:t>
            </a:r>
            <a:r>
              <a:rPr lang="en-US" dirty="0" smtClean="0">
                <a:latin typeface="Times New Roman" panose="02020603050405020304" pitchFamily="18" charset="0"/>
                <a:cs typeface="Times New Roman" panose="02020603050405020304" pitchFamily="18" charset="0"/>
              </a:rPr>
              <a:t>advising various government agencies /ministries  </a:t>
            </a:r>
            <a:r>
              <a:rPr lang="en-US" dirty="0">
                <a:latin typeface="Times New Roman" panose="02020603050405020304" pitchFamily="18" charset="0"/>
                <a:cs typeface="Times New Roman" panose="02020603050405020304" pitchFamily="18" charset="0"/>
              </a:rPr>
              <a:t>in the procurements of ICT  Electrical and Electronics Equipment or in the establishment of ICT infrastructures in the country or counties (for Kenya</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t>
            </a:r>
            <a:r>
              <a:rPr lang="en-US" dirty="0" smtClean="0">
                <a:latin typeface="Times New Roman" panose="02020603050405020304" pitchFamily="18" charset="0"/>
                <a:cs typeface="Times New Roman" panose="02020603050405020304" pitchFamily="18" charset="0"/>
              </a:rPr>
              <a:t>ence </a:t>
            </a:r>
            <a:r>
              <a:rPr lang="en-US" dirty="0">
                <a:latin typeface="Times New Roman" panose="02020603050405020304" pitchFamily="18" charset="0"/>
                <a:cs typeface="Times New Roman" panose="02020603050405020304" pitchFamily="18" charset="0"/>
              </a:rPr>
              <a:t>facilitate friendlier management  of Waste Electrical and Electronics Equipment (E-waste) thereof i.e. reverse logistic ,takeback by producer/vendors etc. This enables Greening the procurement process at all levels in the Government programs and activities.</a:t>
            </a:r>
          </a:p>
        </p:txBody>
      </p:sp>
    </p:spTree>
    <p:extLst>
      <p:ext uri="{BB962C8B-B14F-4D97-AF65-F5344CB8AC3E}">
        <p14:creationId xmlns:p14="http://schemas.microsoft.com/office/powerpoint/2010/main" val="2531343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52499"/>
          </a:xfrm>
        </p:spPr>
        <p:txBody>
          <a:bodyPr/>
          <a:lstStyle/>
          <a:p>
            <a:pPr algn="ctr"/>
            <a:r>
              <a:rPr lang="en-US" sz="3200" b="1" cap="all" dirty="0" smtClean="0">
                <a:latin typeface="Times New Roman" panose="02020603050405020304" pitchFamily="18" charset="0"/>
                <a:cs typeface="Times New Roman" panose="02020603050405020304" pitchFamily="18" charset="0"/>
              </a:rPr>
              <a:t>Institutional  , coordination </a:t>
            </a:r>
            <a:r>
              <a:rPr lang="en-US" sz="3200" b="1" cap="all" dirty="0">
                <a:latin typeface="Times New Roman" panose="02020603050405020304" pitchFamily="18" charset="0"/>
                <a:cs typeface="Times New Roman" panose="02020603050405020304" pitchFamily="18" charset="0"/>
              </a:rPr>
              <a:t>and </a:t>
            </a:r>
            <a:r>
              <a:rPr lang="en-US" sz="3200" b="1" cap="all" dirty="0" smtClean="0">
                <a:latin typeface="Times New Roman" panose="02020603050405020304" pitchFamily="18" charset="0"/>
                <a:cs typeface="Times New Roman" panose="02020603050405020304" pitchFamily="18" charset="0"/>
              </a:rPr>
              <a:t> alignment  (</a:t>
            </a:r>
            <a:r>
              <a:rPr lang="en-US" sz="3200" b="1" cap="all" dirty="0">
                <a:latin typeface="Times New Roman" panose="02020603050405020304" pitchFamily="18" charset="0"/>
                <a:cs typeface="Times New Roman" panose="02020603050405020304" pitchFamily="18" charset="0"/>
              </a:rPr>
              <a:t>cont’d) </a:t>
            </a:r>
            <a:br>
              <a:rPr lang="en-US" sz="3200" b="1" cap="all" dirty="0">
                <a:latin typeface="Times New Roman" panose="02020603050405020304" pitchFamily="18" charset="0"/>
                <a:cs typeface="Times New Roman" panose="02020603050405020304" pitchFamily="18" charset="0"/>
              </a:rPr>
            </a:b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647700"/>
            <a:ext cx="12192000" cy="6210300"/>
          </a:xfrm>
        </p:spPr>
        <p:txBody>
          <a:bodyPr>
            <a:normAutofit fontScale="92500" lnSpcReduction="10000"/>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Involvement of regulators is also key in the implementations of Integrated Sustainable E-waste Management in Kenya. Regulators effect any directives such Executive orders, Ministerial orders and Act of parliament    other than policies, regulations, legislation. </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 address WEEE disposal, WEEE collection, WEEE transportation and WEEE recycling in Kenya. There is need to pursue pathways such as issuance of </a:t>
            </a:r>
            <a:r>
              <a:rPr lang="en-US" b="1" dirty="0">
                <a:solidFill>
                  <a:srgbClr val="FFFF00"/>
                </a:solidFill>
                <a:latin typeface="Times New Roman" panose="02020603050405020304" pitchFamily="18" charset="0"/>
                <a:cs typeface="Times New Roman" panose="02020603050405020304" pitchFamily="18" charset="0"/>
              </a:rPr>
              <a:t>Executive orders, Ministerial orders </a:t>
            </a:r>
            <a:r>
              <a:rPr lang="en-US" dirty="0">
                <a:latin typeface="Times New Roman" panose="02020603050405020304" pitchFamily="18" charset="0"/>
                <a:cs typeface="Times New Roman" panose="02020603050405020304" pitchFamily="18" charset="0"/>
              </a:rPr>
              <a:t>and </a:t>
            </a:r>
            <a:r>
              <a:rPr lang="en-US" b="1" dirty="0">
                <a:solidFill>
                  <a:srgbClr val="FFFF00"/>
                </a:solidFill>
                <a:latin typeface="Times New Roman" panose="02020603050405020304" pitchFamily="18" charset="0"/>
                <a:cs typeface="Times New Roman" panose="02020603050405020304" pitchFamily="18" charset="0"/>
              </a:rPr>
              <a:t>Act of parliament   </a:t>
            </a:r>
            <a:r>
              <a:rPr lang="en-US" dirty="0">
                <a:latin typeface="Times New Roman" panose="02020603050405020304" pitchFamily="18" charset="0"/>
                <a:cs typeface="Times New Roman" panose="02020603050405020304" pitchFamily="18" charset="0"/>
              </a:rPr>
              <a:t>tailored towards WEEE (E-waste) management in a sustainable way,(where there is delay caused by bureaucracy to effect WEEE Directives </a:t>
            </a:r>
            <a:r>
              <a:rPr lang="en-US" dirty="0" smtClean="0">
                <a:latin typeface="Times New Roman" panose="02020603050405020304" pitchFamily="18" charset="0"/>
                <a:cs typeface="Times New Roman" panose="02020603050405020304" pitchFamily="18" charset="0"/>
              </a:rPr>
              <a:t>i.e. </a:t>
            </a:r>
            <a:r>
              <a:rPr lang="en-US" dirty="0">
                <a:latin typeface="Times New Roman" panose="02020603050405020304" pitchFamily="18" charset="0"/>
                <a:cs typeface="Times New Roman" panose="02020603050405020304" pitchFamily="18" charset="0"/>
              </a:rPr>
              <a:t>Kenya</a:t>
            </a:r>
            <a:r>
              <a:rPr lang="en-US" dirty="0" smtClean="0">
                <a:latin typeface="Times New Roman" panose="02020603050405020304" pitchFamily="18" charset="0"/>
                <a:cs typeface="Times New Roman" panose="02020603050405020304" pitchFamily="18" charset="0"/>
              </a:rPr>
              <a:t>) e.g.  make it mandatory for private and government organization to dispose E-waste only to E-waste enterprises whilst E-waste enterprise comply with term and conditions established by various institutions.</a:t>
            </a:r>
            <a:endParaRPr lang="en-US"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Observing that in </a:t>
            </a:r>
            <a:r>
              <a:rPr lang="en-US" dirty="0" smtClean="0">
                <a:latin typeface="Times New Roman" panose="02020603050405020304" pitchFamily="18" charset="0"/>
                <a:cs typeface="Times New Roman" panose="02020603050405020304" pitchFamily="18" charset="0"/>
              </a:rPr>
              <a:t>most </a:t>
            </a:r>
            <a:r>
              <a:rPr lang="en-US" dirty="0">
                <a:latin typeface="Times New Roman" panose="02020603050405020304" pitchFamily="18" charset="0"/>
                <a:cs typeface="Times New Roman" panose="02020603050405020304" pitchFamily="18" charset="0"/>
              </a:rPr>
              <a:t>instances </a:t>
            </a:r>
            <a:r>
              <a:rPr lang="en-US" dirty="0" smtClean="0">
                <a:latin typeface="Times New Roman" panose="02020603050405020304" pitchFamily="18" charset="0"/>
                <a:cs typeface="Times New Roman" panose="02020603050405020304" pitchFamily="18" charset="0"/>
              </a:rPr>
              <a:t>regulators  </a:t>
            </a:r>
            <a:r>
              <a:rPr lang="en-US" dirty="0">
                <a:latin typeface="Times New Roman" panose="02020603050405020304" pitchFamily="18" charset="0"/>
                <a:cs typeface="Times New Roman" panose="02020603050405020304" pitchFamily="18" charset="0"/>
              </a:rPr>
              <a:t>might be more than one, there is need for coordinated collaborations from a central command center with well-defined roles to avoid </a:t>
            </a:r>
            <a:r>
              <a:rPr lang="en-US" dirty="0" smtClean="0">
                <a:latin typeface="Times New Roman" panose="02020603050405020304" pitchFamily="18" charset="0"/>
                <a:cs typeface="Times New Roman" panose="02020603050405020304" pitchFamily="18" charset="0"/>
              </a:rPr>
              <a:t>duplication and facilitate ease of doing E-waste business </a:t>
            </a:r>
            <a:r>
              <a:rPr lang="en-US" dirty="0" err="1" smtClean="0">
                <a:latin typeface="Times New Roman" panose="02020603050405020304" pitchFamily="18" charset="0"/>
                <a:cs typeface="Times New Roman" panose="02020603050405020304" pitchFamily="18" charset="0"/>
              </a:rPr>
              <a:t>ie</a:t>
            </a:r>
            <a:r>
              <a:rPr lang="en-US" dirty="0" smtClean="0">
                <a:latin typeface="Times New Roman" panose="02020603050405020304" pitchFamily="18" charset="0"/>
                <a:cs typeface="Times New Roman" panose="02020603050405020304" pitchFamily="18" charset="0"/>
              </a:rPr>
              <a:t> develop single harmonized  E-waste operations licenses.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6490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041399"/>
          </a:xfrm>
        </p:spPr>
        <p:txBody>
          <a:bodyPr/>
          <a:lstStyle/>
          <a:p>
            <a:pPr algn="ctr"/>
            <a:r>
              <a:rPr lang="en-US" sz="3200" b="1" cap="all" dirty="0" smtClean="0">
                <a:latin typeface="Times New Roman" panose="02020603050405020304" pitchFamily="18" charset="0"/>
                <a:cs typeface="Times New Roman" panose="02020603050405020304" pitchFamily="18" charset="0"/>
              </a:rPr>
              <a:t>Institutional  , coordination and  alignment  (</a:t>
            </a:r>
            <a:r>
              <a:rPr lang="en-US" sz="3200" b="1" cap="all" dirty="0">
                <a:latin typeface="Times New Roman" panose="02020603050405020304" pitchFamily="18" charset="0"/>
                <a:cs typeface="Times New Roman" panose="02020603050405020304" pitchFamily="18" charset="0"/>
              </a:rPr>
              <a:t>cont’d) </a:t>
            </a:r>
            <a:br>
              <a:rPr lang="en-US" sz="3200" b="1" cap="all" dirty="0">
                <a:latin typeface="Times New Roman" panose="02020603050405020304" pitchFamily="18" charset="0"/>
                <a:cs typeface="Times New Roman" panose="02020603050405020304" pitchFamily="18" charset="0"/>
              </a:rPr>
            </a:b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711200"/>
            <a:ext cx="12192000" cy="6146800"/>
          </a:xfrm>
        </p:spPr>
        <p:txBody>
          <a:bodyPr>
            <a:normAutofit fontScale="92500" lnSpcReduction="20000"/>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Such mainstreamed integrated sustainable E-waste methodologies or </a:t>
            </a:r>
            <a:r>
              <a:rPr lang="en-US" dirty="0" smtClean="0">
                <a:latin typeface="Times New Roman" panose="02020603050405020304" pitchFamily="18" charset="0"/>
                <a:cs typeface="Times New Roman" panose="02020603050405020304" pitchFamily="18" charset="0"/>
              </a:rPr>
              <a:t>strategies, must make </a:t>
            </a:r>
            <a:r>
              <a:rPr lang="en-US" dirty="0">
                <a:latin typeface="Times New Roman" panose="02020603050405020304" pitchFamily="18" charset="0"/>
                <a:cs typeface="Times New Roman" panose="02020603050405020304" pitchFamily="18" charset="0"/>
              </a:rPr>
              <a:t>it harder to do wrong </a:t>
            </a:r>
            <a:r>
              <a:rPr lang="en-US" dirty="0" smtClean="0">
                <a:latin typeface="Times New Roman" panose="02020603050405020304" pitchFamily="18" charset="0"/>
                <a:cs typeface="Times New Roman" panose="02020603050405020304" pitchFamily="18" charset="0"/>
              </a:rPr>
              <a:t>thing (unethical)  </a:t>
            </a:r>
            <a:r>
              <a:rPr lang="en-US" dirty="0">
                <a:latin typeface="Times New Roman" panose="02020603050405020304" pitchFamily="18" charset="0"/>
                <a:cs typeface="Times New Roman" panose="02020603050405020304" pitchFamily="18" charset="0"/>
              </a:rPr>
              <a:t>through punitive </a:t>
            </a:r>
            <a:r>
              <a:rPr lang="en-US" dirty="0" smtClean="0">
                <a:latin typeface="Times New Roman" panose="02020603050405020304" pitchFamily="18" charset="0"/>
                <a:cs typeface="Times New Roman" panose="02020603050405020304" pitchFamily="18" charset="0"/>
              </a:rPr>
              <a:t>measures need also  to be inclusive  in </a:t>
            </a:r>
            <a:r>
              <a:rPr lang="en-US" dirty="0">
                <a:latin typeface="Times New Roman" panose="02020603050405020304" pitchFamily="18" charset="0"/>
                <a:cs typeface="Times New Roman" panose="02020603050405020304" pitchFamily="18" charset="0"/>
              </a:rPr>
              <a:t>Executive orders, Ministerial orders and Act of parliament) should include but not limited to i.e. partnership with local legally E-waste entrepreneurs or E-waste facilities by producers /vendors, withdraw of operating licenses for Producers and mandatory for producers to comply with compliance schemes</a:t>
            </a:r>
            <a:r>
              <a:rPr lang="en-US" dirty="0" smtClean="0">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Thus </a:t>
            </a:r>
            <a:r>
              <a:rPr lang="en-US" dirty="0">
                <a:latin typeface="Times New Roman" panose="02020603050405020304" pitchFamily="18" charset="0"/>
                <a:cs typeface="Times New Roman" panose="02020603050405020304" pitchFamily="18" charset="0"/>
              </a:rPr>
              <a:t>Regulators (communication Authorities) in the East Africa Region collectively need to bench mark with each other to </a:t>
            </a:r>
            <a:r>
              <a:rPr lang="en-US" dirty="0" smtClean="0">
                <a:latin typeface="Times New Roman" panose="02020603050405020304" pitchFamily="18" charset="0"/>
                <a:cs typeface="Times New Roman" panose="02020603050405020304" pitchFamily="18" charset="0"/>
              </a:rPr>
              <a:t>allow; </a:t>
            </a:r>
            <a:r>
              <a:rPr lang="en-US" dirty="0">
                <a:latin typeface="Times New Roman" panose="02020603050405020304" pitchFamily="18" charset="0"/>
                <a:cs typeface="Times New Roman" panose="02020603050405020304" pitchFamily="18" charset="0"/>
              </a:rPr>
              <a:t>coordinated integrated ,</a:t>
            </a:r>
            <a:r>
              <a:rPr lang="en-US" dirty="0" smtClean="0">
                <a:latin typeface="Times New Roman" panose="02020603050405020304" pitchFamily="18" charset="0"/>
                <a:cs typeface="Times New Roman" panose="02020603050405020304" pitchFamily="18" charset="0"/>
              </a:rPr>
              <a:t>sustainable </a:t>
            </a:r>
            <a:r>
              <a:rPr lang="en-US" dirty="0">
                <a:latin typeface="Times New Roman" panose="02020603050405020304" pitchFamily="18" charset="0"/>
                <a:cs typeface="Times New Roman" panose="02020603050405020304" pitchFamily="18" charset="0"/>
              </a:rPr>
              <a:t>E-waste methodologies or strategies with their respective </a:t>
            </a:r>
            <a:r>
              <a:rPr lang="en-US" dirty="0" smtClean="0">
                <a:latin typeface="Times New Roman" panose="02020603050405020304" pitchFamily="18" charset="0"/>
                <a:cs typeface="Times New Roman" panose="02020603050405020304" pitchFamily="18" charset="0"/>
              </a:rPr>
              <a:t>governments, </a:t>
            </a:r>
            <a:r>
              <a:rPr lang="en-US" dirty="0">
                <a:latin typeface="Times New Roman" panose="02020603050405020304" pitchFamily="18" charset="0"/>
                <a:cs typeface="Times New Roman" panose="02020603050405020304" pitchFamily="18" charset="0"/>
              </a:rPr>
              <a:t>to help mitigate E-waste pollutions emitted by </a:t>
            </a:r>
            <a:r>
              <a:rPr lang="en-US" dirty="0" smtClean="0">
                <a:latin typeface="Times New Roman" panose="02020603050405020304" pitchFamily="18" charset="0"/>
                <a:cs typeface="Times New Roman" panose="02020603050405020304" pitchFamily="18" charset="0"/>
              </a:rPr>
              <a:t>government inclusive of  legal/ethical movement (inclusive of cross boulder trade) of documented Waste Electrical </a:t>
            </a:r>
            <a:r>
              <a:rPr lang="en-US" dirty="0">
                <a:latin typeface="Times New Roman" panose="02020603050405020304" pitchFamily="18" charset="0"/>
                <a:cs typeface="Times New Roman" panose="02020603050405020304" pitchFamily="18" charset="0"/>
              </a:rPr>
              <a:t>and Electronics </a:t>
            </a:r>
            <a:r>
              <a:rPr lang="en-US" dirty="0" smtClean="0">
                <a:latin typeface="Times New Roman" panose="02020603050405020304" pitchFamily="18" charset="0"/>
                <a:cs typeface="Times New Roman" panose="02020603050405020304" pitchFamily="18" charset="0"/>
              </a:rPr>
              <a:t>Equipment   creating  </a:t>
            </a:r>
            <a:r>
              <a:rPr lang="en-US" dirty="0">
                <a:latin typeface="Times New Roman" panose="02020603050405020304" pitchFamily="18" charset="0"/>
                <a:cs typeface="Times New Roman" panose="02020603050405020304" pitchFamily="18" charset="0"/>
              </a:rPr>
              <a:t>uniform check and balances </a:t>
            </a:r>
            <a:r>
              <a:rPr lang="en-US" dirty="0" smtClean="0">
                <a:latin typeface="Times New Roman" panose="02020603050405020304" pitchFamily="18" charset="0"/>
                <a:cs typeface="Times New Roman" panose="02020603050405020304" pitchFamily="18" charset="0"/>
              </a:rPr>
              <a:t>which facilitate integrated sustainable  </a:t>
            </a:r>
            <a:r>
              <a:rPr lang="en-US" dirty="0">
                <a:latin typeface="Times New Roman" panose="02020603050405020304" pitchFamily="18" charset="0"/>
                <a:cs typeface="Times New Roman" panose="02020603050405020304" pitchFamily="18" charset="0"/>
              </a:rPr>
              <a:t>E-waste </a:t>
            </a:r>
            <a:r>
              <a:rPr lang="en-US" dirty="0" smtClean="0">
                <a:latin typeface="Times New Roman" panose="02020603050405020304" pitchFamily="18" charset="0"/>
                <a:cs typeface="Times New Roman" panose="02020603050405020304" pitchFamily="18" charset="0"/>
              </a:rPr>
              <a:t>management. Also adhered </a:t>
            </a:r>
            <a:r>
              <a:rPr lang="en-US" dirty="0">
                <a:latin typeface="Times New Roman" panose="02020603050405020304" pitchFamily="18" charset="0"/>
                <a:cs typeface="Times New Roman" panose="02020603050405020304" pitchFamily="18" charset="0"/>
              </a:rPr>
              <a:t>to by producers or vendors whose Government are their biggest clients across Africa countries</a:t>
            </a:r>
            <a:r>
              <a:rPr lang="en-US" dirty="0" smtClean="0">
                <a:latin typeface="Times New Roman" panose="02020603050405020304" pitchFamily="18" charset="0"/>
                <a:cs typeface="Times New Roman" panose="02020603050405020304" pitchFamily="18" charset="0"/>
              </a:rPr>
              <a:t>. This bench marking apply also with WEEE organizations  in Africa, Europe, </a:t>
            </a:r>
            <a:r>
              <a:rPr lang="en-US" dirty="0" err="1" smtClean="0">
                <a:latin typeface="Times New Roman" panose="02020603050405020304" pitchFamily="18" charset="0"/>
                <a:cs typeface="Times New Roman" panose="02020603050405020304" pitchFamily="18" charset="0"/>
              </a:rPr>
              <a:t>etc</a:t>
            </a:r>
            <a:endParaRPr lang="en-US"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914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52499"/>
          </a:xfrm>
        </p:spPr>
        <p:txBody>
          <a:bodyPr/>
          <a:lstStyle/>
          <a:p>
            <a:pPr algn="ctr"/>
            <a:r>
              <a:rPr lang="en-US" sz="3200" b="1" cap="all" dirty="0">
                <a:latin typeface="Times New Roman" panose="02020603050405020304" pitchFamily="18" charset="0"/>
                <a:cs typeface="Times New Roman" panose="02020603050405020304" pitchFamily="18" charset="0"/>
              </a:rPr>
              <a:t>Capacity </a:t>
            </a:r>
            <a:r>
              <a:rPr lang="en-US" sz="3200" b="1" cap="all" dirty="0" smtClean="0">
                <a:latin typeface="Times New Roman" panose="02020603050405020304" pitchFamily="18" charset="0"/>
                <a:cs typeface="Times New Roman" panose="02020603050405020304" pitchFamily="18" charset="0"/>
              </a:rPr>
              <a:t>building,  Research</a:t>
            </a:r>
            <a:r>
              <a:rPr lang="en-US" sz="3200" b="1" cap="all" dirty="0">
                <a:latin typeface="Times New Roman" panose="02020603050405020304" pitchFamily="18" charset="0"/>
                <a:cs typeface="Times New Roman" panose="02020603050405020304" pitchFamily="18" charset="0"/>
              </a:rPr>
              <a:t>, </a:t>
            </a:r>
            <a:r>
              <a:rPr lang="en-US" sz="3200" b="1" cap="all" dirty="0" smtClean="0">
                <a:latin typeface="Times New Roman" panose="02020603050405020304" pitchFamily="18" charset="0"/>
                <a:cs typeface="Times New Roman" panose="02020603050405020304" pitchFamily="18" charset="0"/>
              </a:rPr>
              <a:t> Monitoring </a:t>
            </a:r>
            <a:r>
              <a:rPr lang="en-US" sz="3200" b="1" cap="all" dirty="0">
                <a:latin typeface="Times New Roman" panose="02020603050405020304" pitchFamily="18" charset="0"/>
                <a:cs typeface="Times New Roman" panose="02020603050405020304" pitchFamily="18" charset="0"/>
              </a:rPr>
              <a:t>and </a:t>
            </a:r>
            <a:r>
              <a:rPr lang="en-US" sz="3200" b="1" cap="all" dirty="0" smtClean="0">
                <a:latin typeface="Times New Roman" panose="02020603050405020304" pitchFamily="18" charset="0"/>
                <a:cs typeface="Times New Roman" panose="02020603050405020304" pitchFamily="18" charset="0"/>
              </a:rPr>
              <a:t>Evaluation</a:t>
            </a: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952500"/>
            <a:ext cx="12192000" cy="5905500"/>
          </a:xfrm>
        </p:spPr>
        <p:txBody>
          <a:bodyPr>
            <a:normAutofit fontScale="92500"/>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evolutions in technology at rapid speed has flooded the Kenyan market with both genuine and counterfeits Electrical and Electronics Equipment. Tactical strategies adopted by Producers (Original Equipment Manufacturer) either manufacture products with short life span or fail to avail spare parts (plan obsolesces) contribute to the increase in E-waste being generated. Further this is compounded by counterfeits that are ripping off clients their hard earn incomes.</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demand for Electrical and Electronics Equipment has attracted entrants of Producers (both new and existing) </a:t>
            </a:r>
            <a:r>
              <a:rPr lang="en-US" dirty="0" smtClean="0">
                <a:latin typeface="Times New Roman" panose="02020603050405020304" pitchFamily="18" charset="0"/>
                <a:cs typeface="Times New Roman" panose="02020603050405020304" pitchFamily="18" charset="0"/>
              </a:rPr>
              <a:t>in Kenya to  </a:t>
            </a:r>
            <a:r>
              <a:rPr lang="en-US" dirty="0">
                <a:latin typeface="Times New Roman" panose="02020603050405020304" pitchFamily="18" charset="0"/>
                <a:cs typeface="Times New Roman" panose="02020603050405020304" pitchFamily="18" charset="0"/>
              </a:rPr>
              <a:t>adopt online marketing platforms </a:t>
            </a:r>
            <a:r>
              <a:rPr lang="en-US" dirty="0" err="1">
                <a:latin typeface="Times New Roman" panose="02020603050405020304" pitchFamily="18" charset="0"/>
                <a:cs typeface="Times New Roman" panose="02020603050405020304" pitchFamily="18" charset="0"/>
              </a:rPr>
              <a:t>ie</a:t>
            </a:r>
            <a:r>
              <a:rPr lang="en-US" dirty="0">
                <a:latin typeface="Times New Roman" panose="02020603050405020304" pitchFamily="18" charset="0"/>
                <a:cs typeface="Times New Roman" panose="02020603050405020304" pitchFamily="18" charset="0"/>
              </a:rPr>
              <a:t> OLX, JAMII, SAFARICOM </a:t>
            </a:r>
            <a:r>
              <a:rPr lang="en-US" dirty="0" err="1">
                <a:latin typeface="Times New Roman" panose="02020603050405020304" pitchFamily="18" charset="0"/>
                <a:cs typeface="Times New Roman" panose="02020603050405020304" pitchFamily="18" charset="0"/>
              </a:rPr>
              <a:t>etc</a:t>
            </a:r>
            <a:r>
              <a:rPr lang="en-US" dirty="0">
                <a:latin typeface="Times New Roman" panose="02020603050405020304" pitchFamily="18" charset="0"/>
                <a:cs typeface="Times New Roman" panose="02020603050405020304" pitchFamily="18" charset="0"/>
              </a:rPr>
              <a:t> </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Further there </a:t>
            </a:r>
            <a:r>
              <a:rPr lang="en-US" dirty="0" smtClean="0">
                <a:latin typeface="Times New Roman" panose="02020603050405020304" pitchFamily="18" charset="0"/>
                <a:cs typeface="Times New Roman" panose="02020603050405020304" pitchFamily="18" charset="0"/>
              </a:rPr>
              <a:t>is </a:t>
            </a:r>
            <a:r>
              <a:rPr lang="en-US" b="1" dirty="0" smtClean="0">
                <a:solidFill>
                  <a:srgbClr val="FFFF00"/>
                </a:solidFill>
                <a:latin typeface="Times New Roman" panose="02020603050405020304" pitchFamily="18" charset="0"/>
                <a:cs typeface="Times New Roman" panose="02020603050405020304" pitchFamily="18" charset="0"/>
              </a:rPr>
              <a:t>inadequate and sustained  </a:t>
            </a:r>
            <a:r>
              <a:rPr lang="en-US" b="1" dirty="0">
                <a:solidFill>
                  <a:srgbClr val="FFFF00"/>
                </a:solidFill>
                <a:latin typeface="Times New Roman" panose="02020603050405020304" pitchFamily="18" charset="0"/>
                <a:cs typeface="Times New Roman" panose="02020603050405020304" pitchFamily="18" charset="0"/>
              </a:rPr>
              <a:t>information </a:t>
            </a:r>
            <a:r>
              <a:rPr lang="en-US" dirty="0">
                <a:latin typeface="Times New Roman" panose="02020603050405020304" pitchFamily="18" charset="0"/>
                <a:cs typeface="Times New Roman" panose="02020603050405020304" pitchFamily="18" charset="0"/>
              </a:rPr>
              <a:t>from majority of Producers </a:t>
            </a:r>
            <a:r>
              <a:rPr lang="en-US" dirty="0" smtClean="0">
                <a:latin typeface="Times New Roman" panose="02020603050405020304" pitchFamily="18" charset="0"/>
                <a:cs typeface="Times New Roman" panose="02020603050405020304" pitchFamily="18" charset="0"/>
              </a:rPr>
              <a:t>operating in the Kenya ,in their  market/sales strategies </a:t>
            </a:r>
            <a:r>
              <a:rPr lang="en-US" dirty="0">
                <a:latin typeface="Times New Roman" panose="02020603050405020304" pitchFamily="18" charset="0"/>
                <a:cs typeface="Times New Roman" panose="02020603050405020304" pitchFamily="18" charset="0"/>
              </a:rPr>
              <a:t>which inform their clients how to sustainably dispose waste arising from their end of life products (Electronic and Electrical Equipment).</a:t>
            </a:r>
          </a:p>
        </p:txBody>
      </p:sp>
    </p:spTree>
    <p:extLst>
      <p:ext uri="{BB962C8B-B14F-4D97-AF65-F5344CB8AC3E}">
        <p14:creationId xmlns:p14="http://schemas.microsoft.com/office/powerpoint/2010/main" val="425304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52499"/>
          </a:xfrm>
        </p:spPr>
        <p:txBody>
          <a:bodyPr/>
          <a:lstStyle/>
          <a:p>
            <a:pPr algn="ctr"/>
            <a:r>
              <a:rPr lang="en-US" sz="3200" b="1" cap="all" dirty="0">
                <a:latin typeface="Times New Roman" panose="02020603050405020304" pitchFamily="18" charset="0"/>
                <a:cs typeface="Times New Roman" panose="02020603050405020304" pitchFamily="18" charset="0"/>
              </a:rPr>
              <a:t>Capacity </a:t>
            </a:r>
            <a:r>
              <a:rPr lang="en-US" sz="3200" b="1" cap="all" dirty="0" smtClean="0">
                <a:latin typeface="Times New Roman" panose="02020603050405020304" pitchFamily="18" charset="0"/>
                <a:cs typeface="Times New Roman" panose="02020603050405020304" pitchFamily="18" charset="0"/>
              </a:rPr>
              <a:t>building,  Research,  </a:t>
            </a:r>
            <a:r>
              <a:rPr lang="en-US" sz="3200" b="1" cap="all" dirty="0">
                <a:latin typeface="Times New Roman" panose="02020603050405020304" pitchFamily="18" charset="0"/>
                <a:cs typeface="Times New Roman" panose="02020603050405020304" pitchFamily="18" charset="0"/>
              </a:rPr>
              <a:t>Monitoring and Evaluation </a:t>
            </a:r>
            <a:r>
              <a:rPr lang="en-US" sz="3200" b="1" cap="all" dirty="0" smtClean="0">
                <a:latin typeface="Times New Roman" panose="02020603050405020304" pitchFamily="18" charset="0"/>
                <a:cs typeface="Times New Roman" panose="02020603050405020304" pitchFamily="18" charset="0"/>
              </a:rPr>
              <a:t>(</a:t>
            </a:r>
            <a:r>
              <a:rPr lang="en-US" sz="3200" b="1" cap="all" dirty="0">
                <a:latin typeface="Times New Roman" panose="02020603050405020304" pitchFamily="18" charset="0"/>
                <a:cs typeface="Times New Roman" panose="02020603050405020304" pitchFamily="18" charset="0"/>
              </a:rPr>
              <a:t>cont’d) </a:t>
            </a:r>
          </a:p>
        </p:txBody>
      </p:sp>
      <p:sp>
        <p:nvSpPr>
          <p:cNvPr id="3" name="Subtitle 2"/>
          <p:cNvSpPr>
            <a:spLocks noGrp="1"/>
          </p:cNvSpPr>
          <p:nvPr>
            <p:ph type="subTitle" idx="1"/>
          </p:nvPr>
        </p:nvSpPr>
        <p:spPr>
          <a:xfrm>
            <a:off x="0" y="952500"/>
            <a:ext cx="12192000" cy="5905500"/>
          </a:xfrm>
        </p:spPr>
        <p:txBody>
          <a:bodyPr>
            <a:normAutofit fontScale="92500" lnSpcReduction="20000"/>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Indigenous knowledge (technology) mostly consumed by informal sectors </a:t>
            </a:r>
            <a:r>
              <a:rPr lang="en-US" dirty="0" smtClean="0">
                <a:latin typeface="Times New Roman" panose="02020603050405020304" pitchFamily="18" charset="0"/>
                <a:cs typeface="Times New Roman" panose="02020603050405020304" pitchFamily="18" charset="0"/>
              </a:rPr>
              <a:t>in Kenya is </a:t>
            </a:r>
            <a:r>
              <a:rPr lang="en-US" dirty="0">
                <a:latin typeface="Times New Roman" panose="02020603050405020304" pitchFamily="18" charset="0"/>
                <a:cs typeface="Times New Roman" panose="02020603050405020304" pitchFamily="18" charset="0"/>
              </a:rPr>
              <a:t>the most preferred over those used in developed economies (and by formal sector) which is more effective and efficient because of Cost.  </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However certain Indigenous knowledge (technology) in its current status are disadvantaged in comparison to that used   in developed economies (and by formal sector) because they are not efficient and effective further contributing to lose of economic value and contribute to environmental pollutions. </a:t>
            </a:r>
            <a:endParaRPr lang="en-US" dirty="0" smtClean="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Further </a:t>
            </a:r>
            <a:r>
              <a:rPr lang="en-US" dirty="0" smtClean="0">
                <a:latin typeface="Times New Roman" panose="02020603050405020304" pitchFamily="18" charset="0"/>
                <a:cs typeface="Times New Roman" panose="02020603050405020304" pitchFamily="18" charset="0"/>
              </a:rPr>
              <a:t>Academia and innovations hubs should also be </a:t>
            </a:r>
            <a:r>
              <a:rPr lang="en-US" dirty="0">
                <a:latin typeface="Times New Roman" panose="02020603050405020304" pitchFamily="18" charset="0"/>
                <a:cs typeface="Times New Roman" panose="02020603050405020304" pitchFamily="18" charset="0"/>
              </a:rPr>
              <a:t>involved </a:t>
            </a:r>
            <a:r>
              <a:rPr lang="en-US" dirty="0" smtClean="0">
                <a:latin typeface="Times New Roman" panose="02020603050405020304" pitchFamily="18" charset="0"/>
                <a:cs typeface="Times New Roman" panose="02020603050405020304" pitchFamily="18" charset="0"/>
              </a:rPr>
              <a:t>i.e.. </a:t>
            </a:r>
            <a:r>
              <a:rPr lang="en-US" dirty="0">
                <a:latin typeface="Times New Roman" panose="02020603050405020304" pitchFamily="18" charset="0"/>
                <a:cs typeface="Times New Roman" panose="02020603050405020304" pitchFamily="18" charset="0"/>
              </a:rPr>
              <a:t>E-waste </a:t>
            </a:r>
            <a:r>
              <a:rPr lang="en-US" dirty="0" smtClean="0">
                <a:latin typeface="Times New Roman" panose="02020603050405020304" pitchFamily="18" charset="0"/>
                <a:cs typeface="Times New Roman" panose="02020603050405020304" pitchFamily="18" charset="0"/>
              </a:rPr>
              <a:t>business boot  camps/hackathon</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E-waste </a:t>
            </a:r>
            <a:r>
              <a:rPr lang="en-US" dirty="0">
                <a:latin typeface="Times New Roman" panose="02020603050405020304" pitchFamily="18" charset="0"/>
                <a:cs typeface="Times New Roman" panose="02020603050405020304" pitchFamily="18" charset="0"/>
              </a:rPr>
              <a:t>research programs looking at E-waste generated (Data), impact on ecology (air, water and soil) </a:t>
            </a:r>
            <a:r>
              <a:rPr lang="en-US" dirty="0" smtClean="0">
                <a:latin typeface="Times New Roman" panose="02020603050405020304" pitchFamily="18" charset="0"/>
                <a:cs typeface="Times New Roman" panose="02020603050405020304" pitchFamily="18" charset="0"/>
              </a:rPr>
              <a:t>,marine life (blue economy) etc.</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Academia should ensure written research papers or filed patents, inform development of tailored solutions or products to solve  </a:t>
            </a:r>
            <a:r>
              <a:rPr lang="en-US" dirty="0" smtClean="0">
                <a:latin typeface="Times New Roman" panose="02020603050405020304" pitchFamily="18" charset="0"/>
                <a:cs typeface="Times New Roman" panose="02020603050405020304" pitchFamily="18" charset="0"/>
              </a:rPr>
              <a:t>E-waste </a:t>
            </a:r>
            <a:r>
              <a:rPr lang="en-US" dirty="0">
                <a:latin typeface="Times New Roman" panose="02020603050405020304" pitchFamily="18" charset="0"/>
                <a:cs typeface="Times New Roman" panose="02020603050405020304" pitchFamily="18" charset="0"/>
              </a:rPr>
              <a:t>identified challenges or </a:t>
            </a:r>
            <a:r>
              <a:rPr lang="en-US" dirty="0" smtClean="0">
                <a:latin typeface="Times New Roman" panose="02020603050405020304" pitchFamily="18" charset="0"/>
                <a:cs typeface="Times New Roman" panose="02020603050405020304" pitchFamily="18" charset="0"/>
              </a:rPr>
              <a:t>E-waste capacity </a:t>
            </a:r>
            <a:r>
              <a:rPr lang="en-US" dirty="0">
                <a:latin typeface="Times New Roman" panose="02020603050405020304" pitchFamily="18" charset="0"/>
                <a:cs typeface="Times New Roman" panose="02020603050405020304" pitchFamily="18" charset="0"/>
              </a:rPr>
              <a:t>gaps thereof deployed in the market (reach the people they are made for).</a:t>
            </a:r>
          </a:p>
          <a:p>
            <a:pPr marL="457200" indent="-457200" algn="just">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59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634999"/>
          </a:xfrm>
        </p:spPr>
        <p:txBody>
          <a:bodyPr/>
          <a:lstStyle/>
          <a:p>
            <a:pPr algn="ctr"/>
            <a:r>
              <a:rPr lang="en-US" sz="3200" b="1" cap="all" dirty="0">
                <a:latin typeface="Times New Roman" panose="02020603050405020304" pitchFamily="18" charset="0"/>
                <a:cs typeface="Times New Roman" panose="02020603050405020304" pitchFamily="18" charset="0"/>
              </a:rPr>
              <a:t>Policy, </a:t>
            </a:r>
            <a:r>
              <a:rPr lang="en-US" sz="3200" b="1" cap="all" dirty="0" smtClean="0">
                <a:latin typeface="Times New Roman" panose="02020603050405020304" pitchFamily="18" charset="0"/>
                <a:cs typeface="Times New Roman" panose="02020603050405020304" pitchFamily="18" charset="0"/>
              </a:rPr>
              <a:t>  Legal   and   regulatory </a:t>
            </a:r>
            <a:r>
              <a:rPr lang="en-US" sz="3200" b="1" cap="all" dirty="0">
                <a:latin typeface="Times New Roman" panose="02020603050405020304" pitchFamily="18" charset="0"/>
                <a:cs typeface="Times New Roman" panose="02020603050405020304" pitchFamily="18" charset="0"/>
              </a:rPr>
              <a:t>frameworks </a:t>
            </a:r>
          </a:p>
        </p:txBody>
      </p:sp>
      <p:sp>
        <p:nvSpPr>
          <p:cNvPr id="3" name="Subtitle 2"/>
          <p:cNvSpPr>
            <a:spLocks noGrp="1"/>
          </p:cNvSpPr>
          <p:nvPr>
            <p:ph type="subTitle" idx="1"/>
          </p:nvPr>
        </p:nvSpPr>
        <p:spPr>
          <a:xfrm>
            <a:off x="0" y="787400"/>
            <a:ext cx="12192000" cy="6070600"/>
          </a:xfrm>
        </p:spPr>
        <p:txBody>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level of E-waste activities and programs being implemented by intuitions (both private and government) independently or collectively in </a:t>
            </a:r>
            <a:r>
              <a:rPr lang="en-US" dirty="0" smtClean="0">
                <a:latin typeface="Times New Roman" panose="02020603050405020304" pitchFamily="18" charset="0"/>
                <a:cs typeface="Times New Roman" panose="02020603050405020304" pitchFamily="18" charset="0"/>
              </a:rPr>
              <a:t>partnership (</a:t>
            </a:r>
            <a:r>
              <a:rPr lang="en-US" b="1" dirty="0" smtClean="0">
                <a:solidFill>
                  <a:srgbClr val="FFFF00"/>
                </a:solidFill>
                <a:latin typeface="Times New Roman" panose="02020603050405020304" pitchFamily="18" charset="0"/>
                <a:cs typeface="Times New Roman" panose="02020603050405020304" pitchFamily="18" charset="0"/>
              </a:rPr>
              <a:t>symbiotic business relationships</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with either formal or informal E-waste enterprise is low (mostly in  major urban setups like Nairobi, Mombasa, </a:t>
            </a:r>
            <a:r>
              <a:rPr lang="en-US" dirty="0" err="1">
                <a:latin typeface="Times New Roman" panose="02020603050405020304" pitchFamily="18" charset="0"/>
                <a:cs typeface="Times New Roman" panose="02020603050405020304" pitchFamily="18" charset="0"/>
              </a:rPr>
              <a:t>Thika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Nakuru</a:t>
            </a:r>
            <a:r>
              <a:rPr lang="en-US" dirty="0">
                <a:latin typeface="Times New Roman" panose="02020603050405020304" pitchFamily="18" charset="0"/>
                <a:cs typeface="Times New Roman" panose="02020603050405020304" pitchFamily="18" charset="0"/>
              </a:rPr>
              <a:t>, Kisumu ) and absent in rural areas. Other entrants in this are urban community </a:t>
            </a:r>
            <a:r>
              <a:rPr lang="en-US" dirty="0" smtClean="0">
                <a:latin typeface="Times New Roman" panose="02020603050405020304" pitchFamily="18" charset="0"/>
                <a:cs typeface="Times New Roman" panose="02020603050405020304" pitchFamily="18" charset="0"/>
              </a:rPr>
              <a:t>based groups </a:t>
            </a:r>
            <a:r>
              <a:rPr lang="en-US" dirty="0">
                <a:latin typeface="Times New Roman" panose="02020603050405020304" pitchFamily="18" charset="0"/>
                <a:cs typeface="Times New Roman" panose="02020603050405020304" pitchFamily="18" charset="0"/>
              </a:rPr>
              <a:t>in partnership with either formal or informal E-waste </a:t>
            </a:r>
            <a:r>
              <a:rPr lang="en-US" dirty="0" smtClean="0">
                <a:latin typeface="Times New Roman" panose="02020603050405020304" pitchFamily="18" charset="0"/>
                <a:cs typeface="Times New Roman" panose="02020603050405020304" pitchFamily="18" charset="0"/>
              </a:rPr>
              <a:t>enterprises. </a:t>
            </a:r>
          </a:p>
          <a:p>
            <a:pPr marL="457200" indent="-45720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These </a:t>
            </a:r>
            <a:r>
              <a:rPr lang="en-US" dirty="0">
                <a:latin typeface="Times New Roman" panose="02020603050405020304" pitchFamily="18" charset="0"/>
                <a:cs typeface="Times New Roman" panose="02020603050405020304" pitchFamily="18" charset="0"/>
              </a:rPr>
              <a:t>kind of initiatives or programs are supported by </a:t>
            </a:r>
            <a:r>
              <a:rPr lang="en-US" dirty="0" smtClean="0">
                <a:latin typeface="Times New Roman" panose="02020603050405020304" pitchFamily="18" charset="0"/>
                <a:cs typeface="Times New Roman" panose="02020603050405020304" pitchFamily="18" charset="0"/>
              </a:rPr>
              <a:t>organizations (both Private and Government) which  </a:t>
            </a:r>
            <a:r>
              <a:rPr lang="en-US" dirty="0">
                <a:latin typeface="Times New Roman" panose="02020603050405020304" pitchFamily="18" charset="0"/>
                <a:cs typeface="Times New Roman" panose="02020603050405020304" pitchFamily="18" charset="0"/>
              </a:rPr>
              <a:t>are looking for avenues to dispose their WEEE ethically and in a sustainable way. Therefore in most cases it’s either once in a years or twice (for larger ICT equipment) while consumables is frequently.</a:t>
            </a:r>
          </a:p>
        </p:txBody>
      </p:sp>
    </p:spTree>
    <p:extLst>
      <p:ext uri="{BB962C8B-B14F-4D97-AF65-F5344CB8AC3E}">
        <p14:creationId xmlns:p14="http://schemas.microsoft.com/office/powerpoint/2010/main" val="2295400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52499"/>
          </a:xfrm>
        </p:spPr>
        <p:txBody>
          <a:bodyPr/>
          <a:lstStyle/>
          <a:p>
            <a:pPr algn="ctr"/>
            <a:r>
              <a:rPr lang="en-US" sz="3200" b="1" cap="all" dirty="0">
                <a:latin typeface="Times New Roman" panose="02020603050405020304" pitchFamily="18" charset="0"/>
                <a:cs typeface="Times New Roman" panose="02020603050405020304" pitchFamily="18" charset="0"/>
              </a:rPr>
              <a:t>Capacity </a:t>
            </a:r>
            <a:r>
              <a:rPr lang="en-US" sz="3200" b="1" cap="all" dirty="0" smtClean="0">
                <a:latin typeface="Times New Roman" panose="02020603050405020304" pitchFamily="18" charset="0"/>
                <a:cs typeface="Times New Roman" panose="02020603050405020304" pitchFamily="18" charset="0"/>
              </a:rPr>
              <a:t>building,  Research,  </a:t>
            </a:r>
            <a:r>
              <a:rPr lang="en-US" sz="3200" b="1" cap="all" dirty="0">
                <a:latin typeface="Times New Roman" panose="02020603050405020304" pitchFamily="18" charset="0"/>
                <a:cs typeface="Times New Roman" panose="02020603050405020304" pitchFamily="18" charset="0"/>
              </a:rPr>
              <a:t>Monitoring and Evaluation </a:t>
            </a:r>
            <a:r>
              <a:rPr lang="en-US" sz="3200" b="1" cap="all" dirty="0" smtClean="0">
                <a:latin typeface="Times New Roman" panose="02020603050405020304" pitchFamily="18" charset="0"/>
                <a:cs typeface="Times New Roman" panose="02020603050405020304" pitchFamily="18" charset="0"/>
              </a:rPr>
              <a:t>(</a:t>
            </a:r>
            <a:r>
              <a:rPr lang="en-US" sz="3200" b="1" cap="all" dirty="0">
                <a:latin typeface="Times New Roman" panose="02020603050405020304" pitchFamily="18" charset="0"/>
                <a:cs typeface="Times New Roman" panose="02020603050405020304" pitchFamily="18" charset="0"/>
              </a:rPr>
              <a:t>cont’d) </a:t>
            </a:r>
          </a:p>
        </p:txBody>
      </p:sp>
      <p:sp>
        <p:nvSpPr>
          <p:cNvPr id="3" name="Subtitle 2"/>
          <p:cNvSpPr>
            <a:spLocks noGrp="1"/>
          </p:cNvSpPr>
          <p:nvPr>
            <p:ph type="subTitle" idx="1"/>
          </p:nvPr>
        </p:nvSpPr>
        <p:spPr>
          <a:xfrm>
            <a:off x="0" y="952500"/>
            <a:ext cx="12192000" cy="5905500"/>
          </a:xfrm>
        </p:spPr>
        <p:txBody>
          <a:bodyPr>
            <a:normAutofit/>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“big fat wall” that stands between academia and industry.</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academia is happy to do research in labs and create prototypes; while industry will invest in manufacturing and distribution only if the product is saleable. </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But taking  the device from prototype to [saleable] product stage where  there is a deep ‘valley of death’ between academia and industry .It is this critical gap—where pilot manufacturing</a:t>
            </a:r>
            <a:r>
              <a:rPr lang="en-US" dirty="0" smtClean="0">
                <a:latin typeface="Times New Roman" panose="02020603050405020304" pitchFamily="18" charset="0"/>
                <a:cs typeface="Times New Roman" panose="02020603050405020304" pitchFamily="18" charset="0"/>
              </a:rPr>
              <a:t>, technologies  </a:t>
            </a:r>
            <a:r>
              <a:rPr lang="en-US" dirty="0">
                <a:latin typeface="Times New Roman" panose="02020603050405020304" pitchFamily="18" charset="0"/>
                <a:cs typeface="Times New Roman" panose="02020603050405020304" pitchFamily="18" charset="0"/>
              </a:rPr>
              <a:t>trials and regulatory clearances are undertaken.</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Throughout this difficult, often lengthy, journey from idea to reality, Academia or Jointly with Industry players need to   provides complete infrastructure assistance at  fully-equipped </a:t>
            </a:r>
            <a:r>
              <a:rPr lang="en-US" dirty="0" smtClean="0">
                <a:latin typeface="Times New Roman" panose="02020603050405020304" pitchFamily="18" charset="0"/>
                <a:cs typeface="Times New Roman" panose="02020603050405020304" pitchFamily="18" charset="0"/>
              </a:rPr>
              <a:t>labs.</a:t>
            </a:r>
          </a:p>
        </p:txBody>
      </p:sp>
    </p:spTree>
    <p:extLst>
      <p:ext uri="{BB962C8B-B14F-4D97-AF65-F5344CB8AC3E}">
        <p14:creationId xmlns:p14="http://schemas.microsoft.com/office/powerpoint/2010/main" val="354718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52499"/>
          </a:xfrm>
        </p:spPr>
        <p:txBody>
          <a:bodyPr/>
          <a:lstStyle/>
          <a:p>
            <a:pPr algn="ctr"/>
            <a:r>
              <a:rPr lang="en-US" sz="3200" b="1" cap="all" dirty="0">
                <a:latin typeface="Times New Roman" panose="02020603050405020304" pitchFamily="18" charset="0"/>
                <a:cs typeface="Times New Roman" panose="02020603050405020304" pitchFamily="18" charset="0"/>
              </a:rPr>
              <a:t>Capacity </a:t>
            </a:r>
            <a:r>
              <a:rPr lang="en-US" sz="3200" b="1" cap="all" dirty="0" smtClean="0">
                <a:latin typeface="Times New Roman" panose="02020603050405020304" pitchFamily="18" charset="0"/>
                <a:cs typeface="Times New Roman" panose="02020603050405020304" pitchFamily="18" charset="0"/>
              </a:rPr>
              <a:t>building,  Research,  </a:t>
            </a:r>
            <a:r>
              <a:rPr lang="en-US" sz="3200" b="1" cap="all" dirty="0">
                <a:latin typeface="Times New Roman" panose="02020603050405020304" pitchFamily="18" charset="0"/>
                <a:cs typeface="Times New Roman" panose="02020603050405020304" pitchFamily="18" charset="0"/>
              </a:rPr>
              <a:t>Monitoring and Evaluation </a:t>
            </a:r>
            <a:r>
              <a:rPr lang="en-US" sz="3200" b="1" cap="all" dirty="0" smtClean="0">
                <a:latin typeface="Times New Roman" panose="02020603050405020304" pitchFamily="18" charset="0"/>
                <a:cs typeface="Times New Roman" panose="02020603050405020304" pitchFamily="18" charset="0"/>
              </a:rPr>
              <a:t>(</a:t>
            </a:r>
            <a:r>
              <a:rPr lang="en-US" sz="3200" b="1" cap="all" dirty="0">
                <a:latin typeface="Times New Roman" panose="02020603050405020304" pitchFamily="18" charset="0"/>
                <a:cs typeface="Times New Roman" panose="02020603050405020304" pitchFamily="18" charset="0"/>
              </a:rPr>
              <a:t>cont’d) </a:t>
            </a:r>
          </a:p>
        </p:txBody>
      </p:sp>
      <p:sp>
        <p:nvSpPr>
          <p:cNvPr id="3" name="Subtitle 2"/>
          <p:cNvSpPr>
            <a:spLocks noGrp="1"/>
          </p:cNvSpPr>
          <p:nvPr>
            <p:ph type="subTitle" idx="1"/>
          </p:nvPr>
        </p:nvSpPr>
        <p:spPr>
          <a:xfrm>
            <a:off x="0" y="952500"/>
            <a:ext cx="12192000" cy="5905500"/>
          </a:xfrm>
        </p:spPr>
        <p:txBody>
          <a:bodyPr>
            <a:normAutofit/>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Academia need to develop </a:t>
            </a:r>
            <a:r>
              <a:rPr lang="en-US" dirty="0" smtClean="0">
                <a:latin typeface="Times New Roman" panose="02020603050405020304" pitchFamily="18" charset="0"/>
                <a:cs typeface="Times New Roman" panose="02020603050405020304" pitchFamily="18" charset="0"/>
              </a:rPr>
              <a:t>centers ( </a:t>
            </a:r>
            <a:r>
              <a:rPr lang="en-US" dirty="0">
                <a:latin typeface="Times New Roman" panose="02020603050405020304" pitchFamily="18" charset="0"/>
                <a:cs typeface="Times New Roman" panose="02020603050405020304" pitchFamily="18" charset="0"/>
              </a:rPr>
              <a:t>“center of excellence</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that are multidisciplinary and implement  process-driven approach. </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a four-step approach (intensive four-stage admission process ), the teams must first </a:t>
            </a:r>
            <a:r>
              <a:rPr lang="en-US" b="1" dirty="0">
                <a:solidFill>
                  <a:srgbClr val="FFFF00"/>
                </a:solidFill>
                <a:latin typeface="Times New Roman" panose="02020603050405020304" pitchFamily="18" charset="0"/>
                <a:cs typeface="Times New Roman" panose="02020603050405020304" pitchFamily="18" charset="0"/>
              </a:rPr>
              <a:t>‘Define</a:t>
            </a:r>
            <a:r>
              <a:rPr lang="en-US" dirty="0">
                <a:latin typeface="Times New Roman" panose="02020603050405020304" pitchFamily="18" charset="0"/>
                <a:cs typeface="Times New Roman" panose="02020603050405020304" pitchFamily="18" charset="0"/>
              </a:rPr>
              <a:t>’ the problem they want to solve based on their interactions with WEEE integrated challenges , then </a:t>
            </a:r>
            <a:r>
              <a:rPr lang="en-US" b="1" dirty="0" smtClean="0">
                <a:solidFill>
                  <a:srgbClr val="FFFF00"/>
                </a:solidFill>
                <a:latin typeface="Times New Roman" panose="02020603050405020304" pitchFamily="18" charset="0"/>
                <a:cs typeface="Times New Roman" panose="02020603050405020304" pitchFamily="18" charset="0"/>
              </a:rPr>
              <a:t>Design </a:t>
            </a:r>
            <a:r>
              <a:rPr lang="en-US" dirty="0">
                <a:latin typeface="Times New Roman" panose="02020603050405020304" pitchFamily="18" charset="0"/>
                <a:cs typeface="Times New Roman" panose="02020603050405020304" pitchFamily="18" charset="0"/>
              </a:rPr>
              <a:t>and </a:t>
            </a:r>
            <a:r>
              <a:rPr lang="en-US" b="1" dirty="0">
                <a:solidFill>
                  <a:srgbClr val="FFFF00"/>
                </a:solidFill>
                <a:latin typeface="Times New Roman" panose="02020603050405020304" pitchFamily="18" charset="0"/>
                <a:cs typeface="Times New Roman" panose="02020603050405020304" pitchFamily="18" charset="0"/>
              </a:rPr>
              <a:t>‘Develop’ </a:t>
            </a:r>
            <a:r>
              <a:rPr lang="en-US" dirty="0">
                <a:latin typeface="Times New Roman" panose="02020603050405020304" pitchFamily="18" charset="0"/>
                <a:cs typeface="Times New Roman" panose="02020603050405020304" pitchFamily="18" charset="0"/>
              </a:rPr>
              <a:t>a prototype (if its addressing technology). Once a functional prototype is ready, the team  </a:t>
            </a:r>
            <a:r>
              <a:rPr lang="en-US" b="1" dirty="0">
                <a:solidFill>
                  <a:srgbClr val="FFFF00"/>
                </a:solidFill>
                <a:latin typeface="Times New Roman" panose="02020603050405020304" pitchFamily="18" charset="0"/>
                <a:cs typeface="Times New Roman" panose="02020603050405020304" pitchFamily="18" charset="0"/>
              </a:rPr>
              <a:t>‘Deliver’ </a:t>
            </a:r>
            <a:r>
              <a:rPr lang="en-US" dirty="0">
                <a:latin typeface="Times New Roman" panose="02020603050405020304" pitchFamily="18" charset="0"/>
                <a:cs typeface="Times New Roman" panose="02020603050405020304" pitchFamily="18" charset="0"/>
              </a:rPr>
              <a:t>by undertaking  trials and securing regulatory approvals, after which they  </a:t>
            </a:r>
            <a:r>
              <a:rPr lang="en-US" b="1" dirty="0">
                <a:solidFill>
                  <a:srgbClr val="FFFF00"/>
                </a:solidFill>
                <a:latin typeface="Times New Roman" panose="02020603050405020304" pitchFamily="18" charset="0"/>
                <a:cs typeface="Times New Roman" panose="02020603050405020304" pitchFamily="18" charset="0"/>
              </a:rPr>
              <a:t>‘Deploy’ </a:t>
            </a:r>
            <a:r>
              <a:rPr lang="en-US" dirty="0">
                <a:latin typeface="Times New Roman" panose="02020603050405020304" pitchFamily="18" charset="0"/>
                <a:cs typeface="Times New Roman" panose="02020603050405020304" pitchFamily="18" charset="0"/>
              </a:rPr>
              <a:t>the device in the market either by licensing it to local companies or setting up their own startups. </a:t>
            </a:r>
            <a:r>
              <a:rPr lang="en-US" dirty="0" smtClean="0">
                <a:latin typeface="Times New Roman" panose="02020603050405020304" pitchFamily="18" charset="0"/>
                <a:cs typeface="Times New Roman" panose="02020603050405020304" pitchFamily="18" charset="0"/>
              </a:rPr>
              <a:t>Academia </a:t>
            </a:r>
            <a:r>
              <a:rPr lang="en-US" dirty="0">
                <a:latin typeface="Times New Roman" panose="02020603050405020304" pitchFamily="18" charset="0"/>
                <a:cs typeface="Times New Roman" panose="02020603050405020304" pitchFamily="18" charset="0"/>
              </a:rPr>
              <a:t>should  bring together medics, scientists, engineers, innovators and </a:t>
            </a:r>
            <a:r>
              <a:rPr lang="en-US" dirty="0" smtClean="0">
                <a:latin typeface="Times New Roman" panose="02020603050405020304" pitchFamily="18" charset="0"/>
                <a:cs typeface="Times New Roman" panose="02020603050405020304" pitchFamily="18" charset="0"/>
              </a:rPr>
              <a:t>entrepreneurs </a:t>
            </a:r>
            <a:r>
              <a:rPr lang="en-US" dirty="0">
                <a:latin typeface="Times New Roman" panose="02020603050405020304" pitchFamily="18" charset="0"/>
                <a:cs typeface="Times New Roman" panose="02020603050405020304" pitchFamily="18" charset="0"/>
              </a:rPr>
              <a:t>to </a:t>
            </a:r>
            <a:r>
              <a:rPr lang="en-US" dirty="0" smtClean="0">
                <a:latin typeface="Times New Roman" panose="02020603050405020304" pitchFamily="18" charset="0"/>
                <a:cs typeface="Times New Roman" panose="02020603050405020304" pitchFamily="18" charset="0"/>
              </a:rPr>
              <a:t>address WEEE </a:t>
            </a:r>
            <a:r>
              <a:rPr lang="en-US" dirty="0">
                <a:latin typeface="Times New Roman" panose="02020603050405020304" pitchFamily="18" charset="0"/>
                <a:cs typeface="Times New Roman" panose="02020603050405020304" pitchFamily="18" charset="0"/>
              </a:rPr>
              <a:t>integrated </a:t>
            </a:r>
            <a:r>
              <a:rPr lang="en-US" dirty="0" smtClean="0">
                <a:latin typeface="Times New Roman" panose="02020603050405020304" pitchFamily="18" charset="0"/>
                <a:cs typeface="Times New Roman" panose="02020603050405020304" pitchFamily="18" charset="0"/>
              </a:rPr>
              <a:t>challenges (circular economy)  . </a:t>
            </a:r>
            <a:r>
              <a:rPr lang="en-US" dirty="0">
                <a:latin typeface="Times New Roman" panose="02020603050405020304" pitchFamily="18" charset="0"/>
                <a:cs typeface="Times New Roman" panose="02020603050405020304" pitchFamily="18" charset="0"/>
              </a:rPr>
              <a:t>That’s how innovation happens.</a:t>
            </a:r>
          </a:p>
          <a:p>
            <a:pPr marL="457200" indent="-457200" algn="just">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2322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850899"/>
          </a:xfrm>
        </p:spPr>
        <p:txBody>
          <a:bodyPr/>
          <a:lstStyle/>
          <a:p>
            <a:pPr algn="ctr"/>
            <a:r>
              <a:rPr lang="en-US" sz="3200" b="1" cap="all" dirty="0">
                <a:latin typeface="Times New Roman" panose="02020603050405020304" pitchFamily="18" charset="0"/>
                <a:cs typeface="Times New Roman" panose="02020603050405020304" pitchFamily="18" charset="0"/>
              </a:rPr>
              <a:t>Capacity </a:t>
            </a:r>
            <a:r>
              <a:rPr lang="en-US" sz="3200" b="1" cap="all" dirty="0" smtClean="0">
                <a:latin typeface="Times New Roman" panose="02020603050405020304" pitchFamily="18" charset="0"/>
                <a:cs typeface="Times New Roman" panose="02020603050405020304" pitchFamily="18" charset="0"/>
              </a:rPr>
              <a:t>building,   Research,   </a:t>
            </a:r>
            <a:r>
              <a:rPr lang="en-US" sz="3200" b="1" cap="all" dirty="0">
                <a:latin typeface="Times New Roman" panose="02020603050405020304" pitchFamily="18" charset="0"/>
                <a:cs typeface="Times New Roman" panose="02020603050405020304" pitchFamily="18" charset="0"/>
              </a:rPr>
              <a:t>Monitoring </a:t>
            </a:r>
            <a:r>
              <a:rPr lang="en-US" sz="3200" b="1" cap="all" dirty="0" smtClean="0">
                <a:latin typeface="Times New Roman" panose="02020603050405020304" pitchFamily="18" charset="0"/>
                <a:cs typeface="Times New Roman" panose="02020603050405020304" pitchFamily="18" charset="0"/>
              </a:rPr>
              <a:t> and </a:t>
            </a:r>
            <a:r>
              <a:rPr lang="en-US" sz="3200" b="1" cap="all" dirty="0">
                <a:latin typeface="Times New Roman" panose="02020603050405020304" pitchFamily="18" charset="0"/>
                <a:cs typeface="Times New Roman" panose="02020603050405020304" pitchFamily="18" charset="0"/>
              </a:rPr>
              <a:t>Evaluation </a:t>
            </a:r>
            <a:r>
              <a:rPr lang="en-US" sz="3200" b="1" cap="all" dirty="0" smtClean="0">
                <a:latin typeface="Times New Roman" panose="02020603050405020304" pitchFamily="18" charset="0"/>
                <a:cs typeface="Times New Roman" panose="02020603050405020304" pitchFamily="18" charset="0"/>
              </a:rPr>
              <a:t>(</a:t>
            </a:r>
            <a:r>
              <a:rPr lang="en-US" sz="3200" b="1" cap="all" dirty="0">
                <a:latin typeface="Times New Roman" panose="02020603050405020304" pitchFamily="18" charset="0"/>
                <a:cs typeface="Times New Roman" panose="02020603050405020304" pitchFamily="18" charset="0"/>
              </a:rPr>
              <a:t>cont’d) </a:t>
            </a:r>
          </a:p>
        </p:txBody>
      </p:sp>
      <p:sp>
        <p:nvSpPr>
          <p:cNvPr id="3" name="Subtitle 2"/>
          <p:cNvSpPr>
            <a:spLocks noGrp="1"/>
          </p:cNvSpPr>
          <p:nvPr>
            <p:ph type="subTitle" idx="1"/>
          </p:nvPr>
        </p:nvSpPr>
        <p:spPr>
          <a:xfrm>
            <a:off x="0" y="736600"/>
            <a:ext cx="12192000" cy="6121400"/>
          </a:xfrm>
        </p:spPr>
        <p:txBody>
          <a:bodyPr>
            <a:normAutofit fontScale="92500" lnSpcReduction="10000"/>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Paris Climate Change Agreement and Sustainable Development Goals </a:t>
            </a:r>
            <a:r>
              <a:rPr lang="en-US" dirty="0" smtClean="0">
                <a:latin typeface="Times New Roman" panose="02020603050405020304" pitchFamily="18" charset="0"/>
                <a:cs typeface="Times New Roman" panose="02020603050405020304" pitchFamily="18" charset="0"/>
              </a:rPr>
              <a:t>(SDGs) </a:t>
            </a:r>
            <a:r>
              <a:rPr lang="en-US" b="1" dirty="0" smtClean="0">
                <a:solidFill>
                  <a:srgbClr val="FFFF00"/>
                </a:solidFill>
                <a:latin typeface="Times New Roman" panose="02020603050405020304" pitchFamily="18" charset="0"/>
                <a:cs typeface="Times New Roman" panose="02020603050405020304" pitchFamily="18" charset="0"/>
              </a:rPr>
              <a:t>Goals 1,2,3,4,5,6,7,8</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also offers opportunities to scale up integrated sustainable E-waste management. </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Key Producers (OEMs) have also committed themselves by upholding their signatures towards the realization of goals (deliverables) as outlined by Paris Climate Change Agreement and Sustainable Development Goals </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SDGs). </a:t>
            </a:r>
            <a:r>
              <a:rPr lang="en-US" b="1" dirty="0">
                <a:solidFill>
                  <a:srgbClr val="FFFF00"/>
                </a:solidFill>
                <a:latin typeface="Times New Roman" panose="02020603050405020304" pitchFamily="18" charset="0"/>
                <a:cs typeface="Times New Roman" panose="02020603050405020304" pitchFamily="18" charset="0"/>
              </a:rPr>
              <a:t>Goals 1,2,3,4,5,6,7,8..  </a:t>
            </a:r>
            <a:endParaRPr lang="en-US" b="1" dirty="0" smtClean="0">
              <a:solidFill>
                <a:srgbClr val="FFFF00"/>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There is need for Producers (either individually or collectively) foreign or local   to initiate effective and efficient localized tailor made </a:t>
            </a:r>
            <a:r>
              <a:rPr lang="en-US" b="1" dirty="0">
                <a:solidFill>
                  <a:srgbClr val="FFFF00"/>
                </a:solidFill>
                <a:latin typeface="Times New Roman" panose="02020603050405020304" pitchFamily="18" charset="0"/>
                <a:cs typeface="Times New Roman" panose="02020603050405020304" pitchFamily="18" charset="0"/>
              </a:rPr>
              <a:t>compliance schemes </a:t>
            </a:r>
            <a:r>
              <a:rPr lang="en-US" dirty="0">
                <a:latin typeface="Times New Roman" panose="02020603050405020304" pitchFamily="18" charset="0"/>
                <a:cs typeface="Times New Roman" panose="02020603050405020304" pitchFamily="18" charset="0"/>
              </a:rPr>
              <a:t>suited to offer solutions to challenges that arise from their own end of life </a:t>
            </a:r>
            <a:r>
              <a:rPr lang="en-US" dirty="0" smtClean="0">
                <a:latin typeface="Times New Roman" panose="02020603050405020304" pitchFamily="18" charset="0"/>
                <a:cs typeface="Times New Roman" panose="02020603050405020304" pitchFamily="18" charset="0"/>
              </a:rPr>
              <a:t>products. Alternatively outsource such services from local E-waste entrepreneurs legally recognized or </a:t>
            </a:r>
            <a:r>
              <a:rPr lang="en-US" b="1" dirty="0" smtClean="0">
                <a:solidFill>
                  <a:srgbClr val="FFFF00"/>
                </a:solidFill>
                <a:latin typeface="Times New Roman" panose="02020603050405020304" pitchFamily="18" charset="0"/>
                <a:cs typeface="Times New Roman" panose="02020603050405020304" pitchFamily="18" charset="0"/>
              </a:rPr>
              <a:t>Compliance Schemes </a:t>
            </a:r>
            <a:r>
              <a:rPr lang="en-US" b="1" dirty="0" err="1">
                <a:solidFill>
                  <a:srgbClr val="FFFF00"/>
                </a:solidFill>
                <a:latin typeface="Times New Roman" panose="02020603050405020304" pitchFamily="18" charset="0"/>
                <a:cs typeface="Times New Roman" panose="02020603050405020304" pitchFamily="18" charset="0"/>
              </a:rPr>
              <a:t>O</a:t>
            </a:r>
            <a:r>
              <a:rPr lang="en-US" b="1" dirty="0" err="1" smtClean="0">
                <a:solidFill>
                  <a:srgbClr val="FFFF00"/>
                </a:solidFill>
                <a:latin typeface="Times New Roman" panose="02020603050405020304" pitchFamily="18" charset="0"/>
                <a:cs typeface="Times New Roman" panose="02020603050405020304" pitchFamily="18" charset="0"/>
              </a:rPr>
              <a:t>rganisation</a:t>
            </a:r>
            <a:r>
              <a:rPr lang="en-US" b="1" dirty="0" smtClean="0">
                <a:solidFill>
                  <a:srgbClr val="FFFF00"/>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whilst supporting them to increase their capacities. They can also help in setting up Compliance schemes </a:t>
            </a:r>
            <a:r>
              <a:rPr lang="en-US" dirty="0" err="1" smtClean="0">
                <a:latin typeface="Times New Roman" panose="02020603050405020304" pitchFamily="18" charset="0"/>
                <a:cs typeface="Times New Roman" panose="02020603050405020304" pitchFamily="18" charset="0"/>
              </a:rPr>
              <a:t>organisation</a:t>
            </a:r>
            <a:r>
              <a:rPr lang="en-US" dirty="0" smtClean="0">
                <a:latin typeface="Times New Roman" panose="02020603050405020304" pitchFamily="18" charset="0"/>
                <a:cs typeface="Times New Roman" panose="02020603050405020304" pitchFamily="18" charset="0"/>
              </a:rPr>
              <a:t> or E-waste facilities. Producers are able to concentrate with their  </a:t>
            </a:r>
            <a:r>
              <a:rPr lang="en-US" b="1" dirty="0" smtClean="0">
                <a:solidFill>
                  <a:srgbClr val="FFFF00"/>
                </a:solidFill>
                <a:latin typeface="Times New Roman" panose="02020603050405020304" pitchFamily="18" charset="0"/>
                <a:cs typeface="Times New Roman" panose="02020603050405020304" pitchFamily="18" charset="0"/>
              </a:rPr>
              <a:t>Core business operation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67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52499"/>
          </a:xfrm>
        </p:spPr>
        <p:txBody>
          <a:bodyPr/>
          <a:lstStyle/>
          <a:p>
            <a:pPr algn="ctr"/>
            <a:r>
              <a:rPr lang="en-US" sz="3200" b="1" cap="all" dirty="0">
                <a:latin typeface="Times New Roman" panose="02020603050405020304" pitchFamily="18" charset="0"/>
                <a:cs typeface="Times New Roman" panose="02020603050405020304" pitchFamily="18" charset="0"/>
              </a:rPr>
              <a:t>Capacity </a:t>
            </a:r>
            <a:r>
              <a:rPr lang="en-US" sz="3200" b="1" cap="all" dirty="0" smtClean="0">
                <a:latin typeface="Times New Roman" panose="02020603050405020304" pitchFamily="18" charset="0"/>
                <a:cs typeface="Times New Roman" panose="02020603050405020304" pitchFamily="18" charset="0"/>
              </a:rPr>
              <a:t>building,   Research,   </a:t>
            </a:r>
            <a:r>
              <a:rPr lang="en-US" sz="3200" b="1" cap="all" dirty="0">
                <a:latin typeface="Times New Roman" panose="02020603050405020304" pitchFamily="18" charset="0"/>
                <a:cs typeface="Times New Roman" panose="02020603050405020304" pitchFamily="18" charset="0"/>
              </a:rPr>
              <a:t>Monitoring </a:t>
            </a:r>
            <a:r>
              <a:rPr lang="en-US" sz="3200" b="1" cap="all" dirty="0" smtClean="0">
                <a:latin typeface="Times New Roman" panose="02020603050405020304" pitchFamily="18" charset="0"/>
                <a:cs typeface="Times New Roman" panose="02020603050405020304" pitchFamily="18" charset="0"/>
              </a:rPr>
              <a:t> and </a:t>
            </a:r>
            <a:r>
              <a:rPr lang="en-US" sz="3200" b="1" cap="all" dirty="0">
                <a:latin typeface="Times New Roman" panose="02020603050405020304" pitchFamily="18" charset="0"/>
                <a:cs typeface="Times New Roman" panose="02020603050405020304" pitchFamily="18" charset="0"/>
              </a:rPr>
              <a:t>Evaluation </a:t>
            </a:r>
            <a:r>
              <a:rPr lang="en-US" sz="3200" b="1" cap="all" dirty="0" smtClean="0">
                <a:latin typeface="Times New Roman" panose="02020603050405020304" pitchFamily="18" charset="0"/>
                <a:cs typeface="Times New Roman" panose="02020603050405020304" pitchFamily="18" charset="0"/>
              </a:rPr>
              <a:t> opportunities Areas</a:t>
            </a: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850900"/>
            <a:ext cx="12192000" cy="6007100"/>
          </a:xfrm>
        </p:spPr>
        <p:txBody>
          <a:bodyPr>
            <a:normAutofit/>
          </a:bodyPr>
          <a:lstStyle/>
          <a:p>
            <a:pPr marL="457200" indent="-45720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5" name="inform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0900"/>
            <a:ext cx="12191999" cy="6007099"/>
          </a:xfrm>
          <a:prstGeom prst="rect">
            <a:avLst/>
          </a:prstGeom>
        </p:spPr>
      </p:pic>
    </p:spTree>
    <p:extLst>
      <p:ext uri="{BB962C8B-B14F-4D97-AF65-F5344CB8AC3E}">
        <p14:creationId xmlns:p14="http://schemas.microsoft.com/office/powerpoint/2010/main" val="499261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52499"/>
          </a:xfrm>
        </p:spPr>
        <p:txBody>
          <a:bodyPr/>
          <a:lstStyle/>
          <a:p>
            <a:pPr algn="ctr"/>
            <a:r>
              <a:rPr lang="en-US" sz="3200" b="1" cap="all" dirty="0">
                <a:latin typeface="Times New Roman" panose="02020603050405020304" pitchFamily="18" charset="0"/>
                <a:cs typeface="Times New Roman" panose="02020603050405020304" pitchFamily="18" charset="0"/>
              </a:rPr>
              <a:t>Capacity </a:t>
            </a:r>
            <a:r>
              <a:rPr lang="en-US" sz="3200" b="1" cap="all" dirty="0" smtClean="0">
                <a:latin typeface="Times New Roman" panose="02020603050405020304" pitchFamily="18" charset="0"/>
                <a:cs typeface="Times New Roman" panose="02020603050405020304" pitchFamily="18" charset="0"/>
              </a:rPr>
              <a:t>building,   Research,   </a:t>
            </a:r>
            <a:r>
              <a:rPr lang="en-US" sz="3200" b="1" cap="all" dirty="0">
                <a:latin typeface="Times New Roman" panose="02020603050405020304" pitchFamily="18" charset="0"/>
                <a:cs typeface="Times New Roman" panose="02020603050405020304" pitchFamily="18" charset="0"/>
              </a:rPr>
              <a:t>Monitoring </a:t>
            </a:r>
            <a:r>
              <a:rPr lang="en-US" sz="3200" b="1" cap="all" dirty="0" smtClean="0">
                <a:latin typeface="Times New Roman" panose="02020603050405020304" pitchFamily="18" charset="0"/>
                <a:cs typeface="Times New Roman" panose="02020603050405020304" pitchFamily="18" charset="0"/>
              </a:rPr>
              <a:t> and Evaluation  opportunities  AREAS (</a:t>
            </a:r>
            <a:r>
              <a:rPr lang="en-US" sz="3200" b="1" cap="all" dirty="0">
                <a:latin typeface="Times New Roman" panose="02020603050405020304" pitchFamily="18" charset="0"/>
                <a:cs typeface="Times New Roman" panose="02020603050405020304" pitchFamily="18" charset="0"/>
              </a:rPr>
              <a:t>cont’d) </a:t>
            </a:r>
          </a:p>
        </p:txBody>
      </p:sp>
      <p:sp>
        <p:nvSpPr>
          <p:cNvPr id="3" name="Subtitle 2"/>
          <p:cNvSpPr>
            <a:spLocks noGrp="1"/>
          </p:cNvSpPr>
          <p:nvPr>
            <p:ph type="subTitle" idx="1"/>
          </p:nvPr>
        </p:nvSpPr>
        <p:spPr>
          <a:xfrm>
            <a:off x="0" y="850900"/>
            <a:ext cx="12192000" cy="6007100"/>
          </a:xfrm>
        </p:spPr>
        <p:txBody>
          <a:bodyPr>
            <a:normAutofit/>
          </a:bodyPr>
          <a:lstStyle/>
          <a:p>
            <a:pPr marL="457200" indent="-45720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4" name="infromal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0900"/>
            <a:ext cx="12191999" cy="6007099"/>
          </a:xfrm>
          <a:prstGeom prst="rect">
            <a:avLst/>
          </a:prstGeom>
        </p:spPr>
      </p:pic>
    </p:spTree>
    <p:extLst>
      <p:ext uri="{BB962C8B-B14F-4D97-AF65-F5344CB8AC3E}">
        <p14:creationId xmlns:p14="http://schemas.microsoft.com/office/powerpoint/2010/main" val="3170685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52499"/>
          </a:xfrm>
        </p:spPr>
        <p:txBody>
          <a:bodyPr/>
          <a:lstStyle/>
          <a:p>
            <a:pPr algn="ctr"/>
            <a:r>
              <a:rPr lang="en-US" sz="3200" b="1" cap="all" dirty="0">
                <a:latin typeface="Times New Roman" panose="02020603050405020304" pitchFamily="18" charset="0"/>
                <a:cs typeface="Times New Roman" panose="02020603050405020304" pitchFamily="18" charset="0"/>
              </a:rPr>
              <a:t>Capacity </a:t>
            </a:r>
            <a:r>
              <a:rPr lang="en-US" sz="3200" b="1" cap="all" dirty="0" smtClean="0">
                <a:latin typeface="Times New Roman" panose="02020603050405020304" pitchFamily="18" charset="0"/>
                <a:cs typeface="Times New Roman" panose="02020603050405020304" pitchFamily="18" charset="0"/>
              </a:rPr>
              <a:t>building,   Research,   </a:t>
            </a:r>
            <a:r>
              <a:rPr lang="en-US" sz="3200" b="1" cap="all" dirty="0">
                <a:latin typeface="Times New Roman" panose="02020603050405020304" pitchFamily="18" charset="0"/>
                <a:cs typeface="Times New Roman" panose="02020603050405020304" pitchFamily="18" charset="0"/>
              </a:rPr>
              <a:t>Monitoring </a:t>
            </a:r>
            <a:r>
              <a:rPr lang="en-US" sz="3200" b="1" cap="all" dirty="0" smtClean="0">
                <a:latin typeface="Times New Roman" panose="02020603050405020304" pitchFamily="18" charset="0"/>
                <a:cs typeface="Times New Roman" panose="02020603050405020304" pitchFamily="18" charset="0"/>
              </a:rPr>
              <a:t> and Evaluation  opportunities  AREAS  (</a:t>
            </a:r>
            <a:r>
              <a:rPr lang="en-US" sz="3200" b="1" cap="all" dirty="0">
                <a:latin typeface="Times New Roman" panose="02020603050405020304" pitchFamily="18" charset="0"/>
                <a:cs typeface="Times New Roman" panose="02020603050405020304" pitchFamily="18" charset="0"/>
              </a:rPr>
              <a:t>cont’d) </a:t>
            </a:r>
          </a:p>
        </p:txBody>
      </p:sp>
      <p:sp>
        <p:nvSpPr>
          <p:cNvPr id="3" name="Subtitle 2"/>
          <p:cNvSpPr>
            <a:spLocks noGrp="1"/>
          </p:cNvSpPr>
          <p:nvPr>
            <p:ph type="subTitle" idx="1"/>
          </p:nvPr>
        </p:nvSpPr>
        <p:spPr>
          <a:xfrm>
            <a:off x="0" y="850900"/>
            <a:ext cx="12192000" cy="6007100"/>
          </a:xfrm>
        </p:spPr>
        <p:txBody>
          <a:bodyPr>
            <a:normAutofit/>
          </a:bodyPr>
          <a:lstStyle/>
          <a:p>
            <a:pPr marL="457200" indent="-45720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0900"/>
            <a:ext cx="5740399" cy="30099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400" y="850900"/>
            <a:ext cx="6451600" cy="30099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860800"/>
            <a:ext cx="5740401" cy="2997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0400" y="3860800"/>
            <a:ext cx="6451600" cy="2997200"/>
          </a:xfrm>
          <a:prstGeom prst="rect">
            <a:avLst/>
          </a:prstGeom>
        </p:spPr>
      </p:pic>
    </p:spTree>
    <p:extLst>
      <p:ext uri="{BB962C8B-B14F-4D97-AF65-F5344CB8AC3E}">
        <p14:creationId xmlns:p14="http://schemas.microsoft.com/office/powerpoint/2010/main" val="2079886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52499"/>
          </a:xfrm>
        </p:spPr>
        <p:txBody>
          <a:bodyPr/>
          <a:lstStyle/>
          <a:p>
            <a:pPr algn="ctr"/>
            <a:r>
              <a:rPr lang="en-US" sz="3200" b="1" cap="all" dirty="0">
                <a:latin typeface="Times New Roman" panose="02020603050405020304" pitchFamily="18" charset="0"/>
                <a:cs typeface="Times New Roman" panose="02020603050405020304" pitchFamily="18" charset="0"/>
              </a:rPr>
              <a:t>Capacity </a:t>
            </a:r>
            <a:r>
              <a:rPr lang="en-US" sz="3200" b="1" cap="all" dirty="0" smtClean="0">
                <a:latin typeface="Times New Roman" panose="02020603050405020304" pitchFamily="18" charset="0"/>
                <a:cs typeface="Times New Roman" panose="02020603050405020304" pitchFamily="18" charset="0"/>
              </a:rPr>
              <a:t>building,   Research,   </a:t>
            </a:r>
            <a:r>
              <a:rPr lang="en-US" sz="3200" b="1" cap="all" dirty="0">
                <a:latin typeface="Times New Roman" panose="02020603050405020304" pitchFamily="18" charset="0"/>
                <a:cs typeface="Times New Roman" panose="02020603050405020304" pitchFamily="18" charset="0"/>
              </a:rPr>
              <a:t>Monitoring </a:t>
            </a:r>
            <a:r>
              <a:rPr lang="en-US" sz="3200" b="1" cap="all" dirty="0" smtClean="0">
                <a:latin typeface="Times New Roman" panose="02020603050405020304" pitchFamily="18" charset="0"/>
                <a:cs typeface="Times New Roman" panose="02020603050405020304" pitchFamily="18" charset="0"/>
              </a:rPr>
              <a:t> and Evaluation  opportunities   AREAS  </a:t>
            </a:r>
            <a:r>
              <a:rPr lang="en-US" sz="3200" b="1" cap="all" dirty="0">
                <a:latin typeface="Times New Roman" panose="02020603050405020304" pitchFamily="18" charset="0"/>
                <a:cs typeface="Times New Roman" panose="02020603050405020304" pitchFamily="18" charset="0"/>
              </a:rPr>
              <a:t>(cont’d) </a:t>
            </a:r>
          </a:p>
        </p:txBody>
      </p:sp>
      <p:sp>
        <p:nvSpPr>
          <p:cNvPr id="3" name="Subtitle 2"/>
          <p:cNvSpPr>
            <a:spLocks noGrp="1"/>
          </p:cNvSpPr>
          <p:nvPr>
            <p:ph type="subTitle" idx="1"/>
          </p:nvPr>
        </p:nvSpPr>
        <p:spPr>
          <a:xfrm>
            <a:off x="0" y="850900"/>
            <a:ext cx="12192000" cy="6007100"/>
          </a:xfrm>
        </p:spPr>
        <p:txBody>
          <a:bodyPr>
            <a:normAutofit/>
          </a:bodyPr>
          <a:lstStyle/>
          <a:p>
            <a:pPr marL="457200" indent="-45720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721100"/>
            <a:ext cx="5549899" cy="3136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5549900" cy="2870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900" y="3721100"/>
            <a:ext cx="6642100" cy="31369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9899" y="850900"/>
            <a:ext cx="6642101" cy="2870200"/>
          </a:xfrm>
          <a:prstGeom prst="rect">
            <a:avLst/>
          </a:prstGeom>
        </p:spPr>
      </p:pic>
    </p:spTree>
    <p:extLst>
      <p:ext uri="{BB962C8B-B14F-4D97-AF65-F5344CB8AC3E}">
        <p14:creationId xmlns:p14="http://schemas.microsoft.com/office/powerpoint/2010/main" val="187825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52499"/>
          </a:xfrm>
        </p:spPr>
        <p:txBody>
          <a:bodyPr/>
          <a:lstStyle/>
          <a:p>
            <a:pPr algn="ctr"/>
            <a:r>
              <a:rPr lang="en-US" sz="3200" b="1" cap="all" dirty="0">
                <a:latin typeface="Times New Roman" panose="02020603050405020304" pitchFamily="18" charset="0"/>
                <a:cs typeface="Times New Roman" panose="02020603050405020304" pitchFamily="18" charset="0"/>
              </a:rPr>
              <a:t>Capacity </a:t>
            </a:r>
            <a:r>
              <a:rPr lang="en-US" sz="3200" b="1" cap="all" dirty="0" smtClean="0">
                <a:latin typeface="Times New Roman" panose="02020603050405020304" pitchFamily="18" charset="0"/>
                <a:cs typeface="Times New Roman" panose="02020603050405020304" pitchFamily="18" charset="0"/>
              </a:rPr>
              <a:t>building,   Research,   </a:t>
            </a:r>
            <a:r>
              <a:rPr lang="en-US" sz="3200" b="1" cap="all" dirty="0">
                <a:latin typeface="Times New Roman" panose="02020603050405020304" pitchFamily="18" charset="0"/>
                <a:cs typeface="Times New Roman" panose="02020603050405020304" pitchFamily="18" charset="0"/>
              </a:rPr>
              <a:t>Monitoring </a:t>
            </a:r>
            <a:r>
              <a:rPr lang="en-US" sz="3200" b="1" cap="all" dirty="0" smtClean="0">
                <a:latin typeface="Times New Roman" panose="02020603050405020304" pitchFamily="18" charset="0"/>
                <a:cs typeface="Times New Roman" panose="02020603050405020304" pitchFamily="18" charset="0"/>
              </a:rPr>
              <a:t> and Evaluation  opportunities  AREAS (cont’d</a:t>
            </a:r>
            <a:r>
              <a:rPr lang="en-US" sz="3200" b="1" cap="all" dirty="0">
                <a:latin typeface="Times New Roman" panose="02020603050405020304" pitchFamily="18" charset="0"/>
                <a:cs typeface="Times New Roman" panose="02020603050405020304" pitchFamily="18" charset="0"/>
              </a:rPr>
              <a:t>) </a:t>
            </a:r>
          </a:p>
        </p:txBody>
      </p:sp>
      <p:sp>
        <p:nvSpPr>
          <p:cNvPr id="3" name="Subtitle 2"/>
          <p:cNvSpPr>
            <a:spLocks noGrp="1"/>
          </p:cNvSpPr>
          <p:nvPr>
            <p:ph type="subTitle" idx="1"/>
          </p:nvPr>
        </p:nvSpPr>
        <p:spPr>
          <a:xfrm>
            <a:off x="0" y="850900"/>
            <a:ext cx="12192000" cy="6007100"/>
          </a:xfrm>
        </p:spPr>
        <p:txBody>
          <a:bodyPr>
            <a:normAutofit/>
          </a:bodyPr>
          <a:lstStyle/>
          <a:p>
            <a:pPr marL="457200" indent="-45720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0900"/>
            <a:ext cx="6261099" cy="32639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100" y="850900"/>
            <a:ext cx="5930900" cy="60071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216400"/>
            <a:ext cx="6261099" cy="2641600"/>
          </a:xfrm>
          <a:prstGeom prst="rect">
            <a:avLst/>
          </a:prstGeom>
        </p:spPr>
      </p:pic>
    </p:spTree>
    <p:extLst>
      <p:ext uri="{BB962C8B-B14F-4D97-AF65-F5344CB8AC3E}">
        <p14:creationId xmlns:p14="http://schemas.microsoft.com/office/powerpoint/2010/main" val="116092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52499"/>
          </a:xfrm>
        </p:spPr>
        <p:txBody>
          <a:bodyPr/>
          <a:lstStyle/>
          <a:p>
            <a:pPr algn="ctr"/>
            <a:r>
              <a:rPr lang="en-US" sz="3200" b="1" cap="all" dirty="0">
                <a:latin typeface="Times New Roman" panose="02020603050405020304" pitchFamily="18" charset="0"/>
                <a:cs typeface="Times New Roman" panose="02020603050405020304" pitchFamily="18" charset="0"/>
              </a:rPr>
              <a:t>Capacity </a:t>
            </a:r>
            <a:r>
              <a:rPr lang="en-US" sz="3200" b="1" cap="all" dirty="0" smtClean="0">
                <a:latin typeface="Times New Roman" panose="02020603050405020304" pitchFamily="18" charset="0"/>
                <a:cs typeface="Times New Roman" panose="02020603050405020304" pitchFamily="18" charset="0"/>
              </a:rPr>
              <a:t>building,   Research,   </a:t>
            </a:r>
            <a:r>
              <a:rPr lang="en-US" sz="3200" b="1" cap="all" dirty="0">
                <a:latin typeface="Times New Roman" panose="02020603050405020304" pitchFamily="18" charset="0"/>
                <a:cs typeface="Times New Roman" panose="02020603050405020304" pitchFamily="18" charset="0"/>
              </a:rPr>
              <a:t>Monitoring </a:t>
            </a:r>
            <a:r>
              <a:rPr lang="en-US" sz="3200" b="1" cap="all" dirty="0" smtClean="0">
                <a:latin typeface="Times New Roman" panose="02020603050405020304" pitchFamily="18" charset="0"/>
                <a:cs typeface="Times New Roman" panose="02020603050405020304" pitchFamily="18" charset="0"/>
              </a:rPr>
              <a:t> and Evaluation  opportunities  AREAS (cont’d</a:t>
            </a:r>
            <a:r>
              <a:rPr lang="en-US" sz="3200" b="1" cap="all"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2"/>
          <a:stretch>
            <a:fillRect/>
          </a:stretch>
        </p:blipFill>
        <p:spPr>
          <a:xfrm>
            <a:off x="0" y="850900"/>
            <a:ext cx="5181600" cy="6007100"/>
          </a:xfrm>
          <a:prstGeom prst="rect">
            <a:avLst/>
          </a:prstGeom>
        </p:spPr>
      </p:pic>
      <p:pic>
        <p:nvPicPr>
          <p:cNvPr id="5" name="Picture 4"/>
          <p:cNvPicPr>
            <a:picLocks noChangeAspect="1"/>
          </p:cNvPicPr>
          <p:nvPr/>
        </p:nvPicPr>
        <p:blipFill>
          <a:blip r:embed="rId3"/>
          <a:stretch>
            <a:fillRect/>
          </a:stretch>
        </p:blipFill>
        <p:spPr>
          <a:xfrm>
            <a:off x="5181600" y="850900"/>
            <a:ext cx="7010400" cy="3136900"/>
          </a:xfrm>
          <a:prstGeom prst="rect">
            <a:avLst/>
          </a:prstGeom>
        </p:spPr>
      </p:pic>
      <p:pic>
        <p:nvPicPr>
          <p:cNvPr id="6" name="Picture 5"/>
          <p:cNvPicPr>
            <a:picLocks noChangeAspect="1"/>
          </p:cNvPicPr>
          <p:nvPr/>
        </p:nvPicPr>
        <p:blipFill>
          <a:blip r:embed="rId4"/>
          <a:stretch>
            <a:fillRect/>
          </a:stretch>
        </p:blipFill>
        <p:spPr>
          <a:xfrm>
            <a:off x="5181600" y="3987800"/>
            <a:ext cx="7010400" cy="2870200"/>
          </a:xfrm>
          <a:prstGeom prst="rect">
            <a:avLst/>
          </a:prstGeom>
        </p:spPr>
      </p:pic>
      <p:sp>
        <p:nvSpPr>
          <p:cNvPr id="3" name="Subtitle 2"/>
          <p:cNvSpPr>
            <a:spLocks noGrp="1"/>
          </p:cNvSpPr>
          <p:nvPr>
            <p:ph type="subTitle" idx="1"/>
          </p:nvPr>
        </p:nvSpPr>
        <p:spPr>
          <a:xfrm>
            <a:off x="0" y="850900"/>
            <a:ext cx="12192000" cy="6007100"/>
          </a:xfrm>
        </p:spPr>
        <p:txBody>
          <a:bodyPr>
            <a:normAutofit/>
          </a:bodyPr>
          <a:lstStyle/>
          <a:p>
            <a:pPr marL="457200" indent="-45720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9304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pPr marL="457200" indent="-457200" algn="ct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ERIC GUANTAI </a:t>
            </a:r>
          </a:p>
          <a:p>
            <a:pPr marL="457200" indent="-457200" algn="ct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Founder &amp; C.E.O</a:t>
            </a:r>
          </a:p>
          <a:p>
            <a:pPr marL="457200" indent="-457200" algn="ct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RECYKLA INTERNATIONAL </a:t>
            </a:r>
          </a:p>
          <a:p>
            <a:pPr marL="457200" indent="-457200" algn="ct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EMAIL; e.guantai@recyklainternational.com</a:t>
            </a:r>
          </a:p>
          <a:p>
            <a:pPr marL="457200" indent="-457200" algn="ct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lgn="ct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WEBSITE ; www.recyklainternational.com</a:t>
            </a:r>
          </a:p>
          <a:p>
            <a:pPr marL="457200" indent="-457200" algn="ct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lgn="ct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FACEBOOK PAGE  ; www.facebook.com/Recyklainternational</a:t>
            </a:r>
          </a:p>
          <a:p>
            <a:pPr marL="457200" indent="-457200" algn="ct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lgn="ct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TWITTER ACC.; https://twitter.com/recycklaintl</a:t>
            </a:r>
          </a:p>
          <a:p>
            <a:pPr marL="457200" indent="-45720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639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736599"/>
          </a:xfrm>
        </p:spPr>
        <p:txBody>
          <a:bodyPr/>
          <a:lstStyle/>
          <a:p>
            <a:pPr algn="ctr"/>
            <a:r>
              <a:rPr lang="en-US" sz="3200" b="1" cap="all" dirty="0">
                <a:latin typeface="Times New Roman" panose="02020603050405020304" pitchFamily="18" charset="0"/>
                <a:cs typeface="Times New Roman" panose="02020603050405020304" pitchFamily="18" charset="0"/>
              </a:rPr>
              <a:t>Policy</a:t>
            </a:r>
            <a:r>
              <a:rPr lang="en-US" sz="3200" b="1" cap="all" dirty="0" smtClean="0">
                <a:latin typeface="Times New Roman" panose="02020603050405020304" pitchFamily="18" charset="0"/>
                <a:cs typeface="Times New Roman" panose="02020603050405020304" pitchFamily="18" charset="0"/>
              </a:rPr>
              <a:t>,  </a:t>
            </a:r>
            <a:r>
              <a:rPr lang="en-US" sz="3200" b="1" cap="all" dirty="0">
                <a:latin typeface="Times New Roman" panose="02020603050405020304" pitchFamily="18" charset="0"/>
                <a:cs typeface="Times New Roman" panose="02020603050405020304" pitchFamily="18" charset="0"/>
              </a:rPr>
              <a:t>Legal </a:t>
            </a:r>
            <a:r>
              <a:rPr lang="en-US" sz="3200" b="1" cap="all" dirty="0" smtClean="0">
                <a:latin typeface="Times New Roman" panose="02020603050405020304" pitchFamily="18" charset="0"/>
                <a:cs typeface="Times New Roman" panose="02020603050405020304" pitchFamily="18" charset="0"/>
              </a:rPr>
              <a:t>  and  </a:t>
            </a:r>
            <a:r>
              <a:rPr lang="en-US" sz="3200" b="1" cap="all" dirty="0">
                <a:latin typeface="Times New Roman" panose="02020603050405020304" pitchFamily="18" charset="0"/>
                <a:cs typeface="Times New Roman" panose="02020603050405020304" pitchFamily="18" charset="0"/>
              </a:rPr>
              <a:t>regulatory </a:t>
            </a:r>
            <a:r>
              <a:rPr lang="en-US" sz="3200" b="1" cap="all" dirty="0" smtClean="0">
                <a:latin typeface="Times New Roman" panose="02020603050405020304" pitchFamily="18" charset="0"/>
                <a:cs typeface="Times New Roman" panose="02020603050405020304" pitchFamily="18" charset="0"/>
              </a:rPr>
              <a:t> frameworks (cont’d) </a:t>
            </a: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1092200"/>
            <a:ext cx="12192000" cy="5765800"/>
          </a:xfrm>
        </p:spPr>
        <p:txBody>
          <a:bodyPr>
            <a:normAutofit fontScale="92500" lnSpcReduction="10000"/>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However this happening even in the absence of WEEE directives </a:t>
            </a:r>
            <a:r>
              <a:rPr lang="en-US" dirty="0" smtClean="0">
                <a:latin typeface="Times New Roman" panose="02020603050405020304" pitchFamily="18" charset="0"/>
                <a:cs typeface="Times New Roman" panose="02020603050405020304" pitchFamily="18" charset="0"/>
              </a:rPr>
              <a:t>i.e. </a:t>
            </a:r>
            <a:r>
              <a:rPr lang="en-US" b="1" dirty="0">
                <a:solidFill>
                  <a:srgbClr val="FFFF00"/>
                </a:solidFill>
                <a:latin typeface="Times New Roman" panose="02020603050405020304" pitchFamily="18" charset="0"/>
                <a:cs typeface="Times New Roman" panose="02020603050405020304" pitchFamily="18" charset="0"/>
              </a:rPr>
              <a:t>WEEE polices, WEEE regulations </a:t>
            </a:r>
            <a:r>
              <a:rPr lang="en-US" dirty="0">
                <a:latin typeface="Times New Roman" panose="02020603050405020304" pitchFamily="18" charset="0"/>
                <a:cs typeface="Times New Roman" panose="02020603050405020304" pitchFamily="18" charset="0"/>
              </a:rPr>
              <a:t>and </a:t>
            </a:r>
            <a:r>
              <a:rPr lang="en-US" b="1" dirty="0">
                <a:solidFill>
                  <a:srgbClr val="FFFF00"/>
                </a:solidFill>
                <a:latin typeface="Times New Roman" panose="02020603050405020304" pitchFamily="18" charset="0"/>
                <a:cs typeface="Times New Roman" panose="02020603050405020304" pitchFamily="18" charset="0"/>
              </a:rPr>
              <a:t>WEEE legislations </a:t>
            </a:r>
            <a:r>
              <a:rPr lang="en-US" dirty="0">
                <a:latin typeface="Times New Roman" panose="02020603050405020304" pitchFamily="18" charset="0"/>
                <a:cs typeface="Times New Roman" panose="02020603050405020304" pitchFamily="18" charset="0"/>
              </a:rPr>
              <a:t>in </a:t>
            </a:r>
            <a:r>
              <a:rPr lang="en-US" dirty="0" smtClean="0">
                <a:latin typeface="Times New Roman" panose="02020603050405020304" pitchFamily="18" charset="0"/>
                <a:cs typeface="Times New Roman" panose="02020603050405020304" pitchFamily="18" charset="0"/>
              </a:rPr>
              <a:t>Kenya which is yet to be adopted.  </a:t>
            </a:r>
            <a:endParaRPr lang="en-US"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Thus </a:t>
            </a:r>
            <a:r>
              <a:rPr lang="en-US" dirty="0" smtClean="0">
                <a:latin typeface="Times New Roman" panose="02020603050405020304" pitchFamily="18" charset="0"/>
                <a:cs typeface="Times New Roman" panose="02020603050405020304" pitchFamily="18" charset="0"/>
              </a:rPr>
              <a:t>some private </a:t>
            </a:r>
            <a:r>
              <a:rPr lang="en-US" dirty="0">
                <a:latin typeface="Times New Roman" panose="02020603050405020304" pitchFamily="18" charset="0"/>
                <a:cs typeface="Times New Roman" panose="02020603050405020304" pitchFamily="18" charset="0"/>
              </a:rPr>
              <a:t>organization (individually or collectively) foreign or local   have initiated in-house tailor made sustainable E-waste programs to offer </a:t>
            </a:r>
            <a:r>
              <a:rPr lang="en-US" dirty="0" smtClean="0">
                <a:latin typeface="Times New Roman" panose="02020603050405020304" pitchFamily="18" charset="0"/>
                <a:cs typeface="Times New Roman" panose="02020603050405020304" pitchFamily="18" charset="0"/>
              </a:rPr>
              <a:t>solutions </a:t>
            </a:r>
            <a:r>
              <a:rPr lang="en-US" dirty="0">
                <a:latin typeface="Times New Roman" panose="02020603050405020304" pitchFamily="18" charset="0"/>
                <a:cs typeface="Times New Roman" panose="02020603050405020304" pitchFamily="18" charset="0"/>
              </a:rPr>
              <a:t>to challenges that arise from their own end of life </a:t>
            </a:r>
            <a:r>
              <a:rPr lang="en-US" dirty="0" smtClean="0">
                <a:latin typeface="Times New Roman" panose="02020603050405020304" pitchFamily="18" charset="0"/>
                <a:cs typeface="Times New Roman" panose="02020603050405020304" pitchFamily="18" charset="0"/>
              </a:rPr>
              <a:t>products i.e. </a:t>
            </a:r>
            <a:r>
              <a:rPr lang="en-US" b="1" dirty="0" smtClean="0">
                <a:solidFill>
                  <a:srgbClr val="FFFF00"/>
                </a:solidFill>
                <a:latin typeface="Times New Roman" panose="02020603050405020304" pitchFamily="18" charset="0"/>
                <a:cs typeface="Times New Roman" panose="02020603050405020304" pitchFamily="18" charset="0"/>
              </a:rPr>
              <a:t>Safaricom, M-</a:t>
            </a:r>
            <a:r>
              <a:rPr lang="en-US" b="1" dirty="0" err="1" smtClean="0">
                <a:solidFill>
                  <a:srgbClr val="FFFF00"/>
                </a:solidFill>
                <a:latin typeface="Times New Roman" panose="02020603050405020304" pitchFamily="18" charset="0"/>
                <a:cs typeface="Times New Roman" panose="02020603050405020304" pitchFamily="18" charset="0"/>
              </a:rPr>
              <a:t>kopa</a:t>
            </a:r>
            <a:r>
              <a:rPr lang="en-US" b="1" dirty="0" smtClean="0">
                <a:solidFill>
                  <a:srgbClr val="FFFF00"/>
                </a:solidFill>
                <a:latin typeface="Times New Roman" panose="02020603050405020304" pitchFamily="18" charset="0"/>
                <a:cs typeface="Times New Roman" panose="02020603050405020304" pitchFamily="18" charset="0"/>
              </a:rPr>
              <a:t> solar </a:t>
            </a:r>
            <a:r>
              <a:rPr lang="en-US" dirty="0" smtClean="0">
                <a:latin typeface="Times New Roman" panose="02020603050405020304" pitchFamily="18" charset="0"/>
                <a:cs typeface="Times New Roman" panose="02020603050405020304" pitchFamily="18" charset="0"/>
              </a:rPr>
              <a:t>(Renewable </a:t>
            </a:r>
            <a:r>
              <a:rPr lang="en-US" dirty="0">
                <a:latin typeface="Times New Roman" panose="02020603050405020304" pitchFamily="18" charset="0"/>
                <a:cs typeface="Times New Roman" panose="02020603050405020304" pitchFamily="18" charset="0"/>
              </a:rPr>
              <a:t>energy </a:t>
            </a:r>
            <a:r>
              <a:rPr lang="en-US" dirty="0" smtClean="0">
                <a:latin typeface="Times New Roman" panose="02020603050405020304" pitchFamily="18" charset="0"/>
                <a:cs typeface="Times New Roman" panose="02020603050405020304" pitchFamily="18" charset="0"/>
              </a:rPr>
              <a:t>sector #off-grid energy). </a:t>
            </a:r>
            <a:endParaRPr lang="en-US"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E-waste as a business in Kenya has been embraced by both formal and informal  </a:t>
            </a:r>
            <a:r>
              <a:rPr lang="en-US" dirty="0">
                <a:latin typeface="Times New Roman" panose="02020603050405020304" pitchFamily="18" charset="0"/>
                <a:cs typeface="Times New Roman" panose="02020603050405020304" pitchFamily="18" charset="0"/>
              </a:rPr>
              <a:t>E-waste entrepreneurs </a:t>
            </a:r>
            <a:r>
              <a:rPr lang="en-US" dirty="0" smtClean="0">
                <a:latin typeface="Times New Roman" panose="02020603050405020304" pitchFamily="18" charset="0"/>
                <a:cs typeface="Times New Roman" panose="02020603050405020304" pitchFamily="18" charset="0"/>
              </a:rPr>
              <a:t>who collect ,dismantle and further sell in the local market; metal or plastic (recovered materials, NO value addition done at this level) to plastic/metal </a:t>
            </a:r>
            <a:r>
              <a:rPr lang="en-US" dirty="0">
                <a:latin typeface="Times New Roman" panose="02020603050405020304" pitchFamily="18" charset="0"/>
                <a:cs typeface="Times New Roman" panose="02020603050405020304" pitchFamily="18" charset="0"/>
              </a:rPr>
              <a:t>dealers (value addition done at this </a:t>
            </a:r>
            <a:r>
              <a:rPr lang="en-US" dirty="0" smtClean="0">
                <a:latin typeface="Times New Roman" panose="02020603050405020304" pitchFamily="18" charset="0"/>
                <a:cs typeface="Times New Roman" panose="02020603050405020304" pitchFamily="18" charset="0"/>
              </a:rPr>
              <a:t>level) or  </a:t>
            </a:r>
            <a:r>
              <a:rPr lang="en-US" dirty="0">
                <a:latin typeface="Times New Roman" panose="02020603050405020304" pitchFamily="18" charset="0"/>
                <a:cs typeface="Times New Roman" panose="02020603050405020304" pitchFamily="18" charset="0"/>
              </a:rPr>
              <a:t>export E-waste fragments (both valuable and dangerous fragments) to E-waste facilities or markets in developed </a:t>
            </a:r>
            <a:r>
              <a:rPr lang="en-US" dirty="0" smtClean="0">
                <a:latin typeface="Times New Roman" panose="02020603050405020304" pitchFamily="18" charset="0"/>
                <a:cs typeface="Times New Roman" panose="02020603050405020304" pitchFamily="18" charset="0"/>
              </a:rPr>
              <a:t>economies  </a:t>
            </a:r>
            <a:r>
              <a:rPr lang="en-US" dirty="0">
                <a:latin typeface="Times New Roman" panose="02020603050405020304" pitchFamily="18" charset="0"/>
                <a:cs typeface="Times New Roman" panose="02020603050405020304" pitchFamily="18" charset="0"/>
              </a:rPr>
              <a:t>guided by international acceptable legal instruments </a:t>
            </a:r>
            <a:r>
              <a:rPr lang="en-US" dirty="0" err="1">
                <a:latin typeface="Times New Roman" panose="02020603050405020304" pitchFamily="18" charset="0"/>
                <a:cs typeface="Times New Roman" panose="02020603050405020304" pitchFamily="18" charset="0"/>
              </a:rPr>
              <a:t>ie</a:t>
            </a:r>
            <a:r>
              <a:rPr lang="en-US" dirty="0">
                <a:latin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cs typeface="Times New Roman" panose="02020603050405020304" pitchFamily="18" charset="0"/>
              </a:rPr>
              <a:t>Basel convention</a:t>
            </a:r>
            <a:r>
              <a:rPr lang="en-US" dirty="0">
                <a:latin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cs typeface="Times New Roman" panose="02020603050405020304" pitchFamily="18" charset="0"/>
              </a:rPr>
              <a:t>Bamako convention </a:t>
            </a:r>
            <a:r>
              <a:rPr lang="en-US" dirty="0">
                <a:latin typeface="Times New Roman" panose="02020603050405020304" pitchFamily="18" charset="0"/>
                <a:cs typeface="Times New Roman" panose="02020603050405020304" pitchFamily="18" charset="0"/>
              </a:rPr>
              <a:t>etc. </a:t>
            </a:r>
          </a:p>
        </p:txBody>
      </p:sp>
    </p:spTree>
    <p:extLst>
      <p:ext uri="{BB962C8B-B14F-4D97-AF65-F5344CB8AC3E}">
        <p14:creationId xmlns:p14="http://schemas.microsoft.com/office/powerpoint/2010/main" val="3180890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07939" y="2170067"/>
            <a:ext cx="4176122" cy="2517866"/>
          </a:xfrm>
          <a:prstGeom prst="rect">
            <a:avLst/>
          </a:prstGeom>
        </p:spPr>
      </p:pic>
    </p:spTree>
    <p:extLst>
      <p:ext uri="{BB962C8B-B14F-4D97-AF65-F5344CB8AC3E}">
        <p14:creationId xmlns:p14="http://schemas.microsoft.com/office/powerpoint/2010/main" val="19171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333499"/>
          </a:xfrm>
        </p:spPr>
        <p:txBody>
          <a:bodyPr/>
          <a:lstStyle/>
          <a:p>
            <a:pPr algn="ctr"/>
            <a:r>
              <a:rPr lang="en-US" sz="3200" b="1" cap="all" dirty="0">
                <a:latin typeface="Times New Roman" panose="02020603050405020304" pitchFamily="18" charset="0"/>
                <a:cs typeface="Times New Roman" panose="02020603050405020304" pitchFamily="18" charset="0"/>
              </a:rPr>
              <a:t>Infrastructure </a:t>
            </a:r>
            <a:r>
              <a:rPr lang="en-US" sz="3200" b="1" cap="all" dirty="0" smtClean="0">
                <a:latin typeface="Times New Roman" panose="02020603050405020304" pitchFamily="18" charset="0"/>
                <a:cs typeface="Times New Roman" panose="02020603050405020304" pitchFamily="18" charset="0"/>
              </a:rPr>
              <a:t> for  E-waste  </a:t>
            </a:r>
            <a:r>
              <a:rPr lang="en-US" sz="3200" b="1" cap="all" dirty="0">
                <a:latin typeface="Times New Roman" panose="02020603050405020304" pitchFamily="18" charset="0"/>
                <a:cs typeface="Times New Roman" panose="02020603050405020304" pitchFamily="18" charset="0"/>
              </a:rPr>
              <a:t>Management </a:t>
            </a:r>
            <a:r>
              <a:rPr lang="en-US" sz="3200" cap="all" dirty="0">
                <a:latin typeface="Times New Roman" panose="02020603050405020304" pitchFamily="18" charset="0"/>
                <a:cs typeface="Times New Roman" panose="02020603050405020304" pitchFamily="18" charset="0"/>
              </a:rPr>
              <a:t/>
            </a:r>
            <a:br>
              <a:rPr lang="en-US" sz="3200" cap="all" dirty="0">
                <a:latin typeface="Times New Roman" panose="02020603050405020304" pitchFamily="18" charset="0"/>
                <a:cs typeface="Times New Roman" panose="02020603050405020304" pitchFamily="18" charset="0"/>
              </a:rPr>
            </a:br>
            <a:r>
              <a:rPr lang="en-US" sz="3200" cap="all" dirty="0">
                <a:latin typeface="Times New Roman" panose="02020603050405020304" pitchFamily="18" charset="0"/>
                <a:cs typeface="Times New Roman" panose="02020603050405020304" pitchFamily="18" charset="0"/>
              </a:rPr>
              <a:t/>
            </a:r>
            <a:br>
              <a:rPr lang="en-US" sz="3200" cap="all" dirty="0">
                <a:latin typeface="Times New Roman" panose="02020603050405020304" pitchFamily="18" charset="0"/>
                <a:cs typeface="Times New Roman" panose="02020603050405020304" pitchFamily="18" charset="0"/>
              </a:rPr>
            </a:br>
            <a:endParaRPr lang="en-US" sz="3200"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952500"/>
            <a:ext cx="12192000" cy="5905500"/>
          </a:xfrm>
        </p:spPr>
        <p:txBody>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Intuitions implementing E-waste programs and activities in most cases are not staff centric i.e. reaching out to staffs to increase their capacities in </a:t>
            </a:r>
            <a:r>
              <a:rPr lang="en-US" dirty="0" smtClean="0">
                <a:latin typeface="Times New Roman" panose="02020603050405020304" pitchFamily="18" charset="0"/>
                <a:cs typeface="Times New Roman" panose="02020603050405020304" pitchFamily="18" charset="0"/>
              </a:rPr>
              <a:t>sustainable </a:t>
            </a:r>
            <a:r>
              <a:rPr lang="en-US" dirty="0">
                <a:latin typeface="Times New Roman" panose="02020603050405020304" pitchFamily="18" charset="0"/>
                <a:cs typeface="Times New Roman" panose="02020603050405020304" pitchFamily="18" charset="0"/>
              </a:rPr>
              <a:t>E-waste management at Household levels</a:t>
            </a:r>
            <a:r>
              <a:rPr lang="en-US" dirty="0" smtClean="0">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Public Awareness o</a:t>
            </a:r>
            <a:r>
              <a:rPr lang="en-US" dirty="0" smtClean="0">
                <a:latin typeface="Times New Roman" panose="02020603050405020304" pitchFamily="18" charset="0"/>
                <a:cs typeface="Times New Roman" panose="02020603050405020304" pitchFamily="18" charset="0"/>
              </a:rPr>
              <a:t>n </a:t>
            </a:r>
            <a:r>
              <a:rPr lang="en-US" dirty="0">
                <a:latin typeface="Times New Roman" panose="02020603050405020304" pitchFamily="18" charset="0"/>
                <a:cs typeface="Times New Roman" panose="02020603050405020304" pitchFamily="18" charset="0"/>
              </a:rPr>
              <a:t>sustainable E-waste management </a:t>
            </a:r>
            <a:r>
              <a:rPr lang="en-US" dirty="0" smtClean="0">
                <a:latin typeface="Times New Roman" panose="02020603050405020304" pitchFamily="18" charset="0"/>
                <a:cs typeface="Times New Roman" panose="02020603050405020304" pitchFamily="18" charset="0"/>
              </a:rPr>
              <a:t>in  </a:t>
            </a:r>
            <a:r>
              <a:rPr lang="en-US" dirty="0">
                <a:latin typeface="Times New Roman" panose="02020603050405020304" pitchFamily="18" charset="0"/>
                <a:cs typeface="Times New Roman" panose="02020603050405020304" pitchFamily="18" charset="0"/>
              </a:rPr>
              <a:t>Kenya is very low. It is only relatively high where they exist well-structured E-waste activities (programs) mostly at institutions level (both private and government) </a:t>
            </a:r>
            <a:r>
              <a:rPr lang="en-US" dirty="0" smtClean="0">
                <a:latin typeface="Times New Roman" panose="02020603050405020304" pitchFamily="18" charset="0"/>
                <a:cs typeface="Times New Roman" panose="02020603050405020304" pitchFamily="18" charset="0"/>
              </a:rPr>
              <a:t>i.e. </a:t>
            </a:r>
            <a:r>
              <a:rPr lang="en-US" b="1" dirty="0" smtClean="0">
                <a:solidFill>
                  <a:srgbClr val="FFFF00"/>
                </a:solidFill>
                <a:latin typeface="Times New Roman" panose="02020603050405020304" pitchFamily="18" charset="0"/>
                <a:cs typeface="Times New Roman" panose="02020603050405020304" pitchFamily="18" charset="0"/>
              </a:rPr>
              <a:t>Safaricom, Academia- Multimedia University </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Majority of Consumer of Electrical and Electronics Equipment at household levels are holding back large end of life Waste Electrical and Electronics Equipment (E-waste) either for lack of information on where to dispose (collection points) or lack of incentives in spite of dangers   they are exposed to by Waste Electrical and Electronics Equipment (E-waste).</a:t>
            </a:r>
          </a:p>
        </p:txBody>
      </p:sp>
    </p:spTree>
    <p:extLst>
      <p:ext uri="{BB962C8B-B14F-4D97-AF65-F5344CB8AC3E}">
        <p14:creationId xmlns:p14="http://schemas.microsoft.com/office/powerpoint/2010/main" val="2301791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333499"/>
          </a:xfrm>
        </p:spPr>
        <p:txBody>
          <a:bodyPr/>
          <a:lstStyle/>
          <a:p>
            <a:pPr algn="ctr"/>
            <a:r>
              <a:rPr lang="en-US" sz="3200" b="1" cap="all" dirty="0">
                <a:latin typeface="Times New Roman" panose="02020603050405020304" pitchFamily="18" charset="0"/>
                <a:cs typeface="Times New Roman" panose="02020603050405020304" pitchFamily="18" charset="0"/>
              </a:rPr>
              <a:t>Infrastructure </a:t>
            </a:r>
            <a:r>
              <a:rPr lang="en-US" sz="3200" b="1" cap="all" dirty="0" smtClean="0">
                <a:latin typeface="Times New Roman" panose="02020603050405020304" pitchFamily="18" charset="0"/>
                <a:cs typeface="Times New Roman" panose="02020603050405020304" pitchFamily="18" charset="0"/>
              </a:rPr>
              <a:t> for  E-waste  </a:t>
            </a:r>
            <a:r>
              <a:rPr lang="en-US" sz="3200" b="1" cap="all" dirty="0">
                <a:latin typeface="Times New Roman" panose="02020603050405020304" pitchFamily="18" charset="0"/>
                <a:cs typeface="Times New Roman" panose="02020603050405020304" pitchFamily="18" charset="0"/>
              </a:rPr>
              <a:t>Management </a:t>
            </a:r>
            <a:br>
              <a:rPr lang="en-US" sz="3200" b="1" cap="all" dirty="0">
                <a:latin typeface="Times New Roman" panose="02020603050405020304" pitchFamily="18" charset="0"/>
                <a:cs typeface="Times New Roman" panose="02020603050405020304" pitchFamily="18" charset="0"/>
              </a:rPr>
            </a:br>
            <a:r>
              <a:rPr lang="en-US" sz="3200" b="1" cap="all" dirty="0">
                <a:latin typeface="Times New Roman" panose="02020603050405020304" pitchFamily="18" charset="0"/>
                <a:cs typeface="Times New Roman" panose="02020603050405020304" pitchFamily="18" charset="0"/>
              </a:rPr>
              <a:t>(cont’d) </a:t>
            </a:r>
            <a:br>
              <a:rPr lang="en-US" sz="3200" b="1" cap="all" dirty="0">
                <a:latin typeface="Times New Roman" panose="02020603050405020304" pitchFamily="18" charset="0"/>
                <a:cs typeface="Times New Roman" panose="02020603050405020304" pitchFamily="18" charset="0"/>
              </a:rPr>
            </a:b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952500"/>
            <a:ext cx="12192000" cy="5905500"/>
          </a:xfrm>
        </p:spPr>
        <p:txBody>
          <a:bodyPr>
            <a:normAutofit fontScale="92500" lnSpcReduction="20000"/>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WEEE </a:t>
            </a:r>
            <a:r>
              <a:rPr lang="en-US" dirty="0" smtClean="0">
                <a:latin typeface="Times New Roman" panose="02020603050405020304" pitchFamily="18" charset="0"/>
                <a:cs typeface="Times New Roman" panose="02020603050405020304" pitchFamily="18" charset="0"/>
              </a:rPr>
              <a:t>(E-waste)  </a:t>
            </a:r>
            <a:r>
              <a:rPr lang="en-US" dirty="0">
                <a:latin typeface="Times New Roman" panose="02020603050405020304" pitchFamily="18" charset="0"/>
                <a:cs typeface="Times New Roman" panose="02020603050405020304" pitchFamily="18" charset="0"/>
              </a:rPr>
              <a:t>has always been collected together with municipal residual </a:t>
            </a:r>
            <a:r>
              <a:rPr lang="en-US" dirty="0" smtClean="0">
                <a:latin typeface="Times New Roman" panose="02020603050405020304" pitchFamily="18" charset="0"/>
                <a:cs typeface="Times New Roman" panose="02020603050405020304" pitchFamily="18" charset="0"/>
              </a:rPr>
              <a:t>waste (lack of E-waste separation at source)  </a:t>
            </a:r>
            <a:r>
              <a:rPr lang="en-US" dirty="0">
                <a:latin typeface="Times New Roman" panose="02020603050405020304" pitchFamily="18" charset="0"/>
                <a:cs typeface="Times New Roman" panose="02020603050405020304" pitchFamily="18" charset="0"/>
              </a:rPr>
              <a:t>thereof disposed both in illegal dumpsite and legally designated landfills.  Therefore losing positive economic value that would have been realized through </a:t>
            </a:r>
            <a:r>
              <a:rPr lang="en-US" dirty="0" smtClean="0">
                <a:latin typeface="Times New Roman" panose="02020603050405020304" pitchFamily="18" charset="0"/>
                <a:cs typeface="Times New Roman" panose="02020603050405020304" pitchFamily="18" charset="0"/>
              </a:rPr>
              <a:t>support of    </a:t>
            </a:r>
            <a:r>
              <a:rPr lang="en-US" dirty="0">
                <a:latin typeface="Times New Roman" panose="02020603050405020304" pitchFamily="18" charset="0"/>
                <a:cs typeface="Times New Roman" panose="02020603050405020304" pitchFamily="18" charset="0"/>
              </a:rPr>
              <a:t>establishment of formal recycling </a:t>
            </a:r>
            <a:r>
              <a:rPr lang="en-US" dirty="0" smtClean="0">
                <a:latin typeface="Times New Roman" panose="02020603050405020304" pitchFamily="18" charset="0"/>
                <a:cs typeface="Times New Roman" panose="02020603050405020304" pitchFamily="18" charset="0"/>
              </a:rPr>
              <a:t>infrastructure both by National and County Government.</a:t>
            </a:r>
            <a:endParaRPr lang="en-US"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However </a:t>
            </a:r>
            <a:r>
              <a:rPr lang="en-US" dirty="0">
                <a:latin typeface="Times New Roman" panose="02020603050405020304" pitchFamily="18" charset="0"/>
                <a:cs typeface="Times New Roman" panose="02020603050405020304" pitchFamily="18" charset="0"/>
              </a:rPr>
              <a:t>it’s ironical that </a:t>
            </a:r>
            <a:r>
              <a:rPr lang="en-US" dirty="0" smtClean="0">
                <a:latin typeface="Times New Roman" panose="02020603050405020304" pitchFamily="18" charset="0"/>
                <a:cs typeface="Times New Roman" panose="02020603050405020304" pitchFamily="18" charset="0"/>
              </a:rPr>
              <a:t>they (households) </a:t>
            </a:r>
            <a:r>
              <a:rPr lang="en-US" dirty="0">
                <a:latin typeface="Times New Roman" panose="02020603050405020304" pitchFamily="18" charset="0"/>
                <a:cs typeface="Times New Roman" panose="02020603050405020304" pitchFamily="18" charset="0"/>
              </a:rPr>
              <a:t>are more than willing to pay for garbage collections service providers who collect garbage from their residential areas </a:t>
            </a:r>
            <a:r>
              <a:rPr lang="en-US" dirty="0" smtClean="0">
                <a:latin typeface="Times New Roman" panose="02020603050405020304" pitchFamily="18" charset="0"/>
                <a:cs typeface="Times New Roman" panose="02020603050405020304" pitchFamily="18" charset="0"/>
              </a:rPr>
              <a:t>or private  </a:t>
            </a:r>
            <a:r>
              <a:rPr lang="en-US" dirty="0">
                <a:latin typeface="Times New Roman" panose="02020603050405020304" pitchFamily="18" charset="0"/>
                <a:cs typeface="Times New Roman" panose="02020603050405020304" pitchFamily="18" charset="0"/>
              </a:rPr>
              <a:t>offices but withhold paying for E-waste collections. </a:t>
            </a:r>
            <a:endParaRPr lang="en-US" dirty="0" smtClean="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E-waste as a business </a:t>
            </a:r>
            <a:r>
              <a:rPr lang="en-US" dirty="0">
                <a:latin typeface="Times New Roman" panose="02020603050405020304" pitchFamily="18" charset="0"/>
                <a:cs typeface="Times New Roman" panose="02020603050405020304" pitchFamily="18" charset="0"/>
              </a:rPr>
              <a:t>segment (</a:t>
            </a:r>
            <a:r>
              <a:rPr lang="en-US" b="1" dirty="0" smtClean="0">
                <a:solidFill>
                  <a:srgbClr val="FFFF00"/>
                </a:solidFill>
                <a:latin typeface="Times New Roman" panose="02020603050405020304" pitchFamily="18" charset="0"/>
                <a:cs typeface="Times New Roman" panose="02020603050405020304" pitchFamily="18" charset="0"/>
              </a:rPr>
              <a:t>Circularity</a:t>
            </a:r>
            <a:r>
              <a:rPr lang="en-US" dirty="0" smtClean="0">
                <a:latin typeface="Times New Roman" panose="02020603050405020304" pitchFamily="18" charset="0"/>
                <a:cs typeface="Times New Roman" panose="02020603050405020304" pitchFamily="18" charset="0"/>
              </a:rPr>
              <a:t>) in Kenya has not been given the same holistic integrated attention (i.e. creation of friendlier E-waste business ecosystem like ; policies, access to finances/credit, Tax </a:t>
            </a:r>
            <a:r>
              <a:rPr lang="en-US" dirty="0">
                <a:latin typeface="Times New Roman" panose="02020603050405020304" pitchFamily="18" charset="0"/>
                <a:cs typeface="Times New Roman" panose="02020603050405020304" pitchFamily="18" charset="0"/>
              </a:rPr>
              <a:t>emptions/rebates  </a:t>
            </a:r>
            <a:r>
              <a:rPr lang="en-US" dirty="0" smtClean="0">
                <a:latin typeface="Times New Roman" panose="02020603050405020304" pitchFamily="18" charset="0"/>
                <a:cs typeface="Times New Roman" panose="02020603050405020304" pitchFamily="18" charset="0"/>
              </a:rPr>
              <a:t>or waivers, etc.) like other business segments yet it contributes in;  sustainable incomes ,sustainable employment, sustainable environment &amp; sustainable societies.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0648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333499"/>
          </a:xfrm>
        </p:spPr>
        <p:txBody>
          <a:bodyPr/>
          <a:lstStyle/>
          <a:p>
            <a:pPr algn="ctr"/>
            <a:r>
              <a:rPr lang="en-US" sz="3200" b="1" cap="all" dirty="0">
                <a:latin typeface="Times New Roman" panose="02020603050405020304" pitchFamily="18" charset="0"/>
                <a:cs typeface="Times New Roman" panose="02020603050405020304" pitchFamily="18" charset="0"/>
              </a:rPr>
              <a:t>Infrastructure </a:t>
            </a:r>
            <a:r>
              <a:rPr lang="en-US" sz="3200" b="1" cap="all" dirty="0" smtClean="0">
                <a:latin typeface="Times New Roman" panose="02020603050405020304" pitchFamily="18" charset="0"/>
                <a:cs typeface="Times New Roman" panose="02020603050405020304" pitchFamily="18" charset="0"/>
              </a:rPr>
              <a:t>  for   E-waste   </a:t>
            </a:r>
            <a:r>
              <a:rPr lang="en-US" sz="3200" b="1" cap="all" dirty="0">
                <a:latin typeface="Times New Roman" panose="02020603050405020304" pitchFamily="18" charset="0"/>
                <a:cs typeface="Times New Roman" panose="02020603050405020304" pitchFamily="18" charset="0"/>
              </a:rPr>
              <a:t>Management </a:t>
            </a:r>
            <a:br>
              <a:rPr lang="en-US" sz="3200" b="1" cap="all" dirty="0">
                <a:latin typeface="Times New Roman" panose="02020603050405020304" pitchFamily="18" charset="0"/>
                <a:cs typeface="Times New Roman" panose="02020603050405020304" pitchFamily="18" charset="0"/>
              </a:rPr>
            </a:br>
            <a:r>
              <a:rPr lang="en-US" sz="3200" b="1" cap="all" dirty="0">
                <a:latin typeface="Times New Roman" panose="02020603050405020304" pitchFamily="18" charset="0"/>
                <a:cs typeface="Times New Roman" panose="02020603050405020304" pitchFamily="18" charset="0"/>
              </a:rPr>
              <a:t>(cont’d) </a:t>
            </a:r>
            <a:br>
              <a:rPr lang="en-US" sz="3200" b="1" cap="all" dirty="0">
                <a:latin typeface="Times New Roman" panose="02020603050405020304" pitchFamily="18" charset="0"/>
                <a:cs typeface="Times New Roman" panose="02020603050405020304" pitchFamily="18" charset="0"/>
              </a:rPr>
            </a:b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952500"/>
            <a:ext cx="12192000" cy="5905500"/>
          </a:xfrm>
        </p:spPr>
        <p:txBody>
          <a:bodyPr>
            <a:normAutofit fontScale="92500" lnSpcReduction="10000"/>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Faulty Electrical and Electronics Equipment (both small and large) that need some minor repairs </a:t>
            </a:r>
            <a:r>
              <a:rPr lang="en-US" dirty="0" smtClean="0">
                <a:latin typeface="Times New Roman" panose="02020603050405020304" pitchFamily="18" charset="0"/>
                <a:cs typeface="Times New Roman" panose="02020603050405020304" pitchFamily="18" charset="0"/>
              </a:rPr>
              <a:t>have led to establishment of  </a:t>
            </a:r>
            <a:r>
              <a:rPr lang="en-US" dirty="0">
                <a:latin typeface="Times New Roman" panose="02020603050405020304" pitchFamily="18" charset="0"/>
                <a:cs typeface="Times New Roman" panose="02020603050405020304" pitchFamily="18" charset="0"/>
              </a:rPr>
              <a:t>Electrical and Electronics </a:t>
            </a:r>
            <a:r>
              <a:rPr lang="en-US" dirty="0" smtClean="0">
                <a:latin typeface="Times New Roman" panose="02020603050405020304" pitchFamily="18" charset="0"/>
                <a:cs typeface="Times New Roman" panose="02020603050405020304" pitchFamily="18" charset="0"/>
              </a:rPr>
              <a:t>repair shops </a:t>
            </a:r>
            <a:r>
              <a:rPr lang="en-US" dirty="0">
                <a:latin typeface="Times New Roman" panose="02020603050405020304" pitchFamily="18" charset="0"/>
                <a:cs typeface="Times New Roman" panose="02020603050405020304" pitchFamily="18" charset="0"/>
              </a:rPr>
              <a:t>and refurbishing business enterprises. These </a:t>
            </a:r>
            <a:r>
              <a:rPr lang="en-US" dirty="0" smtClean="0">
                <a:latin typeface="Times New Roman" panose="02020603050405020304" pitchFamily="18" charset="0"/>
                <a:cs typeface="Times New Roman" panose="02020603050405020304" pitchFamily="18" charset="0"/>
              </a:rPr>
              <a:t>E-waste enterprise have perfected  </a:t>
            </a:r>
            <a:r>
              <a:rPr lang="en-US" dirty="0">
                <a:latin typeface="Times New Roman" panose="02020603050405020304" pitchFamily="18" charset="0"/>
                <a:cs typeface="Times New Roman" panose="02020603050405020304" pitchFamily="18" charset="0"/>
              </a:rPr>
              <a:t>sustainable urban mining business </a:t>
            </a:r>
            <a:r>
              <a:rPr lang="en-US" dirty="0" smtClean="0">
                <a:latin typeface="Times New Roman" panose="02020603050405020304" pitchFamily="18" charset="0"/>
                <a:cs typeface="Times New Roman" panose="02020603050405020304" pitchFamily="18" charset="0"/>
              </a:rPr>
              <a:t>models.</a:t>
            </a:r>
            <a:endParaRPr lang="en-US"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These </a:t>
            </a:r>
            <a:r>
              <a:rPr lang="en-US" dirty="0" smtClean="0">
                <a:latin typeface="Times New Roman" panose="02020603050405020304" pitchFamily="18" charset="0"/>
                <a:cs typeface="Times New Roman" panose="02020603050405020304" pitchFamily="18" charset="0"/>
              </a:rPr>
              <a:t>E-waste entrepreneurs at various point in the </a:t>
            </a:r>
            <a:r>
              <a:rPr lang="en-US" dirty="0">
                <a:latin typeface="Times New Roman" panose="02020603050405020304" pitchFamily="18" charset="0"/>
                <a:cs typeface="Times New Roman" panose="02020603050405020304" pitchFamily="18" charset="0"/>
              </a:rPr>
              <a:t>conveyer belt of E-waste management  </a:t>
            </a:r>
            <a:r>
              <a:rPr lang="en-US" dirty="0" smtClean="0">
                <a:latin typeface="Times New Roman" panose="02020603050405020304" pitchFamily="18" charset="0"/>
                <a:cs typeface="Times New Roman" panose="02020603050405020304" pitchFamily="18" charset="0"/>
              </a:rPr>
              <a:t>(at </a:t>
            </a:r>
            <a:r>
              <a:rPr lang="en-US" dirty="0">
                <a:latin typeface="Times New Roman" panose="02020603050405020304" pitchFamily="18" charset="0"/>
                <a:cs typeface="Times New Roman" panose="02020603050405020304" pitchFamily="18" charset="0"/>
              </a:rPr>
              <a:t>repair </a:t>
            </a:r>
            <a:r>
              <a:rPr lang="en-US" dirty="0" smtClean="0">
                <a:latin typeface="Times New Roman" panose="02020603050405020304" pitchFamily="18" charset="0"/>
                <a:cs typeface="Times New Roman" panose="02020603050405020304" pitchFamily="18" charset="0"/>
              </a:rPr>
              <a:t>and </a:t>
            </a:r>
            <a:r>
              <a:rPr lang="en-US" dirty="0">
                <a:latin typeface="Times New Roman" panose="02020603050405020304" pitchFamily="18" charset="0"/>
                <a:cs typeface="Times New Roman" panose="02020603050405020304" pitchFamily="18" charset="0"/>
              </a:rPr>
              <a:t>refurbishing </a:t>
            </a:r>
            <a:r>
              <a:rPr lang="en-US" dirty="0" smtClean="0">
                <a:latin typeface="Times New Roman" panose="02020603050405020304" pitchFamily="18" charset="0"/>
                <a:cs typeface="Times New Roman" panose="02020603050405020304" pitchFamily="18" charset="0"/>
              </a:rPr>
              <a:t>centers) </a:t>
            </a:r>
            <a:r>
              <a:rPr lang="en-US" dirty="0">
                <a:latin typeface="Times New Roman" panose="02020603050405020304" pitchFamily="18" charset="0"/>
                <a:cs typeface="Times New Roman" panose="02020603050405020304" pitchFamily="18" charset="0"/>
              </a:rPr>
              <a:t>are faced </a:t>
            </a:r>
            <a:r>
              <a:rPr lang="en-US" dirty="0" smtClean="0">
                <a:latin typeface="Times New Roman" panose="02020603050405020304" pitchFamily="18" charset="0"/>
                <a:cs typeface="Times New Roman" panose="02020603050405020304" pitchFamily="18" charset="0"/>
              </a:rPr>
              <a:t>with </a:t>
            </a:r>
            <a:r>
              <a:rPr lang="en-US" b="1" dirty="0" smtClean="0">
                <a:solidFill>
                  <a:srgbClr val="FFFF00"/>
                </a:solidFill>
                <a:latin typeface="Times New Roman" panose="02020603050405020304" pitchFamily="18" charset="0"/>
                <a:cs typeface="Times New Roman" panose="02020603050405020304" pitchFamily="18" charset="0"/>
              </a:rPr>
              <a:t>various  </a:t>
            </a:r>
            <a:r>
              <a:rPr lang="en-US" b="1" dirty="0">
                <a:solidFill>
                  <a:srgbClr val="FFFF00"/>
                </a:solidFill>
                <a:latin typeface="Times New Roman" panose="02020603050405020304" pitchFamily="18" charset="0"/>
                <a:cs typeface="Times New Roman" panose="02020603050405020304" pitchFamily="18" charset="0"/>
              </a:rPr>
              <a:t>capacities gaps </a:t>
            </a:r>
            <a:r>
              <a:rPr lang="en-US" dirty="0">
                <a:latin typeface="Times New Roman" panose="02020603050405020304" pitchFamily="18" charset="0"/>
                <a:cs typeface="Times New Roman" panose="02020603050405020304" pitchFamily="18" charset="0"/>
              </a:rPr>
              <a:t>and </a:t>
            </a:r>
            <a:r>
              <a:rPr lang="en-US" b="1" dirty="0">
                <a:solidFill>
                  <a:srgbClr val="FFFF00"/>
                </a:solidFill>
                <a:latin typeface="Times New Roman" panose="02020603050405020304" pitchFamily="18" charset="0"/>
                <a:cs typeface="Times New Roman" panose="02020603050405020304" pitchFamily="18" charset="0"/>
              </a:rPr>
              <a:t>challenges </a:t>
            </a:r>
            <a:r>
              <a:rPr lang="en-US" dirty="0">
                <a:latin typeface="Times New Roman" panose="02020603050405020304" pitchFamily="18" charset="0"/>
                <a:cs typeface="Times New Roman" panose="02020603050405020304" pitchFamily="18" charset="0"/>
              </a:rPr>
              <a:t>in the disposal of Waste Electrical and Electronics Equipment (E-waste) at their possession sustainably which is inclusive of those containing Ozone Depleting Substances (ODS) ) –losing on carbon credit .</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entry of Smart technology </a:t>
            </a:r>
            <a:r>
              <a:rPr lang="en-US" dirty="0" smtClean="0">
                <a:latin typeface="Times New Roman" panose="02020603050405020304" pitchFamily="18" charset="0"/>
                <a:cs typeface="Times New Roman" panose="02020603050405020304" pitchFamily="18" charset="0"/>
              </a:rPr>
              <a:t>i.e. </a:t>
            </a:r>
            <a:r>
              <a:rPr lang="en-US" dirty="0">
                <a:latin typeface="Times New Roman" panose="02020603050405020304" pitchFamily="18" charset="0"/>
                <a:cs typeface="Times New Roman" panose="02020603050405020304" pitchFamily="18" charset="0"/>
              </a:rPr>
              <a:t>Internet of Things (</a:t>
            </a:r>
            <a:r>
              <a:rPr lang="en-US" dirty="0" err="1">
                <a:latin typeface="Times New Roman" panose="02020603050405020304" pitchFamily="18" charset="0"/>
                <a:cs typeface="Times New Roman" panose="02020603050405020304" pitchFamily="18" charset="0"/>
              </a:rPr>
              <a:t>IoT</a:t>
            </a:r>
            <a:r>
              <a:rPr lang="en-US" dirty="0">
                <a:latin typeface="Times New Roman" panose="02020603050405020304" pitchFamily="18" charset="0"/>
                <a:cs typeface="Times New Roman" panose="02020603050405020304" pitchFamily="18" charset="0"/>
              </a:rPr>
              <a:t>) or Artificial Intelligence will quadruple the E-waste generations and pollutions whilst increasing the demand for raw materials i.e. rare earth minerals   mostly sourced from Africa (DRC) hence continued to fuel armed conflicts and displacement of communities by extractive industries etc. </a:t>
            </a:r>
          </a:p>
        </p:txBody>
      </p:sp>
    </p:spTree>
    <p:extLst>
      <p:ext uri="{BB962C8B-B14F-4D97-AF65-F5344CB8AC3E}">
        <p14:creationId xmlns:p14="http://schemas.microsoft.com/office/powerpoint/2010/main" val="3481700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333499"/>
          </a:xfrm>
        </p:spPr>
        <p:txBody>
          <a:bodyPr/>
          <a:lstStyle/>
          <a:p>
            <a:pPr algn="ctr"/>
            <a:r>
              <a:rPr lang="en-US" sz="3200" b="1" cap="all" dirty="0" smtClean="0">
                <a:latin typeface="Times New Roman" panose="02020603050405020304" pitchFamily="18" charset="0"/>
                <a:cs typeface="Times New Roman" panose="02020603050405020304" pitchFamily="18" charset="0"/>
              </a:rPr>
              <a:t>Infrastructure   for   </a:t>
            </a:r>
            <a:r>
              <a:rPr lang="en-US" sz="3200" b="1" cap="all" dirty="0">
                <a:latin typeface="Times New Roman" panose="02020603050405020304" pitchFamily="18" charset="0"/>
                <a:cs typeface="Times New Roman" panose="02020603050405020304" pitchFamily="18" charset="0"/>
              </a:rPr>
              <a:t>E-waste </a:t>
            </a:r>
            <a:r>
              <a:rPr lang="en-US" sz="3200" b="1" cap="all" dirty="0" smtClean="0">
                <a:latin typeface="Times New Roman" panose="02020603050405020304" pitchFamily="18" charset="0"/>
                <a:cs typeface="Times New Roman" panose="02020603050405020304" pitchFamily="18" charset="0"/>
              </a:rPr>
              <a:t>  Management </a:t>
            </a:r>
            <a:r>
              <a:rPr lang="en-US" sz="3200" b="1" cap="all" dirty="0">
                <a:latin typeface="Times New Roman" panose="02020603050405020304" pitchFamily="18" charset="0"/>
                <a:cs typeface="Times New Roman" panose="02020603050405020304" pitchFamily="18" charset="0"/>
              </a:rPr>
              <a:t/>
            </a:r>
            <a:br>
              <a:rPr lang="en-US" sz="3200" b="1" cap="all" dirty="0">
                <a:latin typeface="Times New Roman" panose="02020603050405020304" pitchFamily="18" charset="0"/>
                <a:cs typeface="Times New Roman" panose="02020603050405020304" pitchFamily="18" charset="0"/>
              </a:rPr>
            </a:br>
            <a:r>
              <a:rPr lang="en-US" sz="3200" b="1" cap="all" dirty="0">
                <a:latin typeface="Times New Roman" panose="02020603050405020304" pitchFamily="18" charset="0"/>
                <a:cs typeface="Times New Roman" panose="02020603050405020304" pitchFamily="18" charset="0"/>
              </a:rPr>
              <a:t>(cont’d) </a:t>
            </a:r>
            <a:br>
              <a:rPr lang="en-US" sz="3200" b="1" cap="all" dirty="0">
                <a:latin typeface="Times New Roman" panose="02020603050405020304" pitchFamily="18" charset="0"/>
                <a:cs typeface="Times New Roman" panose="02020603050405020304" pitchFamily="18" charset="0"/>
              </a:rPr>
            </a:b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952500"/>
            <a:ext cx="12192000" cy="5905500"/>
          </a:xfrm>
        </p:spPr>
        <p:txBody>
          <a:bodyPr>
            <a:normAutofit/>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threaten our survival not only </a:t>
            </a:r>
            <a:r>
              <a:rPr lang="en-US" dirty="0" smtClean="0">
                <a:latin typeface="Times New Roman" panose="02020603050405020304" pitchFamily="18" charset="0"/>
                <a:cs typeface="Times New Roman" panose="02020603050405020304" pitchFamily="18" charset="0"/>
              </a:rPr>
              <a:t>in Kenya and  </a:t>
            </a:r>
            <a:r>
              <a:rPr lang="en-US" dirty="0">
                <a:latin typeface="Times New Roman" panose="02020603050405020304" pitchFamily="18" charset="0"/>
                <a:cs typeface="Times New Roman" panose="02020603050405020304" pitchFamily="18" charset="0"/>
              </a:rPr>
              <a:t>our respective countries but as a Africa region  since ecosystem (ecology) and livelihoods are impacted negatively by end of life of Waste Electrical and Electronics Equipment (</a:t>
            </a:r>
            <a:r>
              <a:rPr lang="en-US" dirty="0" smtClean="0">
                <a:latin typeface="Times New Roman" panose="02020603050405020304" pitchFamily="18" charset="0"/>
                <a:cs typeface="Times New Roman" panose="02020603050405020304" pitchFamily="18" charset="0"/>
              </a:rPr>
              <a:t>E-waste) inclusive </a:t>
            </a:r>
            <a:r>
              <a:rPr lang="en-US" dirty="0">
                <a:latin typeface="Times New Roman" panose="02020603050405020304" pitchFamily="18" charset="0"/>
                <a:cs typeface="Times New Roman" panose="02020603050405020304" pitchFamily="18" charset="0"/>
              </a:rPr>
              <a:t>of </a:t>
            </a:r>
            <a:r>
              <a:rPr lang="en-US" dirty="0" smtClean="0">
                <a:latin typeface="Times New Roman" panose="02020603050405020304" pitchFamily="18" charset="0"/>
                <a:cs typeface="Times New Roman" panose="02020603050405020304" pitchFamily="18" charset="0"/>
              </a:rPr>
              <a:t>consumables which  </a:t>
            </a:r>
            <a:r>
              <a:rPr lang="en-US" dirty="0">
                <a:latin typeface="Times New Roman" panose="02020603050405020304" pitchFamily="18" charset="0"/>
                <a:cs typeface="Times New Roman" panose="02020603050405020304" pitchFamily="18" charset="0"/>
              </a:rPr>
              <a:t>are unethically disposed. </a:t>
            </a:r>
            <a:endParaRPr lang="en-US" dirty="0" smtClean="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Thus E-waste entrepreneurs (both formal and informal) bear the cost of  Disposal (they also pay for destruction harmful fragments in advanced E-waste facilities located in developed economies) ,Collection ,Transportation and Recycling (machinery).</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Because I believe that a one-size-fits all approach seldom works perfectly. We need E-waste plan </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that uniquely offers sustainable solutions not only to East Africa region E-waste </a:t>
            </a:r>
            <a:r>
              <a:rPr lang="en-US" dirty="0" smtClean="0">
                <a:latin typeface="Times New Roman" panose="02020603050405020304" pitchFamily="18" charset="0"/>
                <a:cs typeface="Times New Roman" panose="02020603050405020304" pitchFamily="18" charset="0"/>
              </a:rPr>
              <a:t>challenges </a:t>
            </a:r>
            <a:r>
              <a:rPr lang="en-US" dirty="0">
                <a:latin typeface="Times New Roman" panose="02020603050405020304" pitchFamily="18" charset="0"/>
                <a:cs typeface="Times New Roman" panose="02020603050405020304" pitchFamily="18" charset="0"/>
              </a:rPr>
              <a:t>but Africa as a whole. </a:t>
            </a:r>
          </a:p>
        </p:txBody>
      </p:sp>
    </p:spTree>
    <p:extLst>
      <p:ext uri="{BB962C8B-B14F-4D97-AF65-F5344CB8AC3E}">
        <p14:creationId xmlns:p14="http://schemas.microsoft.com/office/powerpoint/2010/main" val="1984725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333499"/>
          </a:xfrm>
        </p:spPr>
        <p:txBody>
          <a:bodyPr/>
          <a:lstStyle/>
          <a:p>
            <a:pPr algn="ctr"/>
            <a:r>
              <a:rPr lang="en-US" sz="3200" b="1" cap="all" dirty="0">
                <a:latin typeface="Times New Roman" panose="02020603050405020304" pitchFamily="18" charset="0"/>
                <a:cs typeface="Times New Roman" panose="02020603050405020304" pitchFamily="18" charset="0"/>
              </a:rPr>
              <a:t>Infrastructure </a:t>
            </a:r>
            <a:r>
              <a:rPr lang="en-US" sz="3200" b="1" cap="all" dirty="0" smtClean="0">
                <a:latin typeface="Times New Roman" panose="02020603050405020304" pitchFamily="18" charset="0"/>
                <a:cs typeface="Times New Roman" panose="02020603050405020304" pitchFamily="18" charset="0"/>
              </a:rPr>
              <a:t>   for   E-waste   </a:t>
            </a:r>
            <a:r>
              <a:rPr lang="en-US" sz="3200" b="1" cap="all" dirty="0">
                <a:latin typeface="Times New Roman" panose="02020603050405020304" pitchFamily="18" charset="0"/>
                <a:cs typeface="Times New Roman" panose="02020603050405020304" pitchFamily="18" charset="0"/>
              </a:rPr>
              <a:t>Management </a:t>
            </a:r>
            <a:br>
              <a:rPr lang="en-US" sz="3200" b="1" cap="all" dirty="0">
                <a:latin typeface="Times New Roman" panose="02020603050405020304" pitchFamily="18" charset="0"/>
                <a:cs typeface="Times New Roman" panose="02020603050405020304" pitchFamily="18" charset="0"/>
              </a:rPr>
            </a:br>
            <a:r>
              <a:rPr lang="en-US" sz="3200" b="1" cap="all" dirty="0">
                <a:latin typeface="Times New Roman" panose="02020603050405020304" pitchFamily="18" charset="0"/>
                <a:cs typeface="Times New Roman" panose="02020603050405020304" pitchFamily="18" charset="0"/>
              </a:rPr>
              <a:t>(cont’d) </a:t>
            </a:r>
            <a:br>
              <a:rPr lang="en-US" sz="3200" b="1" cap="all" dirty="0">
                <a:latin typeface="Times New Roman" panose="02020603050405020304" pitchFamily="18" charset="0"/>
                <a:cs typeface="Times New Roman" panose="02020603050405020304" pitchFamily="18" charset="0"/>
              </a:rPr>
            </a:b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952500"/>
            <a:ext cx="12192000" cy="5905500"/>
          </a:xfrm>
        </p:spPr>
        <p:txBody>
          <a:bodyPr/>
          <a:lstStyle/>
          <a:p>
            <a:pPr marL="457200" indent="-45720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Industrial parks concepts in Kenya has been supported not only by private sector but also the Government. However there is need to establish using the same Industrial parks structures Green Zones or Green Industrial parks. This will allow scaling up of </a:t>
            </a:r>
            <a:r>
              <a:rPr lang="en-US" b="1" dirty="0" smtClean="0">
                <a:solidFill>
                  <a:srgbClr val="FFFF00"/>
                </a:solidFill>
                <a:latin typeface="Times New Roman" panose="02020603050405020304" pitchFamily="18" charset="0"/>
                <a:cs typeface="Times New Roman" panose="02020603050405020304" pitchFamily="18" charset="0"/>
              </a:rPr>
              <a:t>Low carbon and Climate Change resilient Industries</a:t>
            </a:r>
            <a:r>
              <a:rPr lang="en-US" dirty="0" smtClean="0">
                <a:latin typeface="Times New Roman" panose="02020603050405020304" pitchFamily="18" charset="0"/>
                <a:cs typeface="Times New Roman" panose="02020603050405020304" pitchFamily="18" charset="0"/>
              </a:rPr>
              <a:t> i.e. E-waste facilities, collection points (holding ground), E-waste sustainable Value additions industries etc. further becoming Center of Excellence.</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Noting of absence of tailor made WEEE directives in Kenya </a:t>
            </a:r>
            <a:r>
              <a:rPr lang="en-US" dirty="0" smtClean="0">
                <a:latin typeface="Times New Roman" panose="02020603050405020304" pitchFamily="18" charset="0"/>
                <a:cs typeface="Times New Roman" panose="02020603050405020304" pitchFamily="18" charset="0"/>
              </a:rPr>
              <a:t>i.e. </a:t>
            </a:r>
            <a:r>
              <a:rPr lang="en-US" dirty="0">
                <a:latin typeface="Times New Roman" panose="02020603050405020304" pitchFamily="18" charset="0"/>
                <a:cs typeface="Times New Roman" panose="02020603050405020304" pitchFamily="18" charset="0"/>
              </a:rPr>
              <a:t>WEEE polices, WEEE regulations and WEEE legislations and inadequate Government </a:t>
            </a:r>
            <a:r>
              <a:rPr lang="en-US" dirty="0" smtClean="0">
                <a:latin typeface="Times New Roman" panose="02020603050405020304" pitchFamily="18" charset="0"/>
                <a:cs typeface="Times New Roman" panose="02020603050405020304" pitchFamily="18" charset="0"/>
              </a:rPr>
              <a:t>support while cognizant of  existence </a:t>
            </a:r>
            <a:r>
              <a:rPr lang="en-US" dirty="0">
                <a:latin typeface="Times New Roman" panose="02020603050405020304" pitchFamily="18" charset="0"/>
                <a:cs typeface="Times New Roman" panose="02020603050405020304" pitchFamily="18" charset="0"/>
              </a:rPr>
              <a:t>of international instruments i.e. Basel convention, Bamako convention, </a:t>
            </a:r>
            <a:r>
              <a:rPr lang="en-US" dirty="0" err="1">
                <a:latin typeface="Times New Roman" panose="02020603050405020304" pitchFamily="18" charset="0"/>
                <a:cs typeface="Times New Roman" panose="02020603050405020304" pitchFamily="18" charset="0"/>
              </a:rPr>
              <a:t>Minamata</a:t>
            </a:r>
            <a:r>
              <a:rPr lang="en-US" dirty="0">
                <a:latin typeface="Times New Roman" panose="02020603050405020304" pitchFamily="18" charset="0"/>
                <a:cs typeface="Times New Roman" panose="02020603050405020304" pitchFamily="18" charset="0"/>
              </a:rPr>
              <a:t> convention etc. there is a rise in E-waste </a:t>
            </a:r>
            <a:r>
              <a:rPr lang="en-US" dirty="0" smtClean="0">
                <a:latin typeface="Times New Roman" panose="02020603050405020304" pitchFamily="18" charset="0"/>
                <a:cs typeface="Times New Roman" panose="02020603050405020304" pitchFamily="18" charset="0"/>
              </a:rPr>
              <a:t>enterprises </a:t>
            </a:r>
            <a:r>
              <a:rPr lang="en-US" dirty="0">
                <a:latin typeface="Times New Roman" panose="02020603050405020304" pitchFamily="18" charset="0"/>
                <a:cs typeface="Times New Roman" panose="02020603050405020304" pitchFamily="18" charset="0"/>
              </a:rPr>
              <a:t>both formal and informal in Kenya. </a:t>
            </a:r>
          </a:p>
          <a:p>
            <a:pPr marL="457200" indent="-45720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4111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333499"/>
          </a:xfrm>
        </p:spPr>
        <p:txBody>
          <a:bodyPr/>
          <a:lstStyle/>
          <a:p>
            <a:pPr algn="ctr"/>
            <a:r>
              <a:rPr lang="en-US" sz="3200" b="1" cap="all" dirty="0">
                <a:latin typeface="Times New Roman" panose="02020603050405020304" pitchFamily="18" charset="0"/>
                <a:cs typeface="Times New Roman" panose="02020603050405020304" pitchFamily="18" charset="0"/>
              </a:rPr>
              <a:t>Infrastructure </a:t>
            </a:r>
            <a:r>
              <a:rPr lang="en-US" sz="3200" b="1" cap="all" dirty="0" smtClean="0">
                <a:latin typeface="Times New Roman" panose="02020603050405020304" pitchFamily="18" charset="0"/>
                <a:cs typeface="Times New Roman" panose="02020603050405020304" pitchFamily="18" charset="0"/>
              </a:rPr>
              <a:t>   for   E-waste   </a:t>
            </a:r>
            <a:r>
              <a:rPr lang="en-US" sz="3200" b="1" cap="all" dirty="0">
                <a:latin typeface="Times New Roman" panose="02020603050405020304" pitchFamily="18" charset="0"/>
                <a:cs typeface="Times New Roman" panose="02020603050405020304" pitchFamily="18" charset="0"/>
              </a:rPr>
              <a:t>Management </a:t>
            </a:r>
            <a:br>
              <a:rPr lang="en-US" sz="3200" b="1" cap="all" dirty="0">
                <a:latin typeface="Times New Roman" panose="02020603050405020304" pitchFamily="18" charset="0"/>
                <a:cs typeface="Times New Roman" panose="02020603050405020304" pitchFamily="18" charset="0"/>
              </a:rPr>
            </a:br>
            <a:r>
              <a:rPr lang="en-US" sz="3200" b="1" cap="all" dirty="0">
                <a:latin typeface="Times New Roman" panose="02020603050405020304" pitchFamily="18" charset="0"/>
                <a:cs typeface="Times New Roman" panose="02020603050405020304" pitchFamily="18" charset="0"/>
              </a:rPr>
              <a:t>(cont’d) </a:t>
            </a:r>
            <a:br>
              <a:rPr lang="en-US" sz="3200" b="1" cap="all" dirty="0">
                <a:latin typeface="Times New Roman" panose="02020603050405020304" pitchFamily="18" charset="0"/>
                <a:cs typeface="Times New Roman" panose="02020603050405020304" pitchFamily="18" charset="0"/>
              </a:rPr>
            </a:br>
            <a:endParaRPr lang="en-US" sz="3200" b="1" cap="all"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952500"/>
            <a:ext cx="12192000" cy="5905500"/>
          </a:xfrm>
        </p:spPr>
        <p:txBody>
          <a:bodyPr>
            <a:normAutofit lnSpcReduction="10000"/>
          </a:bodyPr>
          <a:lstStyle/>
          <a:p>
            <a:pPr marL="457200" indent="-45720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E-waste </a:t>
            </a:r>
            <a:r>
              <a:rPr lang="en-US" dirty="0">
                <a:latin typeface="Times New Roman" panose="02020603050405020304" pitchFamily="18" charset="0"/>
                <a:cs typeface="Times New Roman" panose="02020603050405020304" pitchFamily="18" charset="0"/>
              </a:rPr>
              <a:t>entrepreneurs (both formal and informal) capacities need to be increased to allow them become more competitive economically whilst manage environment sustainably.  Enhanced capacities will allow them mainstream ethical business operations standards and procedures thereof embrace environmental governance. Further it promote </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creativity in innovation and inventions leading to sustainable value additions at various levels of E-waste recycling process</a:t>
            </a:r>
            <a:r>
              <a:rPr lang="en-US" dirty="0" smtClean="0">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There is need to have </a:t>
            </a:r>
            <a:r>
              <a:rPr lang="en-US" dirty="0" smtClean="0">
                <a:latin typeface="Times New Roman" panose="02020603050405020304" pitchFamily="18" charset="0"/>
                <a:cs typeface="Times New Roman" panose="02020603050405020304" pitchFamily="18" charset="0"/>
              </a:rPr>
              <a:t>WEEE Standards </a:t>
            </a:r>
            <a:r>
              <a:rPr lang="en-US" dirty="0">
                <a:latin typeface="Times New Roman" panose="02020603050405020304" pitchFamily="18" charset="0"/>
                <a:cs typeface="Times New Roman" panose="02020603050405020304" pitchFamily="18" charset="0"/>
              </a:rPr>
              <a:t>to </a:t>
            </a:r>
            <a:r>
              <a:rPr lang="en-US" dirty="0" smtClean="0">
                <a:latin typeface="Times New Roman" panose="02020603050405020304" pitchFamily="18" charset="0"/>
                <a:cs typeface="Times New Roman" panose="02020603050405020304" pitchFamily="18" charset="0"/>
              </a:rPr>
              <a:t>be  </a:t>
            </a:r>
            <a:r>
              <a:rPr lang="en-US" dirty="0">
                <a:latin typeface="Times New Roman" panose="02020603050405020304" pitchFamily="18" charset="0"/>
                <a:cs typeface="Times New Roman" panose="02020603050405020304" pitchFamily="18" charset="0"/>
              </a:rPr>
              <a:t>complied </a:t>
            </a:r>
            <a:r>
              <a:rPr lang="en-US" dirty="0" smtClean="0">
                <a:latin typeface="Times New Roman" panose="02020603050405020304" pitchFamily="18" charset="0"/>
                <a:cs typeface="Times New Roman" panose="02020603050405020304" pitchFamily="18" charset="0"/>
              </a:rPr>
              <a:t>with, </a:t>
            </a:r>
            <a:r>
              <a:rPr lang="en-US" dirty="0">
                <a:latin typeface="Times New Roman" panose="02020603050405020304" pitchFamily="18" charset="0"/>
                <a:cs typeface="Times New Roman" panose="02020603050405020304" pitchFamily="18" charset="0"/>
              </a:rPr>
              <a:t>tailored to guide </a:t>
            </a:r>
            <a:r>
              <a:rPr lang="en-US" dirty="0" smtClean="0">
                <a:latin typeface="Times New Roman" panose="02020603050405020304" pitchFamily="18" charset="0"/>
                <a:cs typeface="Times New Roman" panose="02020603050405020304" pitchFamily="18" charset="0"/>
              </a:rPr>
              <a:t>sustainable E-waste </a:t>
            </a:r>
            <a:r>
              <a:rPr lang="en-US" dirty="0">
                <a:latin typeface="Times New Roman" panose="02020603050405020304" pitchFamily="18" charset="0"/>
                <a:cs typeface="Times New Roman" panose="02020603050405020304" pitchFamily="18" charset="0"/>
              </a:rPr>
              <a:t>management (recycling and processing) for E-waste entrepreneurs (both formal and informal</a:t>
            </a:r>
            <a:r>
              <a:rPr lang="en-US" dirty="0" smtClean="0">
                <a:latin typeface="Times New Roman" panose="02020603050405020304" pitchFamily="18" charset="0"/>
                <a:cs typeface="Times New Roman" panose="02020603050405020304" pitchFamily="18" charset="0"/>
              </a:rPr>
              <a:t>) as well by Producers . </a:t>
            </a:r>
            <a:r>
              <a:rPr lang="en-US" dirty="0">
                <a:latin typeface="Times New Roman" panose="02020603050405020304" pitchFamily="18" charset="0"/>
                <a:cs typeface="Times New Roman" panose="02020603050405020304" pitchFamily="18" charset="0"/>
              </a:rPr>
              <a:t>This will allow promotion of E-waste best </a:t>
            </a:r>
            <a:r>
              <a:rPr lang="en-US" dirty="0" smtClean="0">
                <a:latin typeface="Times New Roman" panose="02020603050405020304" pitchFamily="18" charset="0"/>
                <a:cs typeface="Times New Roman" panose="02020603050405020304" pitchFamily="18" charset="0"/>
              </a:rPr>
              <a:t>practice, </a:t>
            </a:r>
            <a:r>
              <a:rPr lang="en-US" dirty="0">
                <a:latin typeface="Times New Roman" panose="02020603050405020304" pitchFamily="18" charset="0"/>
                <a:cs typeface="Times New Roman" panose="02020603050405020304" pitchFamily="18" charset="0"/>
              </a:rPr>
              <a:t>competence, ethics, integrity at workplace, develop a pool of specialized WEEE Auditors and enhance professionalism. Thereof curbing any unethical or fraudulent practice in E-waste business segments or E-waste diversion thus restoring Producer confidence. </a:t>
            </a:r>
          </a:p>
          <a:p>
            <a:pPr marL="457200" indent="-45720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8844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1906</TotalTime>
  <Words>3284</Words>
  <Application>Microsoft Office PowerPoint</Application>
  <PresentationFormat>Widescreen</PresentationFormat>
  <Paragraphs>108</Paragraphs>
  <Slides>30</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Metropolitan</vt:lpstr>
      <vt:lpstr>STATUS OF INTERGRATED SUSTAINABLE E-WASTE MANAGEMENT IN KENYA   “towards zero negative impact of e-waste in the EACO member states by 2030”</vt:lpstr>
      <vt:lpstr>Policy,   Legal   and   regulatory frameworks </vt:lpstr>
      <vt:lpstr>Policy,  Legal   and  regulatory  frameworks (cont’d) </vt:lpstr>
      <vt:lpstr>Infrastructure  for  E-waste  Management   </vt:lpstr>
      <vt:lpstr>Infrastructure  for  E-waste  Management  (cont’d)  </vt:lpstr>
      <vt:lpstr>Infrastructure   for   E-waste   Management  (cont’d)  </vt:lpstr>
      <vt:lpstr>Infrastructure   for   E-waste   Management  (cont’d)  </vt:lpstr>
      <vt:lpstr>Infrastructure    for   E-waste   Management  (cont’d)  </vt:lpstr>
      <vt:lpstr>Infrastructure    for   E-waste   Management  (cont’d)  </vt:lpstr>
      <vt:lpstr>Resource   mobilization</vt:lpstr>
      <vt:lpstr>Resource   mobilization (cont’d)  </vt:lpstr>
      <vt:lpstr>Resource    mobilization  (cont’d)  </vt:lpstr>
      <vt:lpstr>Institutional  , coordination  and  alignment</vt:lpstr>
      <vt:lpstr>Institutional   ,coordination  and  alignment  (cont’d)  </vt:lpstr>
      <vt:lpstr>Institutional  , coordination  and  alignment (cont’d)  </vt:lpstr>
      <vt:lpstr>Institutional  , coordination and  alignment  (cont’d)  </vt:lpstr>
      <vt:lpstr>Institutional  , coordination and  alignment  (cont’d)  </vt:lpstr>
      <vt:lpstr>Capacity building,  Research,  Monitoring and Evaluation</vt:lpstr>
      <vt:lpstr>Capacity building,  Research,  Monitoring and Evaluation (cont’d) </vt:lpstr>
      <vt:lpstr>Capacity building,  Research,  Monitoring and Evaluation (cont’d) </vt:lpstr>
      <vt:lpstr>Capacity building,  Research,  Monitoring and Evaluation (cont’d) </vt:lpstr>
      <vt:lpstr>Capacity building,   Research,   Monitoring  and Evaluation (cont’d) </vt:lpstr>
      <vt:lpstr>Capacity building,   Research,   Monitoring  and Evaluation  opportunities Areas</vt:lpstr>
      <vt:lpstr>Capacity building,   Research,   Monitoring  and Evaluation  opportunities  AREAS (cont’d) </vt:lpstr>
      <vt:lpstr>Capacity building,   Research,   Monitoring  and Evaluation  opportunities  AREAS  (cont’d) </vt:lpstr>
      <vt:lpstr>Capacity building,   Research,   Monitoring  and Evaluation  opportunities   AREAS  (cont’d) </vt:lpstr>
      <vt:lpstr>Capacity building,   Research,   Monitoring  and Evaluation  opportunities  AREAS (cont’d) </vt:lpstr>
      <vt:lpstr>Capacity building,   Research,   Monitoring  and Evaluation  opportunities  AREAS (cont’d)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INTERGRATED SUSTAINABLE E-WASTE MANAGEMENT IN KENYA</dc:title>
  <dc:creator>user</dc:creator>
  <cp:lastModifiedBy>user</cp:lastModifiedBy>
  <cp:revision>114</cp:revision>
  <dcterms:created xsi:type="dcterms:W3CDTF">2018-04-28T18:33:10Z</dcterms:created>
  <dcterms:modified xsi:type="dcterms:W3CDTF">2018-05-14T15:38:32Z</dcterms:modified>
</cp:coreProperties>
</file>